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66" r:id="rId3"/>
    <p:sldId id="268" r:id="rId4"/>
    <p:sldId id="276" r:id="rId5"/>
    <p:sldId id="281" r:id="rId6"/>
    <p:sldId id="271" r:id="rId7"/>
    <p:sldId id="279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0033CC"/>
    <a:srgbClr val="33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343" autoAdjust="0"/>
  </p:normalViewPr>
  <p:slideViewPr>
    <p:cSldViewPr>
      <p:cViewPr varScale="1">
        <p:scale>
          <a:sx n="70" d="100"/>
          <a:sy n="70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12708-2E4A-4CD8-8D5D-BD799A1F06B8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9CC8214-AECB-40FD-889B-59FDA3F705AB}">
      <dgm:prSet phldrT="[Text]" custT="1"/>
      <dgm:spPr>
        <a:ln>
          <a:solidFill>
            <a:srgbClr val="0070C0"/>
          </a:solidFill>
        </a:ln>
      </dgm:spPr>
      <dgm:t>
        <a:bodyPr/>
        <a:lstStyle/>
        <a:p>
          <a:pPr algn="ctr"/>
          <a:r>
            <a:rPr lang="en-US" sz="24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Perspectives </a:t>
          </a:r>
          <a:r>
            <a:rPr lang="en-US" sz="2400" b="0" dirty="0" err="1">
              <a:effectLst/>
              <a:latin typeface="Arial" panose="020B0604020202020204" pitchFamily="34" charset="0"/>
              <a:cs typeface="Arial" panose="020B0604020202020204" pitchFamily="34" charset="0"/>
            </a:rPr>
            <a:t>juridiques</a:t>
          </a:r>
          <a:r>
            <a:rPr lang="en-US" sz="24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  </a:t>
          </a:r>
        </a:p>
        <a:p>
          <a:pPr algn="ctr"/>
          <a:endParaRPr lang="en-US" sz="1800" b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en-US" sz="1600" b="0" u="sng" dirty="0" err="1">
              <a:effectLst/>
              <a:latin typeface="Arial" panose="020B0604020202020204" pitchFamily="34" charset="0"/>
              <a:cs typeface="Arial" panose="020B0604020202020204" pitchFamily="34" charset="0"/>
            </a:rPr>
            <a:t>Problématique</a:t>
          </a:r>
          <a:r>
            <a:rPr lang="en-US" sz="1600" b="0" u="sng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u="sng" dirty="0" err="1">
              <a:effectLst/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en-US" sz="1600" b="0" u="sng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Europe et aux USA</a:t>
          </a:r>
          <a:r>
            <a:rPr lang="en-US" sz="16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: Matthieu Dhenne, Avocat à la </a:t>
          </a:r>
          <a:r>
            <a:rPr lang="en-US" sz="1600" b="0" dirty="0" err="1">
              <a:effectLst/>
              <a:latin typeface="Arial" panose="020B0604020202020204" pitchFamily="34" charset="0"/>
              <a:cs typeface="Arial" panose="020B0604020202020204" pitchFamily="34" charset="0"/>
            </a:rPr>
            <a:t>Cour</a:t>
          </a:r>
          <a:r>
            <a:rPr lang="en-US" sz="16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algn="l"/>
          <a:endParaRPr lang="en-US" sz="1600" b="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en-US" sz="1600" b="0" u="sng" dirty="0" err="1">
              <a:effectLst/>
              <a:latin typeface="Arial" panose="020B0604020202020204" pitchFamily="34" charset="0"/>
              <a:cs typeface="Arial" panose="020B0604020202020204" pitchFamily="34" charset="0"/>
            </a:rPr>
            <a:t>Problématique</a:t>
          </a:r>
          <a:r>
            <a:rPr lang="en-US" sz="1600" b="0" u="sng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u="sng" dirty="0" err="1">
              <a:effectLst/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en-US" sz="1600" b="0" u="sng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Chine</a:t>
          </a:r>
          <a:r>
            <a:rPr lang="en-US" sz="16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>
          <a:pPr algn="l"/>
          <a:r>
            <a:rPr lang="en-US" sz="16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Patrick Terroir, Avocat à la </a:t>
          </a:r>
          <a:r>
            <a:rPr lang="en-US" sz="1600" b="0" dirty="0" err="1">
              <a:effectLst/>
              <a:latin typeface="Arial" panose="020B0604020202020204" pitchFamily="34" charset="0"/>
              <a:cs typeface="Arial" panose="020B0604020202020204" pitchFamily="34" charset="0"/>
            </a:rPr>
            <a:t>Cour</a:t>
          </a:r>
          <a:endParaRPr lang="en-US" sz="1600" dirty="0"/>
        </a:p>
      </dgm:t>
    </dgm:pt>
    <dgm:pt modelId="{559F5DC1-4229-4EBE-8479-FF2334506D88}" type="parTrans" cxnId="{C56F5948-3599-4046-8048-FBA6F561104B}">
      <dgm:prSet/>
      <dgm:spPr/>
      <dgm:t>
        <a:bodyPr/>
        <a:lstStyle/>
        <a:p>
          <a:endParaRPr lang="en-US"/>
        </a:p>
      </dgm:t>
    </dgm:pt>
    <dgm:pt modelId="{961CB716-715A-4A48-AA03-1312633FB7EA}" type="sibTrans" cxnId="{C56F5948-3599-4046-8048-FBA6F561104B}">
      <dgm:prSet/>
      <dgm:spPr/>
      <dgm:t>
        <a:bodyPr/>
        <a:lstStyle/>
        <a:p>
          <a:endParaRPr lang="en-US"/>
        </a:p>
      </dgm:t>
    </dgm:pt>
    <dgm:pt modelId="{F2267797-A192-4C12-90F5-34D559C515E4}">
      <dgm:prSet phldrT="[Text]" custT="1"/>
      <dgm:spPr>
        <a:ln>
          <a:solidFill>
            <a:srgbClr val="0070C0"/>
          </a:solidFill>
        </a:ln>
      </dgm:spPr>
      <dgm:t>
        <a:bodyPr/>
        <a:lstStyle/>
        <a:p>
          <a:pPr algn="ctr"/>
          <a:r>
            <a:rPr lang="en-US" sz="2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Perspectives business </a:t>
          </a:r>
        </a:p>
        <a:p>
          <a:pPr algn="l"/>
          <a:r>
            <a:rPr lang="en-US" sz="18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8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</a:t>
          </a:r>
          <a:r>
            <a:rPr lang="en-US" sz="1600" b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ans la </a:t>
          </a:r>
          <a:r>
            <a:rPr lang="en-US" sz="1600" b="0" u="sng" dirty="0" err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découverte</a:t>
          </a:r>
          <a:r>
            <a:rPr lang="en-US" sz="1600" b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et la </a:t>
          </a:r>
          <a:r>
            <a:rPr lang="en-US" sz="1600" b="0" u="sng" dirty="0" err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retrosynthèse</a:t>
          </a:r>
          <a:r>
            <a:rPr lang="en-US" sz="1600" b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de </a:t>
          </a:r>
          <a:r>
            <a:rPr lang="en-US" sz="1600" b="0" u="sng" dirty="0" err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molécules</a:t>
          </a:r>
          <a:r>
            <a:rPr lang="en-US" sz="1600" b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u="sng" dirty="0" err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pharmaceutiques</a:t>
          </a:r>
          <a:r>
            <a:rPr lang="en-US" sz="16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>
          <a:pPr algn="l"/>
          <a:r>
            <a:rPr lang="en-US" sz="16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Yann Gaston-Mathé, CEO de </a:t>
          </a:r>
          <a:r>
            <a:rPr lang="en-US" sz="1600" b="0" dirty="0" err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Iktos</a:t>
          </a:r>
          <a:endParaRPr lang="en-US" sz="1600" b="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en-US" sz="18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8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</a:t>
          </a:r>
          <a:r>
            <a:rPr lang="en-US" sz="1600" b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ans </a:t>
          </a:r>
          <a:r>
            <a:rPr lang="en-US" sz="1600" b="0" u="sng" dirty="0" err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une</a:t>
          </a:r>
          <a:r>
            <a:rPr lang="en-US" sz="1600" b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u="sng" dirty="0" err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grande</a:t>
          </a:r>
          <a:r>
            <a:rPr lang="en-US" sz="1600" b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u="sng" dirty="0" err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entreprise</a:t>
          </a:r>
          <a:r>
            <a:rPr lang="en-US" sz="1600" b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high tech: </a:t>
          </a:r>
          <a:r>
            <a:rPr lang="en-US" sz="16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Yann Dietrich, </a:t>
          </a:r>
          <a:r>
            <a:rPr lang="en-US" sz="1600" b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group head IP </a:t>
          </a:r>
          <a:r>
            <a:rPr lang="en-US" sz="1600" b="0" dirty="0" err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d’Atos</a:t>
          </a:r>
          <a:endParaRPr lang="en-US" sz="1600" dirty="0"/>
        </a:p>
      </dgm:t>
    </dgm:pt>
    <dgm:pt modelId="{3AEE4588-7506-4481-AE1E-B91949CE7B30}" type="parTrans" cxnId="{006DD798-B215-45B0-9AF8-F424BF8822B3}">
      <dgm:prSet/>
      <dgm:spPr/>
      <dgm:t>
        <a:bodyPr/>
        <a:lstStyle/>
        <a:p>
          <a:endParaRPr lang="en-US"/>
        </a:p>
      </dgm:t>
    </dgm:pt>
    <dgm:pt modelId="{24EFBA1E-97F6-4BA1-9914-5728217E3AE4}" type="sibTrans" cxnId="{006DD798-B215-45B0-9AF8-F424BF8822B3}">
      <dgm:prSet/>
      <dgm:spPr/>
      <dgm:t>
        <a:bodyPr/>
        <a:lstStyle/>
        <a:p>
          <a:endParaRPr lang="en-US"/>
        </a:p>
      </dgm:t>
    </dgm:pt>
    <dgm:pt modelId="{66D006C3-39A0-4B8F-9D57-EF2BFF41C677}" type="pres">
      <dgm:prSet presAssocID="{8A412708-2E4A-4CD8-8D5D-BD799A1F06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1B871B1-909F-4A44-9594-49A4FE0D0E97}" type="pres">
      <dgm:prSet presAssocID="{F9CC8214-AECB-40FD-889B-59FDA3F705A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CB2977-3AC9-45D9-9B4C-CC1228C4F6CB}" type="pres">
      <dgm:prSet presAssocID="{961CB716-715A-4A48-AA03-1312633FB7EA}" presName="sibTrans" presStyleCnt="0"/>
      <dgm:spPr/>
    </dgm:pt>
    <dgm:pt modelId="{80C7CF29-1EB0-4AF7-A5D8-BA0752AD00D6}" type="pres">
      <dgm:prSet presAssocID="{F2267797-A192-4C12-90F5-34D559C515E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56F5948-3599-4046-8048-FBA6F561104B}" srcId="{8A412708-2E4A-4CD8-8D5D-BD799A1F06B8}" destId="{F9CC8214-AECB-40FD-889B-59FDA3F705AB}" srcOrd="0" destOrd="0" parTransId="{559F5DC1-4229-4EBE-8479-FF2334506D88}" sibTransId="{961CB716-715A-4A48-AA03-1312633FB7EA}"/>
    <dgm:cxn modelId="{9DCB0FB8-14E4-4300-A54D-5A1EBF3DC2CE}" type="presOf" srcId="{8A412708-2E4A-4CD8-8D5D-BD799A1F06B8}" destId="{66D006C3-39A0-4B8F-9D57-EF2BFF41C677}" srcOrd="0" destOrd="0" presId="urn:microsoft.com/office/officeart/2005/8/layout/default"/>
    <dgm:cxn modelId="{4E6EC31A-9C57-4ACB-91E3-61BFC77A245D}" type="presOf" srcId="{F9CC8214-AECB-40FD-889B-59FDA3F705AB}" destId="{51B871B1-909F-4A44-9594-49A4FE0D0E97}" srcOrd="0" destOrd="0" presId="urn:microsoft.com/office/officeart/2005/8/layout/default"/>
    <dgm:cxn modelId="{006DD798-B215-45B0-9AF8-F424BF8822B3}" srcId="{8A412708-2E4A-4CD8-8D5D-BD799A1F06B8}" destId="{F2267797-A192-4C12-90F5-34D559C515E4}" srcOrd="1" destOrd="0" parTransId="{3AEE4588-7506-4481-AE1E-B91949CE7B30}" sibTransId="{24EFBA1E-97F6-4BA1-9914-5728217E3AE4}"/>
    <dgm:cxn modelId="{4FEEE9B1-9FE3-4028-9827-10DD5CE2CB98}" type="presOf" srcId="{F2267797-A192-4C12-90F5-34D559C515E4}" destId="{80C7CF29-1EB0-4AF7-A5D8-BA0752AD00D6}" srcOrd="0" destOrd="0" presId="urn:microsoft.com/office/officeart/2005/8/layout/default"/>
    <dgm:cxn modelId="{D959A2F6-8009-4BBC-9C70-893A9B85C959}" type="presParOf" srcId="{66D006C3-39A0-4B8F-9D57-EF2BFF41C677}" destId="{51B871B1-909F-4A44-9594-49A4FE0D0E97}" srcOrd="0" destOrd="0" presId="urn:microsoft.com/office/officeart/2005/8/layout/default"/>
    <dgm:cxn modelId="{B996A5E8-FF34-4DB3-8770-54F0A4753ACA}" type="presParOf" srcId="{66D006C3-39A0-4B8F-9D57-EF2BFF41C677}" destId="{5CCB2977-3AC9-45D9-9B4C-CC1228C4F6CB}" srcOrd="1" destOrd="0" presId="urn:microsoft.com/office/officeart/2005/8/layout/default"/>
    <dgm:cxn modelId="{77339BCC-7A92-4D56-A5B5-3A1E65F2F7E9}" type="presParOf" srcId="{66D006C3-39A0-4B8F-9D57-EF2BFF41C677}" destId="{80C7CF29-1EB0-4AF7-A5D8-BA0752AD00D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6CD158EC-2681-4742-8CA7-45910C6BBA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00579940-D1BD-4103-9C8B-71E35787DE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C8B3AE-A07F-4F0D-8157-5A6801E416A1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04F9D613-A1A5-49BF-B3A8-93731E008C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268739C1-8478-47CE-8A72-96091AAC4F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1F91F7-6A4C-465C-9DB6-F4AD89094F7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526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3C97BA6E-3989-48CD-9DD9-0B17DE970B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0A40138-AC0D-4EA7-A2A2-0EBB8C2BCB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98CB68-63A0-4359-A38D-5A4ED8332291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377CFA38-F856-43A2-8A7A-B6AF0F3E6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1949D833-C426-4F7A-AC23-3EAD94B55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FB7A9D3-AC58-4622-A7A5-8659D0967B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62E912B-0B88-435F-AED4-E500E4D631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FE9638-378C-450F-B8D9-DBFAAB3E7F0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482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xmlns="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xmlns="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xmlns="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004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xmlns="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xmlns="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xmlns="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050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xmlns="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xmlns="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xmlns="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859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xmlns="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xmlns="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xmlns="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2640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xmlns="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xmlns="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xmlns="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8911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xmlns="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xmlns="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xmlns="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7550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xmlns="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xmlns="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xmlns="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724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06D0B63-F479-4BF9-813F-4FF8FDBA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E813-2A7F-4C0C-9AC2-6A658089ACF5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F4A5269-45B4-4499-9ADC-D7762A10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ACCB715-FA81-43F5-A5F7-CDEDD656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A698B-EF6B-4553-A555-614C40E78C5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440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AD72DE4-6C91-4559-BE5A-17844A24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DA9A-03C0-4735-AA11-B381BAD1144B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093FA71-5746-42DA-859F-8038FE99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C0ACB7A-37E4-420D-8057-2D8FE769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C9A9-CE0C-45A7-AB0C-2A5F73BA47B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777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C1FB2FD-D3F5-43E5-818D-124773AF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DA5A-BCD4-4C55-A0B9-4FDB41A050D4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B715B09-577C-4E47-ADBC-1E729B89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EF28A1C-2AC0-4140-8D00-9E9FC0A8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78FE-A3AB-48FA-A85F-AB13A808F48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76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70E5576-D2C3-4C35-B1CE-65A67E90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B678-0674-4425-9DCB-48B4A2C256E0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1809879-6241-4D92-871B-DD459BF8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9A7E8CC-A016-483A-9E25-BFDDA1BA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0B87-CDC6-4161-8627-844BE1CB208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28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A979CF2-5AAE-4F19-A2E5-4AD69FFB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1A349-631E-4206-8EA0-3998C45A0460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B6879C8-07EE-402E-9CC0-EBA6CB8D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7C0EA37-364B-4568-8653-5AC28303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E974-CF41-4E03-BAAE-93A36857258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138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BE3BDEBD-505A-456E-96F8-05786A54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5519-198B-478F-9379-1585EC605960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EE153E2B-037A-4872-BAA3-4E4EDD09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8ABC6D9D-339B-45F9-953C-6347ABEB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3BD9-998A-4DFB-ADC5-BB0685BE92D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98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D1530155-D57D-4F74-BCEB-4206222D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860D-47FB-4DFF-BA6E-42858D77AB22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xmlns="" id="{69F80311-42DB-458B-B617-C87B314D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DD28B08A-EFEF-4A47-BECB-3671C2CB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58EA-1139-498F-8948-DF3E4DEE245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90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xmlns="" id="{8EC555C4-FF5D-44D0-B811-08CC5DE3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0DB-C318-40D6-95E4-7272B2262B51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xmlns="" id="{DC18872C-5B5C-4CB4-BDC1-B3835A6A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xmlns="" id="{28A21E54-669E-4F97-B1D3-50BDA979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CFE38-DAF9-4266-BB7A-64DEB90EF2F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836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xmlns="" id="{3C8F481B-7624-4106-980A-9FB50B25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1B1B2-E88C-4216-8510-B0A346F538BE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xmlns="" id="{28EE95D1-4B56-4ACE-8086-69810C4D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xmlns="" id="{3140716A-F288-4B0C-B210-BDD0D7A9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350D-B3DC-432B-8DE1-AE639AF12CB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10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F999869C-8F53-454C-88B1-EDDCE225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30D7-C690-4E3B-8E79-7066672BD4B8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6152089D-1E75-4769-AD54-464115CF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1EE53DF8-7C5E-4543-9063-E94202F5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40A3-C904-4DD2-B6EB-C2F77DC2D70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912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27BFB01E-3EA1-4203-8CEC-25EC7425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A95B-4DE5-467F-BE71-6FDB6D469188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21A45DF2-849D-4A27-9294-B73E4502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3A9A116-7531-438F-981F-DA4BF377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9E294-8AA8-4167-B18C-C2D44DDCE47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791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xmlns="" id="{6EC0E946-2488-41DA-84F7-35B892350BE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xmlns="" id="{C1CF4339-7F47-435A-88E8-4A38E14900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BC644CE-954C-4337-8E8F-DC669D332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2745EC-E4AC-4379-9170-546B7D2C1083}" type="datetimeFigureOut">
              <a:rPr lang="fr-FR"/>
              <a:pPr>
                <a:defRPr/>
              </a:pPr>
              <a:t>02/07/2020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C13FF14-BED8-4735-B21C-F0E925403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FA4FA01-9046-45CE-839C-4D4D36F7C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78F5F-2FB3-4036-87B2-425F40437EC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xmlns="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89A226-372F-45FD-8EEC-82A8EE5A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32845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r-FR" sz="1800">
              <a:latin typeface="Arial" panose="020B060402020202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E5A4E20B-9831-406C-AAE8-0A7F62D75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799" y="1586387"/>
            <a:ext cx="7686818" cy="3002061"/>
          </a:xfrm>
          <a:ln w="38100">
            <a:solidFill>
              <a:srgbClr val="0033CC"/>
            </a:solidFill>
          </a:ln>
        </p:spPr>
        <p:txBody>
          <a:bodyPr/>
          <a:lstStyle/>
          <a:p>
            <a:r>
              <a:rPr lang="fr-FR" sz="2400" dirty="0"/>
              <a:t>Comité « licence logiciel »</a:t>
            </a:r>
            <a:br>
              <a:rPr lang="fr-FR" sz="2400" dirty="0"/>
            </a:br>
            <a:r>
              <a:rPr lang="fr-FR" sz="2400" dirty="0"/>
              <a:t>WEBMINAR, 30 Juin 2020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200" dirty="0"/>
              <a:t>« </a:t>
            </a:r>
            <a:r>
              <a:rPr lang="fr-FR" sz="3200" b="1" dirty="0"/>
              <a:t>Intelligence Artificielle et inventions générées par ordinateur : </a:t>
            </a:r>
            <a:r>
              <a:rPr lang="fr-FR" sz="3200" dirty="0"/>
              <a:t>qui sont les inventeurs et qui est détenteur des produits de l’invention ? </a:t>
            </a: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xmlns="" id="{E5A4E20B-9831-406C-AAE8-0A7F62D75C9F}"/>
              </a:ext>
            </a:extLst>
          </p:cNvPr>
          <p:cNvSpPr txBox="1">
            <a:spLocks/>
          </p:cNvSpPr>
          <p:nvPr/>
        </p:nvSpPr>
        <p:spPr bwMode="auto">
          <a:xfrm>
            <a:off x="967481" y="4725144"/>
            <a:ext cx="7702624" cy="1584176"/>
          </a:xfrm>
          <a:prstGeom prst="rect">
            <a:avLst/>
          </a:prstGeom>
          <a:noFill/>
          <a:ln w="38100">
            <a:solidFill>
              <a:srgbClr val="0033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Introduction </a:t>
            </a:r>
            <a:br>
              <a:rPr lang="fr-FR" dirty="0"/>
            </a:br>
            <a:r>
              <a:rPr lang="fr-FR" sz="2400" dirty="0"/>
              <a:t>Régine Poret &amp; Antoine Dupont</a:t>
            </a:r>
          </a:p>
        </p:txBody>
      </p:sp>
    </p:spTree>
    <p:extLst>
      <p:ext uri="{BB962C8B-B14F-4D97-AF65-F5344CB8AC3E}">
        <p14:creationId xmlns:p14="http://schemas.microsoft.com/office/powerpoint/2010/main" val="201759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xmlns="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3528" y="1505814"/>
            <a:ext cx="45546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455F99"/>
                </a:solidFill>
                <a:effectLst/>
                <a:latin typeface="Constantia" panose="02030602050306030303" pitchFamily="18" charset="0"/>
                <a:ea typeface="Arial" panose="020B0604020202020204" pitchFamily="34" charset="0"/>
              </a:rPr>
              <a:t>Le L.E.S. France au sein du LES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2" name="Image 4" descr="Une image contenant capture d’écran&#10;&#10;Description générée avec un niveau de confiance très élev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799053"/>
            <a:ext cx="3295847" cy="218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9552" y="3220585"/>
            <a:ext cx="8136903" cy="3293209"/>
          </a:xfrm>
          <a:prstGeom prst="rect">
            <a:avLst/>
          </a:prstGeom>
          <a:noFill/>
          <a:ln w="635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Le LES France est une association sans but lucratif de loi 1901 représentant le LES International en France.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Rassemble des professionnels 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de tous secteurs  qui travaillent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dans le transfert de technologie, 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quel qu’en soit le vecteur.</a:t>
            </a:r>
            <a:endParaRPr kumimoji="0" lang="fr-FR" altLang="fr-FR" sz="160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i="0" u="none" strike="noStrike" cap="none" normalizeH="0" baseline="0" dirty="0">
              <a:ln>
                <a:noFill/>
              </a:ln>
              <a:effectLst/>
              <a:latin typeface="+mn-lt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chemeClr val="tx2"/>
                </a:solidFill>
                <a:latin typeface="+mn-lt"/>
                <a:ea typeface="Arial" panose="020B0604020202020204" pitchFamily="34" charset="0"/>
              </a:rPr>
              <a:t>Nos objectifs 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Participer activement à la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formation 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de ses membres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Favoriser les échanges 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d'idées, d'informations et d'expériences ;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Constituer une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source d'informations et de propositions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 à destination </a:t>
            </a:r>
            <a:b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</a:b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des pouvoirs publics et du monde des affaires autour des enjeux de la PI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Apporter l’expertise de ses membres 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en réponse à des consultations d’institutions</a:t>
            </a:r>
            <a:b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</a:b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 nationales ou internationales ;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600" b="1" i="0" u="sng" strike="noStrike" cap="none" normalizeH="0" baseline="0" dirty="0">
                <a:ln>
                  <a:noFill/>
                </a:ln>
                <a:effectLst/>
                <a:latin typeface="+mn-lt"/>
                <a:ea typeface="Arial" panose="020B0604020202020204" pitchFamily="34" charset="0"/>
              </a:rPr>
              <a:t>Anticiper les questions clefs de demain dans notre domaine.</a:t>
            </a:r>
            <a:endParaRPr kumimoji="0" lang="fr-FR" altLang="fr-FR" sz="1600" b="1" i="0" u="sng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xmlns="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89A226-372F-45FD-8EEC-82A8EE5A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32845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r-FR" sz="1800">
              <a:latin typeface="Arial" panose="020B060402020202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E5A4E20B-9831-406C-AAE8-0A7F62D75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22176" cy="1368152"/>
          </a:xfrm>
          <a:ln w="19050">
            <a:solidFill>
              <a:srgbClr val="0033CC"/>
            </a:solidFill>
          </a:ln>
        </p:spPr>
        <p:txBody>
          <a:bodyPr/>
          <a:lstStyle/>
          <a:p>
            <a:r>
              <a:rPr lang="fr-FR" sz="3200" dirty="0"/>
              <a:t>Comité Licence logiciel </a:t>
            </a:r>
            <a:br>
              <a:rPr lang="fr-FR" sz="3200" dirty="0"/>
            </a:br>
            <a:r>
              <a:rPr lang="fr-FR" sz="2000" dirty="0"/>
              <a:t>lancé en 2018 - 50 membres (majorité profil juridique)</a:t>
            </a:r>
            <a:br>
              <a:rPr lang="fr-FR" sz="2000" dirty="0"/>
            </a:br>
            <a:r>
              <a:rPr lang="fr-FR" sz="2000" dirty="0"/>
              <a:t>6 évènements en 2018-2020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11383"/>
              </p:ext>
            </p:extLst>
          </p:nvPr>
        </p:nvGraphicFramePr>
        <p:xfrm>
          <a:off x="575556" y="2680886"/>
          <a:ext cx="7992888" cy="380048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0351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77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5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</a:rPr>
                        <a:t>Licences Open Source (OSS), déploiement stratégie OSS, </a:t>
                      </a:r>
                      <a:br>
                        <a:rPr lang="fr-FR" sz="1800" b="0" dirty="0">
                          <a:effectLst/>
                        </a:rPr>
                      </a:br>
                      <a:r>
                        <a:rPr lang="fr-FR" sz="1800" b="0" dirty="0">
                          <a:effectLst/>
                        </a:rPr>
                        <a:t>JP en contrefaçon de logiciel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</a:rPr>
                        <a:t>E-Workshop 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</a:rPr>
                        <a:t>Accord public/privé, brevetabilité, droit d’auteur logiciel, l’assignation en contrefaçon logiciel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</a:rPr>
                        <a:t>Workshop 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</a:rPr>
                        <a:t>Marché des logiciels, base de données impersonnelles, clauses de licence de logiciel,</a:t>
                      </a:r>
                      <a:r>
                        <a:rPr lang="fr-FR" sz="1800" b="0" baseline="0" dirty="0">
                          <a:effectLst/>
                        </a:rPr>
                        <a:t> </a:t>
                      </a:r>
                      <a:r>
                        <a:rPr lang="fr-FR" sz="1800" b="0" kern="1200" dirty="0">
                          <a:effectLst/>
                        </a:rPr>
                        <a:t>Présentation OIN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</a:rPr>
                        <a:t>Workshop 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2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effectLst/>
                        </a:rPr>
                        <a:t>Techniques</a:t>
                      </a:r>
                      <a:r>
                        <a:rPr lang="fr-FR" sz="1800" b="0" kern="1200" baseline="0" dirty="0">
                          <a:effectLst/>
                        </a:rPr>
                        <a:t> de l’IA </a:t>
                      </a:r>
                      <a:br>
                        <a:rPr lang="fr-FR" sz="1800" b="0" kern="1200" baseline="0" dirty="0">
                          <a:effectLst/>
                        </a:rPr>
                      </a:br>
                      <a:r>
                        <a:rPr lang="fr-FR" sz="1800" b="0" kern="1200" dirty="0">
                          <a:effectLst/>
                        </a:rPr>
                        <a:t>Invention </a:t>
                      </a:r>
                      <a:r>
                        <a:rPr lang="fr-FR" sz="1800" b="0" kern="1200" dirty="0" smtClean="0">
                          <a:effectLst/>
                        </a:rPr>
                        <a:t>mise </a:t>
                      </a:r>
                      <a:r>
                        <a:rPr lang="fr-FR" sz="1800" b="0" kern="1200" dirty="0">
                          <a:effectLst/>
                        </a:rPr>
                        <a:t>en </a:t>
                      </a:r>
                      <a:r>
                        <a:rPr lang="fr-FR" sz="1800" b="0" kern="1200" dirty="0" smtClean="0">
                          <a:effectLst/>
                        </a:rPr>
                        <a:t>œuvre </a:t>
                      </a:r>
                      <a:r>
                        <a:rPr lang="fr-FR" sz="1800" b="0" kern="1200" dirty="0">
                          <a:effectLst/>
                        </a:rPr>
                        <a:t>par ordinateur</a:t>
                      </a:r>
                      <a:r>
                        <a:rPr lang="fr-FR" sz="1800" b="0" kern="1200" baseline="0" dirty="0">
                          <a:effectLst/>
                        </a:rPr>
                        <a:t> , data, secrets </a:t>
                      </a:r>
                      <a:br>
                        <a:rPr lang="fr-FR" sz="1800" b="0" kern="1200" baseline="0" dirty="0">
                          <a:effectLst/>
                        </a:rPr>
                      </a:br>
                      <a:r>
                        <a:rPr lang="fr-FR" sz="1800" b="0" kern="1200" baseline="0" dirty="0">
                          <a:effectLst/>
                        </a:rPr>
                        <a:t>Table ronde avec 5 industriels : stratégies de protection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</a:rPr>
                        <a:t>Séminaire LES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23371574"/>
                  </a:ext>
                </a:extLst>
              </a:tr>
              <a:tr h="592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effectLst/>
                        </a:rPr>
                        <a:t>Retour sur 2 ans d’activités (synthèses des</a:t>
                      </a:r>
                      <a:r>
                        <a:rPr lang="fr-FR" sz="1800" b="0" kern="1200" baseline="0" dirty="0">
                          <a:effectLst/>
                        </a:rPr>
                        <a:t> présentations)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 baseline="0" dirty="0">
                          <a:effectLst/>
                        </a:rPr>
                        <a:t>Focus sur le Cloud (</a:t>
                      </a:r>
                      <a:r>
                        <a:rPr lang="fr-FR" sz="1800" b="0" kern="1200" baseline="0" dirty="0" err="1">
                          <a:effectLst/>
                        </a:rPr>
                        <a:t>SaaS</a:t>
                      </a:r>
                      <a:r>
                        <a:rPr lang="fr-FR" sz="1800" b="0" kern="1200" baseline="0" dirty="0">
                          <a:effectLst/>
                        </a:rPr>
                        <a:t>, </a:t>
                      </a:r>
                      <a:r>
                        <a:rPr lang="fr-FR" sz="1800" b="0" kern="1200" baseline="0" dirty="0" err="1">
                          <a:effectLst/>
                        </a:rPr>
                        <a:t>PFaaS</a:t>
                      </a:r>
                      <a:r>
                        <a:rPr lang="fr-FR" sz="1800" b="0" kern="1200" baseline="0" dirty="0">
                          <a:effectLst/>
                        </a:rPr>
                        <a:t>, </a:t>
                      </a:r>
                      <a:r>
                        <a:rPr lang="fr-FR" sz="1800" b="0" kern="1200" baseline="0" dirty="0" err="1">
                          <a:effectLst/>
                        </a:rPr>
                        <a:t>IaaS</a:t>
                      </a:r>
                      <a:r>
                        <a:rPr lang="fr-FR" sz="1800" b="0" kern="1200" baseline="0" dirty="0">
                          <a:effectLst/>
                        </a:rPr>
                        <a:t>)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effectLst/>
                        </a:rPr>
                        <a:t>Workshop </a:t>
                      </a:r>
                    </a:p>
                    <a:p>
                      <a:pPr marL="90170" algn="r">
                        <a:spcAft>
                          <a:spcPts val="0"/>
                        </a:spcAft>
                      </a:pP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13308187"/>
                  </a:ext>
                </a:extLst>
              </a:tr>
              <a:tr h="592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effectLst/>
                        </a:rPr>
                        <a:t>Open Source : aspects juridiques et modèles d’affaires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</a:rPr>
                        <a:t>Webinar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7101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98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xmlns="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89A226-372F-45FD-8EEC-82A8EE5A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32845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r-FR" sz="1800">
              <a:latin typeface="Arial" panose="020B060402020202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E5A4E20B-9831-406C-AAE8-0A7F62D75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22176" cy="1368152"/>
          </a:xfrm>
          <a:ln w="19050">
            <a:solidFill>
              <a:srgbClr val="0033CC"/>
            </a:solidFill>
          </a:ln>
        </p:spPr>
        <p:txBody>
          <a:bodyPr/>
          <a:lstStyle/>
          <a:p>
            <a:r>
              <a:rPr lang="fr-FR" sz="3200" dirty="0"/>
              <a:t>Pourquoi ce webinar dédié à l’intelligence artificielle</a:t>
            </a:r>
            <a:endParaRPr lang="fr-FR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EA78B451-710B-4804-BB3E-3E74A274A97A}"/>
              </a:ext>
            </a:extLst>
          </p:cNvPr>
          <p:cNvSpPr txBox="1">
            <a:spLocks/>
          </p:cNvSpPr>
          <p:nvPr/>
        </p:nvSpPr>
        <p:spPr bwMode="auto">
          <a:xfrm>
            <a:off x="539552" y="2471217"/>
            <a:ext cx="8022176" cy="411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1"/>
                </a:solidFill>
                <a:latin typeface="+mj-lt"/>
              </a:rPr>
              <a:t>Augmentation forte des dépôts de brevets liés à l’IA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fr-FR" sz="18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1"/>
                </a:solidFill>
                <a:latin typeface="+mj-lt"/>
              </a:rPr>
              <a:t>Prolifération des cas d’utilisation de l’IA dans la plupart des domaines d’activité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fr-FR" sz="18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1"/>
                </a:solidFill>
                <a:latin typeface="+mj-lt"/>
              </a:rPr>
              <a:t>Prolongement d’un thème de travail abordé par le comité SW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licensing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– Séminaire du 18 juin 2019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fr-FR" sz="18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1"/>
                </a:solidFill>
                <a:latin typeface="+mj-lt"/>
              </a:rPr>
              <a:t>Des problématiques nouvelles posées par l’IA </a:t>
            </a:r>
            <a:r>
              <a:rPr lang="fr-FR" sz="1800" b="1" dirty="0">
                <a:solidFill>
                  <a:schemeClr val="tx1"/>
                </a:solidFill>
                <a:latin typeface="+mj-lt"/>
              </a:rPr>
              <a:t>bien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800" b="1" dirty="0">
                <a:solidFill>
                  <a:schemeClr val="tx1"/>
                </a:solidFill>
                <a:latin typeface="+mj-lt"/>
              </a:rPr>
              <a:t>au-delà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de la problématique de brevetabilité des inventions mises en œuvre par ordinateur</a:t>
            </a:r>
            <a:br>
              <a:rPr lang="fr-FR" sz="1800" dirty="0">
                <a:solidFill>
                  <a:schemeClr val="tx1"/>
                </a:solidFill>
                <a:latin typeface="+mj-lt"/>
              </a:rPr>
            </a:br>
            <a:endParaRPr lang="fr-FR" sz="18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1"/>
                </a:solidFill>
                <a:latin typeface="+mj-lt"/>
              </a:rPr>
              <a:t>Position des offices de brevets 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fr-FR" sz="18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876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xmlns="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xmlns="" id="{E5A4E20B-9831-406C-AAE8-0A7F62D75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22176" cy="1368152"/>
          </a:xfrm>
          <a:ln w="19050">
            <a:solidFill>
              <a:srgbClr val="0033CC"/>
            </a:solidFill>
          </a:ln>
        </p:spPr>
        <p:txBody>
          <a:bodyPr/>
          <a:lstStyle/>
          <a:p>
            <a:r>
              <a:rPr lang="fr-FR" sz="3600" dirty="0"/>
              <a:t>Deux perspectives</a:t>
            </a:r>
          </a:p>
        </p:txBody>
      </p:sp>
      <p:sp>
        <p:nvSpPr>
          <p:cNvPr id="10" name="ZoneTexte 5">
            <a:extLst>
              <a:ext uri="{FF2B5EF4-FFF2-40B4-BE49-F238E27FC236}">
                <a16:creationId xmlns:a16="http://schemas.microsoft.com/office/drawing/2014/main" xmlns="" id="{9B9F6FDA-F117-4E43-B325-322AD36AFFAE}"/>
              </a:ext>
            </a:extLst>
          </p:cNvPr>
          <p:cNvSpPr txBox="1"/>
          <p:nvPr/>
        </p:nvSpPr>
        <p:spPr>
          <a:xfrm>
            <a:off x="395536" y="5949280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Nous avons fait le choix de ne pas aborder l’aspect Data pour ce </a:t>
            </a:r>
            <a:r>
              <a:rPr lang="fr-FR" sz="1400" dirty="0" err="1" smtClean="0"/>
              <a:t>webinar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 </a:t>
            </a:r>
            <a:r>
              <a:rPr lang="fr-FR" sz="1400" dirty="0"/>
              <a:t>(cf. webinar du 17 avril 2020 : Comité IP Valuation du LES France et LEM )</a:t>
            </a:r>
          </a:p>
          <a:p>
            <a:r>
              <a:rPr lang="fr-FR" sz="1400" dirty="0"/>
              <a:t>Les data feront l’objet d’un prochain évènement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xmlns="" id="{2A62F305-0AD3-4011-8B89-280E2B94B1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992876"/>
              </p:ext>
            </p:extLst>
          </p:nvPr>
        </p:nvGraphicFramePr>
        <p:xfrm>
          <a:off x="257175" y="1844825"/>
          <a:ext cx="862965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952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xmlns="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89A226-372F-45FD-8EEC-82A8EE5A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32845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r-FR" sz="1800">
              <a:latin typeface="Arial" panose="020B060402020202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E5A4E20B-9831-406C-AAE8-0A7F62D75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904" y="1124967"/>
            <a:ext cx="7772400" cy="648072"/>
          </a:xfrm>
          <a:ln w="19050">
            <a:solidFill>
              <a:srgbClr val="0033CC"/>
            </a:solidFill>
          </a:ln>
        </p:spPr>
        <p:txBody>
          <a:bodyPr/>
          <a:lstStyle/>
          <a:p>
            <a:r>
              <a:rPr lang="fr-FR" sz="2800" dirty="0"/>
              <a:t>Programme du webinar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F5C544C-0CED-40BE-B0AF-B21B738C2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72112"/>
              </p:ext>
            </p:extLst>
          </p:nvPr>
        </p:nvGraphicFramePr>
        <p:xfrm>
          <a:off x="685800" y="2276872"/>
          <a:ext cx="7558608" cy="31813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013992">
                  <a:extLst>
                    <a:ext uri="{9D8B030D-6E8A-4147-A177-3AD203B41FA5}">
                      <a16:colId xmlns:a16="http://schemas.microsoft.com/office/drawing/2014/main" xmlns="" val="162323308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3758218978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48997158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début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fin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présentations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65731345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 dirty="0">
                          <a:effectLst/>
                        </a:rPr>
                        <a:t>14:00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 dirty="0">
                          <a:effectLst/>
                        </a:rPr>
                        <a:t>14:10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Introduction : </a:t>
                      </a:r>
                      <a:r>
                        <a:rPr lang="en-US" sz="1800" u="none" strike="noStrike" dirty="0">
                          <a:effectLst/>
                        </a:rPr>
                        <a:t>Régine Poret, Technicolor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8799254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Antoine Dupont, CEA Tech 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92199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Perspectives </a:t>
                      </a:r>
                      <a:r>
                        <a:rPr lang="en-US" sz="1800" b="1" u="none" strike="noStrike" dirty="0" err="1">
                          <a:effectLst/>
                        </a:rPr>
                        <a:t>juridiques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402445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14:10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14:45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Matthieu Dhenne -EU &amp; 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902502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14:45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14:55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Patrick Terroir - Chine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376424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14:55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15:00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Q&amp;A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770713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Perspectives </a:t>
                      </a:r>
                      <a:r>
                        <a:rPr lang="en-US" sz="1800" b="1" u="none" strike="noStrike" dirty="0" err="1">
                          <a:effectLst/>
                        </a:rPr>
                        <a:t>opérationnelles</a:t>
                      </a:r>
                      <a:r>
                        <a:rPr lang="en-US" sz="1800" b="1" u="none" strike="noStrike" dirty="0">
                          <a:effectLst/>
                        </a:rPr>
                        <a:t> business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435286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15:00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 dirty="0" smtClean="0">
                          <a:effectLst/>
                        </a:rPr>
                        <a:t>15.30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Yann Gaston-</a:t>
                      </a:r>
                      <a:r>
                        <a:rPr lang="en-US" sz="1800" u="none" strike="noStrike" dirty="0" err="1">
                          <a:effectLst/>
                        </a:rPr>
                        <a:t>Mathe</a:t>
                      </a:r>
                      <a:r>
                        <a:rPr lang="en-US" sz="1800" u="none" strike="noStrike" dirty="0">
                          <a:effectLst/>
                        </a:rPr>
                        <a:t>, </a:t>
                      </a:r>
                      <a:r>
                        <a:rPr lang="en-US" sz="1800" b="1" u="none" strike="noStrike" dirty="0" err="1" smtClean="0">
                          <a:effectLst/>
                        </a:rPr>
                        <a:t>Iktos</a:t>
                      </a:r>
                      <a:r>
                        <a:rPr lang="en-US" sz="1800" u="none" strike="noStrike" dirty="0" smtClean="0">
                          <a:effectLst/>
                        </a:rPr>
                        <a:t>, CEO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811347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 dirty="0" smtClean="0">
                          <a:effectLst/>
                        </a:rPr>
                        <a:t>15.30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15:55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Yann </a:t>
                      </a:r>
                      <a:r>
                        <a:rPr lang="en-US" sz="1800" u="none" strike="noStrike" dirty="0" err="1">
                          <a:effectLst/>
                        </a:rPr>
                        <a:t>Dietriech</a:t>
                      </a:r>
                      <a:r>
                        <a:rPr lang="en-US" sz="1800" u="none" strike="noStrike" dirty="0">
                          <a:effectLst/>
                        </a:rPr>
                        <a:t>, </a:t>
                      </a:r>
                      <a:r>
                        <a:rPr lang="en-US" sz="1800" b="1" u="none" strike="noStrike" dirty="0" smtClean="0">
                          <a:effectLst/>
                        </a:rPr>
                        <a:t>Atos </a:t>
                      </a:r>
                      <a:r>
                        <a:rPr lang="en-US" sz="1800" b="0" u="none" strike="noStrike" dirty="0" smtClean="0">
                          <a:effectLst/>
                        </a:rPr>
                        <a:t>Group head 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131506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15.55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16:00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Conclusions 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46251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91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xmlns="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89A226-372F-45FD-8EEC-82A8EE5A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32845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r-FR" sz="1800">
              <a:latin typeface="Arial" panose="020B060402020202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E5A4E20B-9831-406C-AAE8-0A7F62D75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904" y="1124967"/>
            <a:ext cx="7772400" cy="648072"/>
          </a:xfrm>
          <a:ln w="19050">
            <a:solidFill>
              <a:srgbClr val="0033CC"/>
            </a:solidFill>
          </a:ln>
        </p:spPr>
        <p:txBody>
          <a:bodyPr/>
          <a:lstStyle/>
          <a:p>
            <a:r>
              <a:rPr lang="fr-FR" sz="2800" dirty="0"/>
              <a:t>Règles pour ce webinar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4FBD6BD3-6759-4ED1-A819-733D0D490B7C}"/>
              </a:ext>
            </a:extLst>
          </p:cNvPr>
          <p:cNvSpPr txBox="1">
            <a:spLocks/>
          </p:cNvSpPr>
          <p:nvPr/>
        </p:nvSpPr>
        <p:spPr bwMode="auto">
          <a:xfrm>
            <a:off x="578904" y="2529542"/>
            <a:ext cx="8025544" cy="349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fr-FR" sz="2000" dirty="0">
                <a:solidFill>
                  <a:schemeClr val="tx1"/>
                </a:solidFill>
              </a:rPr>
              <a:t>Le chat est utilisé pour les échanges (visibles par tous</a:t>
            </a:r>
            <a:r>
              <a:rPr lang="fr-FR" sz="2000" dirty="0" smtClean="0">
                <a:solidFill>
                  <a:schemeClr val="tx1"/>
                </a:solidFill>
              </a:rPr>
              <a:t>)</a:t>
            </a:r>
            <a:br>
              <a:rPr lang="fr-FR" sz="2000" dirty="0" smtClean="0">
                <a:solidFill>
                  <a:schemeClr val="tx1"/>
                </a:solidFill>
              </a:rPr>
            </a:br>
            <a:endParaRPr lang="fr-FR" sz="2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Les </a:t>
            </a:r>
            <a:r>
              <a:rPr lang="fr-FR" sz="2000" dirty="0">
                <a:solidFill>
                  <a:schemeClr val="tx1"/>
                </a:solidFill>
              </a:rPr>
              <a:t>questions/réponses sont abordées en fin de chacune des </a:t>
            </a:r>
            <a:r>
              <a:rPr lang="fr-FR" sz="2000" dirty="0" smtClean="0">
                <a:solidFill>
                  <a:schemeClr val="tx1"/>
                </a:solidFill>
              </a:rPr>
              <a:t>présentations</a:t>
            </a:r>
            <a:endParaRPr lang="fr-FR" sz="2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fr-FR" sz="2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000" dirty="0">
                <a:solidFill>
                  <a:schemeClr val="tx1"/>
                </a:solidFill>
              </a:rPr>
              <a:t>Un questionnaire simple est proposé en fin de session, pensez à le remplir pour nous orienter </a:t>
            </a:r>
            <a:r>
              <a:rPr lang="fr-FR" sz="2000" dirty="0" smtClean="0">
                <a:solidFill>
                  <a:schemeClr val="tx1"/>
                </a:solidFill>
              </a:rPr>
              <a:t>pour les </a:t>
            </a:r>
            <a:r>
              <a:rPr lang="fr-FR" sz="2000" dirty="0">
                <a:solidFill>
                  <a:schemeClr val="tx1"/>
                </a:solidFill>
              </a:rPr>
              <a:t>prochaines sessions</a:t>
            </a:r>
          </a:p>
          <a:p>
            <a:pPr marL="457200" indent="-457200" algn="l">
              <a:buFont typeface="+mj-lt"/>
              <a:buAutoNum type="arabicPeriod"/>
            </a:pPr>
            <a:endParaRPr lang="fr-FR" sz="2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Les présentations seront disponibles sur le site du LES France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675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298</Words>
  <Application>Microsoft Office PowerPoint</Application>
  <PresentationFormat>Ekran Gösterisi (4:3)</PresentationFormat>
  <Paragraphs>94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Courier New</vt:lpstr>
      <vt:lpstr>Thème Office</vt:lpstr>
      <vt:lpstr>Comité « licence logiciel » WEBMINAR, 30 Juin 2020  « Intelligence Artificielle et inventions générées par ordinateur : qui sont les inventeurs et qui est détenteur des produits de l’invention ? </vt:lpstr>
      <vt:lpstr>PowerPoint Sunusu</vt:lpstr>
      <vt:lpstr>Comité Licence logiciel  lancé en 2018 - 50 membres (majorité profil juridique) 6 évènements en 2018-2020</vt:lpstr>
      <vt:lpstr>Pourquoi ce webinar dédié à l’intelligence artificielle</vt:lpstr>
      <vt:lpstr>Deux perspectives</vt:lpstr>
      <vt:lpstr>Programme du webinar </vt:lpstr>
      <vt:lpstr>Règles pour ce webinar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IAM/PDS 100 du LES France</dc:title>
  <dc:creator>Catherine Lafarge</dc:creator>
  <cp:lastModifiedBy>casper</cp:lastModifiedBy>
  <cp:revision>206</cp:revision>
  <dcterms:created xsi:type="dcterms:W3CDTF">2011-03-25T16:29:26Z</dcterms:created>
  <dcterms:modified xsi:type="dcterms:W3CDTF">2020-07-02T08:42:33Z</dcterms:modified>
</cp:coreProperties>
</file>