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lx" ContentType="image/jpe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2.xml" ContentType="application/vnd.openxmlformats-officedocument.presentationml.notesSlide+xml"/>
  <Override PartName="/ppt/tags/tag1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58" r:id="rId7"/>
    <p:sldId id="259" r:id="rId8"/>
    <p:sldId id="260" r:id="rId9"/>
    <p:sldId id="270" r:id="rId10"/>
    <p:sldId id="261" r:id="rId11"/>
    <p:sldId id="262" r:id="rId12"/>
    <p:sldId id="264" r:id="rId13"/>
    <p:sldId id="273" r:id="rId14"/>
    <p:sldId id="263" r:id="rId15"/>
    <p:sldId id="265" r:id="rId16"/>
    <p:sldId id="266" r:id="rId17"/>
    <p:sldId id="274" r:id="rId18"/>
    <p:sldId id="272" r:id="rId19"/>
    <p:sldId id="267" r:id="rId20"/>
    <p:sldId id="271" r:id="rId21"/>
    <p:sldId id="268" r:id="rId22"/>
    <p:sldId id="269" r:id="rId23"/>
    <p:sldId id="275" r:id="rId2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e Avril" initials="DA" lastIdx="4" clrIdx="0">
    <p:extLst>
      <p:ext uri="{19B8F6BF-5375-455C-9EA6-DF929625EA0E}">
        <p15:presenceInfo xmlns:p15="http://schemas.microsoft.com/office/powerpoint/2012/main" userId="S::Diane.Avril@pinsentmasons.com::32669730-08f0-456a-bb51-d565c1609f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A13590-75D7-4D55-ABDA-313C16A53B98}" v="699" dt="2021-01-19T14:10:59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88363" autoAdjust="0"/>
  </p:normalViewPr>
  <p:slideViewPr>
    <p:cSldViewPr showGuides="1">
      <p:cViewPr varScale="1">
        <p:scale>
          <a:sx n="44" d="100"/>
          <a:sy n="44" d="100"/>
        </p:scale>
        <p:origin x="1242" y="84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1" d="100"/>
          <a:sy n="91" d="100"/>
        </p:scale>
        <p:origin x="3768" y="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FF3DCF10-04B3-49E2-B5A3-E81DEBE70CD4}" type="datetimeFigureOut">
              <a:rPr lang="en-US"/>
              <a:pPr>
                <a:defRPr/>
              </a:pPr>
              <a:t>1/20/2021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11307F0-AE24-4EA1-9A9A-D82D9186FD9C}" type="slidenum">
              <a:rPr lang="en-GB" altLang="da-DK"/>
              <a:pPr/>
              <a:t>‹N°›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60530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8C3CDA-DE96-4303-885F-9DE5805507A7}" type="slidenum">
              <a:rPr lang="en-GB" altLang="da-DK"/>
              <a:pPr/>
              <a:t>‹N°›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282437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1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091177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14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165544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16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751341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18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798746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19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759862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64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3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849127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4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48036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7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732343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8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409832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9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462696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11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365688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12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432602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C3CDA-DE96-4303-885F-9DE5805507A7}" type="slidenum">
              <a:rPr lang="en-GB" altLang="da-DK" smtClean="0"/>
              <a:pPr/>
              <a:t>13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57979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0" hasCustomPrompt="1"/>
          </p:nvPr>
        </p:nvSpPr>
        <p:spPr bwMode="auto">
          <a:xfrm>
            <a:off x="-1" y="731734"/>
            <a:ext cx="6235318" cy="6126265"/>
          </a:xfrm>
          <a:custGeom>
            <a:avLst/>
            <a:gdLst>
              <a:gd name="connsiteX0" fmla="*/ 2472634 w 6235318"/>
              <a:gd name="connsiteY0" fmla="*/ 0 h 6126265"/>
              <a:gd name="connsiteX1" fmla="*/ 2686518 w 6235318"/>
              <a:gd name="connsiteY1" fmla="*/ 18665 h 6126265"/>
              <a:gd name="connsiteX2" fmla="*/ 2699315 w 6235318"/>
              <a:gd name="connsiteY2" fmla="*/ 21667 h 6126265"/>
              <a:gd name="connsiteX3" fmla="*/ 2748486 w 6235318"/>
              <a:gd name="connsiteY3" fmla="*/ 28948 h 6126265"/>
              <a:gd name="connsiteX4" fmla="*/ 6224323 w 6235318"/>
              <a:gd name="connsiteY4" fmla="*/ 6005491 h 6126265"/>
              <a:gd name="connsiteX5" fmla="*/ 6235318 w 6235318"/>
              <a:gd name="connsiteY5" fmla="*/ 6126265 h 6126265"/>
              <a:gd name="connsiteX6" fmla="*/ 0 w 6235318"/>
              <a:gd name="connsiteY6" fmla="*/ 6126265 h 6126265"/>
              <a:gd name="connsiteX7" fmla="*/ 0 w 6235318"/>
              <a:gd name="connsiteY7" fmla="*/ 1343911 h 6126265"/>
              <a:gd name="connsiteX8" fmla="*/ 139762 w 6235318"/>
              <a:gd name="connsiteY8" fmla="*/ 1188677 h 6126265"/>
              <a:gd name="connsiteX9" fmla="*/ 2242170 w 6235318"/>
              <a:gd name="connsiteY9" fmla="*/ 19289 h 6126265"/>
              <a:gd name="connsiteX10" fmla="*/ 2278731 w 6235318"/>
              <a:gd name="connsiteY10" fmla="*/ 15984 h 6126265"/>
              <a:gd name="connsiteX11" fmla="*/ 2361895 w 6235318"/>
              <a:gd name="connsiteY11" fmla="*/ 4825 h 6126265"/>
              <a:gd name="connsiteX12" fmla="*/ 2472634 w 6235318"/>
              <a:gd name="connsiteY12" fmla="*/ 0 h 612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35318" h="6126265">
                <a:moveTo>
                  <a:pt x="2472634" y="0"/>
                </a:moveTo>
                <a:cubicBezTo>
                  <a:pt x="2548502" y="0"/>
                  <a:pt x="2620779" y="6646"/>
                  <a:pt x="2686518" y="18665"/>
                </a:cubicBezTo>
                <a:lnTo>
                  <a:pt x="2699315" y="21667"/>
                </a:lnTo>
                <a:lnTo>
                  <a:pt x="2748486" y="28948"/>
                </a:lnTo>
                <a:cubicBezTo>
                  <a:pt x="3991894" y="282623"/>
                  <a:pt x="5864424" y="2705373"/>
                  <a:pt x="6224323" y="6005491"/>
                </a:cubicBezTo>
                <a:lnTo>
                  <a:pt x="6235318" y="6126265"/>
                </a:lnTo>
                <a:lnTo>
                  <a:pt x="0" y="6126265"/>
                </a:lnTo>
                <a:lnTo>
                  <a:pt x="0" y="1343911"/>
                </a:lnTo>
                <a:lnTo>
                  <a:pt x="139762" y="1188677"/>
                </a:lnTo>
                <a:cubicBezTo>
                  <a:pt x="747720" y="565645"/>
                  <a:pt x="1643484" y="97848"/>
                  <a:pt x="2242170" y="19289"/>
                </a:cubicBezTo>
                <a:lnTo>
                  <a:pt x="2278731" y="15984"/>
                </a:lnTo>
                <a:lnTo>
                  <a:pt x="2361895" y="4825"/>
                </a:lnTo>
                <a:cubicBezTo>
                  <a:pt x="2397664" y="1662"/>
                  <a:pt x="2434701" y="0"/>
                  <a:pt x="247263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marL="0" indent="0" algn="ctr">
              <a:buNone/>
              <a:defRPr baseline="0"/>
            </a:lvl1pPr>
          </a:lstStyle>
          <a:p>
            <a:r>
              <a:rPr lang="en-GB" dirty="0"/>
              <a:t>Insert picture from Templafy Image Library</a:t>
            </a:r>
            <a:endParaRPr lang="en-GB"/>
          </a:p>
        </p:txBody>
      </p:sp>
      <p:pic>
        <p:nvPicPr>
          <p:cNvPr id="894853915" name="LogoLar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600" y="5785200"/>
            <a:ext cx="1440000" cy="643651"/>
          </a:xfrm>
          <a:prstGeom prst="rect">
            <a:avLst/>
          </a:prstGeom>
        </p:spPr>
      </p:pic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5715008" y="2643182"/>
            <a:ext cx="3117722" cy="121444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ctrTitle"/>
          </p:nvPr>
        </p:nvSpPr>
        <p:spPr bwMode="black">
          <a:xfrm>
            <a:off x="5000628" y="1071547"/>
            <a:ext cx="3846412" cy="1500197"/>
          </a:xfrm>
        </p:spPr>
        <p:txBody>
          <a:bodyPr/>
          <a:lstStyle>
            <a:lvl1pPr algn="r"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82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428596" y="1285860"/>
            <a:ext cx="900000" cy="900000"/>
          </a:xfr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428596" y="2385878"/>
            <a:ext cx="900000" cy="900000"/>
          </a:xfr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28596" y="3500438"/>
            <a:ext cx="900000" cy="900000"/>
          </a:xfr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428596" y="4600456"/>
            <a:ext cx="900000" cy="900000"/>
          </a:xfr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4786314" y="1314308"/>
            <a:ext cx="900000" cy="900000"/>
          </a:xfr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4786314" y="2428868"/>
            <a:ext cx="900000" cy="900000"/>
          </a:xfr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7"/>
          </p:nvPr>
        </p:nvSpPr>
        <p:spPr>
          <a:xfrm>
            <a:off x="4786314" y="3500438"/>
            <a:ext cx="900000" cy="900000"/>
          </a:xfr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8"/>
          </p:nvPr>
        </p:nvSpPr>
        <p:spPr>
          <a:xfrm>
            <a:off x="4786314" y="4572008"/>
            <a:ext cx="900000" cy="900000"/>
          </a:xfr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5786446" y="1357298"/>
            <a:ext cx="2928958" cy="928694"/>
          </a:xfrm>
        </p:spPr>
        <p:txBody>
          <a:bodyPr/>
          <a:lstStyle>
            <a:lvl1pPr>
              <a:buNone/>
              <a:defRPr sz="10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786446" y="2428868"/>
            <a:ext cx="2928958" cy="928694"/>
          </a:xfrm>
        </p:spPr>
        <p:txBody>
          <a:bodyPr/>
          <a:lstStyle>
            <a:lvl1pPr>
              <a:buNone/>
              <a:defRPr sz="10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5786446" y="3500438"/>
            <a:ext cx="2928958" cy="928694"/>
          </a:xfrm>
        </p:spPr>
        <p:txBody>
          <a:bodyPr/>
          <a:lstStyle>
            <a:lvl1pPr>
              <a:buNone/>
              <a:defRPr sz="10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786446" y="4572008"/>
            <a:ext cx="2928958" cy="928694"/>
          </a:xfrm>
        </p:spPr>
        <p:txBody>
          <a:bodyPr/>
          <a:lstStyle>
            <a:lvl1pPr>
              <a:buNone/>
              <a:defRPr sz="10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428728" y="1357298"/>
            <a:ext cx="2928958" cy="928694"/>
          </a:xfrm>
        </p:spPr>
        <p:txBody>
          <a:bodyPr/>
          <a:lstStyle>
            <a:lvl1pPr>
              <a:buNone/>
              <a:defRPr sz="10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428728" y="2428868"/>
            <a:ext cx="2928958" cy="928694"/>
          </a:xfrm>
        </p:spPr>
        <p:txBody>
          <a:bodyPr/>
          <a:lstStyle>
            <a:lvl1pPr>
              <a:buNone/>
              <a:defRPr sz="10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428728" y="3500438"/>
            <a:ext cx="2928958" cy="928694"/>
          </a:xfrm>
        </p:spPr>
        <p:txBody>
          <a:bodyPr/>
          <a:lstStyle>
            <a:lvl1pPr>
              <a:buNone/>
              <a:defRPr sz="10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428728" y="4572008"/>
            <a:ext cx="2928958" cy="928694"/>
          </a:xfrm>
        </p:spPr>
        <p:txBody>
          <a:bodyPr/>
          <a:lstStyle>
            <a:lvl1pPr>
              <a:buNone/>
              <a:defRPr sz="10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/>
            </a:lvl1pPr>
          </a:lstStyle>
          <a:p>
            <a:fld id="{F9AFC4F6-4770-4BEE-A641-B1309AF24E2D}" type="slidenum">
              <a:rPr lang="en-GB" altLang="da-DK"/>
              <a:pPr/>
              <a:t>‹N°›</a:t>
            </a:fld>
            <a:endParaRPr lang="en-GB" altLang="da-DK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7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449234" y="1285860"/>
            <a:ext cx="900000" cy="900000"/>
          </a:xfr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2"/>
          </p:nvPr>
        </p:nvSpPr>
        <p:spPr bwMode="auto">
          <a:xfrm>
            <a:off x="457200" y="2357430"/>
            <a:ext cx="82296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2"/>
                </a:solidFill>
                <a:latin typeface="Bliss 2 Regular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500202" y="1285860"/>
            <a:ext cx="5072062" cy="857256"/>
          </a:xfrm>
        </p:spPr>
        <p:txBody>
          <a:bodyPr/>
          <a:lstStyle>
            <a:lvl1pPr>
              <a:buNone/>
              <a:defRPr sz="1050" baseline="0">
                <a:solidFill>
                  <a:schemeClr val="tx1"/>
                </a:solidFill>
                <a:latin typeface="Bliss 2 Regular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A187177-989A-493A-892F-5335CA29256C}" type="slidenum">
              <a:rPr lang="en-GB" altLang="da-DK"/>
              <a:pPr/>
              <a:t>‹N°›</a:t>
            </a:fld>
            <a:endParaRPr lang="en-GB" altLang="da-DK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615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428625" y="1214438"/>
            <a:ext cx="8286750" cy="478631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/>
              <a:t>Click icon to add SmartArt graphic</a:t>
            </a:r>
            <a:endParaRPr lang="en-GB" noProof="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DA3E6B3A-1D13-4498-959C-8710EDBBB7D8}" type="slidenum">
              <a:rPr lang="en-GB" altLang="da-DK"/>
              <a:pPr/>
              <a:t>‹N°›</a:t>
            </a:fld>
            <a:endParaRPr lang="en-GB" altLang="da-DK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376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99896" y="7029400"/>
            <a:ext cx="36000" cy="36000"/>
          </a:xfrm>
        </p:spPr>
        <p:txBody>
          <a:bodyPr/>
          <a:lstStyle>
            <a:lvl1pPr>
              <a:defRPr sz="100"/>
            </a:lvl1pPr>
          </a:lstStyle>
          <a:p>
            <a:fld id="{294085F2-F3D2-4A02-8B5D-69A028A5F87A}" type="slidenum">
              <a:rPr lang="en-GB" altLang="da-DK" smtClean="0"/>
              <a:pPr/>
              <a:t>‹N°›</a:t>
            </a:fld>
            <a:endParaRPr lang="en-GB" altLang="da-DK"/>
          </a:p>
        </p:txBody>
      </p:sp>
      <p:sp>
        <p:nvSpPr>
          <p:cNvPr id="3" name="OFF_Disclaimer"/>
          <p:cNvSpPr txBox="1"/>
          <p:nvPr userDrawn="1"/>
        </p:nvSpPr>
        <p:spPr>
          <a:xfrm>
            <a:off x="388800" y="6309900"/>
            <a:ext cx="6840000" cy="21544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GB" sz="800" baseline="0" dirty="0">
                <a:solidFill>
                  <a:srgbClr val="000000"/>
                </a:solidFill>
                <a:latin typeface="+mn-lt"/>
              </a:rPr>
              <a:t>Pinsent Masons LLP is a limited liability partnership, registered in England and Wales (registered number: OC333653) authorised and regulated by the Solicitors Regulation Authority and the appropriate jurisdictions in which it operates.  Reference to "Pinsent Masons" is to Pinsent Masons LLP and/or one or more of the affiliated entities that practise under the name "Pinsent Masons" as the context requires.  The word "partner", used in relation to the LLP, refers to a member or an employee or consultant of the LLP or any affiliated firm, with equivalent standing.  A list of members of Pinsent Masons, those non-members who are designated as partners, and non-member partners in affiliated entities, is available for inspection at our offices or at www.pinsentmasons.com
For a full list of the jurisdictions where we operate, see www.pinsentmasons.com</a:t>
            </a:r>
          </a:p>
        </p:txBody>
      </p:sp>
    </p:spTree>
    <p:extLst>
      <p:ext uri="{BB962C8B-B14F-4D97-AF65-F5344CB8AC3E}">
        <p14:creationId xmlns:p14="http://schemas.microsoft.com/office/powerpoint/2010/main" val="186943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8584"/>
            <a:ext cx="8258204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E96C69-CBDF-40F2-8EFB-55DCEEDABAD6}" type="slidenum">
              <a:rPr lang="en-GB" altLang="da-DK"/>
              <a:pPr/>
              <a:t>‹N°›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05275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880C97-6A52-44C8-8ACC-082E8DBBFEBF}" type="slidenum">
              <a:rPr lang="en-GB" altLang="da-DK"/>
              <a:pPr/>
              <a:t>‹N°›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60179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21F6C0-3417-4649-9B8C-3AC01E5141BC}" type="slidenum">
              <a:rPr lang="en-GB" altLang="da-DK"/>
              <a:pPr/>
              <a:t>‹N°›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33222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83B241-1F2A-4CB3-A83B-6603D69B3113}" type="slidenum">
              <a:rPr lang="en-GB" altLang="da-DK"/>
              <a:pPr/>
              <a:t>‹N°›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58430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DE50E9-34BE-424C-B573-08FD7BB57740}" type="slidenum">
              <a:rPr lang="en-GB" altLang="da-DK"/>
              <a:pPr/>
              <a:t>‹N°›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35754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4085F2-F3D2-4A02-8B5D-69A028A5F87A}" type="slidenum">
              <a:rPr lang="en-GB" altLang="da-DK"/>
              <a:pPr/>
              <a:t>‹N°›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62576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2984"/>
            <a:ext cx="3008313" cy="49831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DC6C22-D644-4E4D-9D31-FB831CA6A408}" type="slidenum">
              <a:rPr lang="en-GB" altLang="da-DK"/>
              <a:pPr/>
              <a:t>‹N°›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80864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4422"/>
            <a:ext cx="5486400" cy="35131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00636"/>
            <a:ext cx="5486400" cy="10715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8FD4E6-DEEF-4021-8523-C84CDEA0523B}" type="slidenum">
              <a:rPr lang="en-GB" altLang="da-DK"/>
              <a:pPr/>
              <a:t>‹N°›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59439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/>
              <a:t>Click to edit Master text styles</a:t>
            </a:r>
          </a:p>
          <a:p>
            <a:pPr lvl="1"/>
            <a:r>
              <a:rPr lang="en-US" altLang="da-DK"/>
              <a:t>Second level</a:t>
            </a:r>
          </a:p>
          <a:p>
            <a:pPr lvl="2"/>
            <a:r>
              <a:rPr lang="en-US" altLang="da-DK"/>
              <a:t>Third level</a:t>
            </a:r>
          </a:p>
          <a:p>
            <a:pPr lvl="3"/>
            <a:r>
              <a:rPr lang="en-US" altLang="da-DK"/>
              <a:t>Fourth level</a:t>
            </a:r>
          </a:p>
          <a:p>
            <a:pPr lvl="4"/>
            <a:r>
              <a:rPr lang="en-US" altLang="da-DK"/>
              <a:t>Fifth level</a:t>
            </a:r>
            <a:endParaRPr lang="en-GB" altLang="da-DK" dirty="0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28600"/>
            <a:ext cx="8258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/>
              <a:t>Click to edit Master title style</a:t>
            </a:r>
            <a:endParaRPr lang="en-GB" altLang="da-DK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16675"/>
            <a:ext cx="2133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</a:defRPr>
            </a:lvl1pPr>
          </a:lstStyle>
          <a:p>
            <a:fld id="{E5F4CB8D-58B0-4C24-BC76-DFBA5ADC35C3}" type="slidenum">
              <a:rPr lang="en-GB" altLang="da-DK"/>
              <a:pPr/>
              <a:t>‹N°›</a:t>
            </a:fld>
            <a:endParaRPr lang="en-GB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126750398" name="LogoSmall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73600" y="6145200"/>
            <a:ext cx="2160000" cy="6877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50" r:id="rId3"/>
    <p:sldLayoutId id="2147483659" r:id="rId4"/>
    <p:sldLayoutId id="2147483657" r:id="rId5"/>
    <p:sldLayoutId id="2147483655" r:id="rId6"/>
    <p:sldLayoutId id="2147483651" r:id="rId7"/>
    <p:sldLayoutId id="2147483649" r:id="rId8"/>
    <p:sldLayoutId id="2147483660" r:id="rId9"/>
    <p:sldLayoutId id="2147483658" r:id="rId10"/>
    <p:sldLayoutId id="2147483656" r:id="rId11"/>
    <p:sldLayoutId id="2147483652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Bliss 2 ExtraLight" pitchFamily="50" charset="0"/>
          <a:ea typeface="ＭＳ Ｐゴシック" pitchFamily="-1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Bliss 2 ExtraLight" pitchFamily="50" charset="0"/>
          <a:ea typeface="ＭＳ Ｐゴシック" pitchFamily="-1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Bliss 2 ExtraLight" pitchFamily="50" charset="0"/>
          <a:ea typeface="ＭＳ Ｐゴシック" pitchFamily="-1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Bliss 2 ExtraLight" pitchFamily="50" charset="0"/>
          <a:ea typeface="ＭＳ Ｐゴシック" pitchFamily="-1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-1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-1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-1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-12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80C35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80C35"/>
        </a:buClr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80C35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80C35"/>
        </a:buClr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80C35"/>
        </a:buClr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D0845"/>
        </a:buClr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D0845"/>
        </a:buClr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D0845"/>
        </a:buClr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D0845"/>
        </a:buClr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mailto:emmanuel.gouge@pinsentmasons.com" TargetMode="External"/><Relationship Id="rId5" Type="http://schemas.openxmlformats.org/officeDocument/2006/relationships/image" Target="../media/image3.tlx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lx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lx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lx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4.tl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tl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lx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8">
            <a:extLst>
              <a:ext uri="{FF2B5EF4-FFF2-40B4-BE49-F238E27FC236}">
                <a16:creationId xmlns:a16="http://schemas.microsoft.com/office/drawing/2014/main" id="{A0ED0EDF-1FBD-4BE8-8898-26829F92F251}"/>
              </a:ext>
            </a:extLst>
          </p:cNvPr>
          <p:cNvPicPr>
            <a:picLocks noGrp="1" noChangeAspect="1"/>
          </p:cNvPicPr>
          <p:nvPr>
            <p:ph type="pic" sz="quarter" idx="10"/>
            <p:custDataLst>
              <p:tags r:id="rId2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2" t="470" r="404" b="-470"/>
          <a:stretch/>
        </p:blipFill>
        <p:spPr>
          <a:xfrm>
            <a:off x="-1" y="731734"/>
            <a:ext cx="6235318" cy="6126265"/>
          </a:xfrm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598248" y="1052736"/>
            <a:ext cx="4453124" cy="1214446"/>
          </a:xfrm>
        </p:spPr>
        <p:txBody>
          <a:bodyPr/>
          <a:lstStyle/>
          <a:p>
            <a:r>
              <a:rPr lang="fr-FR" sz="2400" dirty="0"/>
              <a:t>Récentes décisions, </a:t>
            </a:r>
            <a:br>
              <a:rPr lang="fr-FR" sz="2400" dirty="0"/>
            </a:br>
            <a:r>
              <a:rPr lang="fr-FR" sz="2400" dirty="0"/>
              <a:t>dernières évolutions depuis la Directive Secret des Affaires</a:t>
            </a:r>
            <a:endParaRPr lang="en-GB" sz="24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68560" y="-188271"/>
            <a:ext cx="7875440" cy="1840010"/>
          </a:xfrm>
        </p:spPr>
        <p:txBody>
          <a:bodyPr/>
          <a:lstStyle/>
          <a:p>
            <a:r>
              <a:rPr lang="fr-FR" dirty="0"/>
              <a:t>Panorama européen du secret des affaires  </a:t>
            </a:r>
            <a:br>
              <a:rPr lang="fr-FR" dirty="0"/>
            </a:b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D43B8C-5F9C-4827-A92C-6F0D8216232F}"/>
              </a:ext>
            </a:extLst>
          </p:cNvPr>
          <p:cNvSpPr txBox="1"/>
          <p:nvPr/>
        </p:nvSpPr>
        <p:spPr>
          <a:xfrm>
            <a:off x="113578" y="6095106"/>
            <a:ext cx="2004075" cy="70788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fr-FR" sz="800" b="1" baseline="0" dirty="0">
                <a:solidFill>
                  <a:srgbClr val="000000"/>
                </a:solidFill>
                <a:latin typeface="+mn-lt"/>
              </a:rPr>
              <a:t>Emmanuel Gougé</a:t>
            </a:r>
            <a:br>
              <a:rPr lang="fr-FR" sz="800" baseline="0" dirty="0">
                <a:solidFill>
                  <a:srgbClr val="000000"/>
                </a:solidFill>
                <a:latin typeface="+mn-lt"/>
              </a:rPr>
            </a:br>
            <a:r>
              <a:rPr lang="fr-FR" sz="800" baseline="0" dirty="0">
                <a:solidFill>
                  <a:srgbClr val="000000"/>
                </a:solidFill>
                <a:latin typeface="+mn-lt"/>
              </a:rPr>
              <a:t>Pinsent Masons LLP, Paris</a:t>
            </a:r>
            <a:br>
              <a:rPr lang="fr-FR" sz="800" baseline="0" dirty="0">
                <a:solidFill>
                  <a:srgbClr val="000000"/>
                </a:solidFill>
                <a:latin typeface="+mn-lt"/>
              </a:rPr>
            </a:br>
            <a:r>
              <a:rPr lang="fr-FR" sz="800" baseline="0" dirty="0">
                <a:solidFill>
                  <a:srgbClr val="000000"/>
                </a:solidFill>
                <a:latin typeface="+mn-lt"/>
              </a:rPr>
              <a:t>Tel: +33 1 53 53 02 80</a:t>
            </a:r>
            <a:br>
              <a:rPr lang="fr-FR" sz="800" baseline="0" dirty="0">
                <a:solidFill>
                  <a:srgbClr val="000000"/>
                </a:solidFill>
                <a:latin typeface="+mn-lt"/>
              </a:rPr>
            </a:br>
            <a:r>
              <a:rPr lang="fr-FR" sz="800" baseline="0" dirty="0">
                <a:solidFill>
                  <a:srgbClr val="000000"/>
                </a:solidFill>
                <a:latin typeface="+mn-lt"/>
                <a:hlinkClick r:id="rId6"/>
              </a:rPr>
              <a:t>emmanuel.gouge@pinsentmasons.com</a:t>
            </a:r>
            <a:endParaRPr lang="fr-FR" sz="800" dirty="0">
              <a:solidFill>
                <a:srgbClr val="000000"/>
              </a:solidFill>
              <a:latin typeface="+mn-lt"/>
            </a:endParaRPr>
          </a:p>
          <a:p>
            <a:endParaRPr lang="fr-FR" sz="800" baseline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7A573D-A53C-4FEC-8869-27D631F9951D}"/>
              </a:ext>
            </a:extLst>
          </p:cNvPr>
          <p:cNvSpPr txBox="1"/>
          <p:nvPr/>
        </p:nvSpPr>
        <p:spPr>
          <a:xfrm>
            <a:off x="4860032" y="2491495"/>
            <a:ext cx="4161050" cy="1754326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fr-FR" sz="1800" b="1" dirty="0">
                <a:solidFill>
                  <a:srgbClr val="000000"/>
                </a:solidFill>
                <a:latin typeface="+mn-lt"/>
              </a:rPr>
              <a:t>Webinar : TRADE SECRETS</a:t>
            </a:r>
            <a:br>
              <a:rPr lang="fr-FR" sz="1800" dirty="0">
                <a:solidFill>
                  <a:srgbClr val="000000"/>
                </a:solidFill>
                <a:latin typeface="+mn-lt"/>
              </a:rPr>
            </a:br>
            <a:r>
              <a:rPr lang="fr-FR" sz="1800" dirty="0">
                <a:solidFill>
                  <a:srgbClr val="000000"/>
                </a:solidFill>
                <a:latin typeface="+mn-lt"/>
              </a:rPr>
              <a:t>" Secret des affaires &amp; gestion des informations confidentielles – Panorama &amp; Témoignages » </a:t>
            </a:r>
            <a:br>
              <a:rPr lang="fr-FR" sz="1800" dirty="0">
                <a:solidFill>
                  <a:srgbClr val="000000"/>
                </a:solidFill>
                <a:latin typeface="+mn-lt"/>
              </a:rPr>
            </a:br>
            <a:r>
              <a:rPr lang="fr-FR" sz="1800" dirty="0">
                <a:solidFill>
                  <a:srgbClr val="000000"/>
                </a:solidFill>
                <a:latin typeface="+mn-lt"/>
              </a:rPr>
              <a:t>Webinar LES France</a:t>
            </a:r>
          </a:p>
          <a:p>
            <a:pPr algn="r"/>
            <a:r>
              <a:rPr lang="fr-FR" sz="1800" dirty="0">
                <a:solidFill>
                  <a:srgbClr val="000000"/>
                </a:solidFill>
                <a:latin typeface="+mn-lt"/>
              </a:rPr>
              <a:t>21 janvier 2021</a:t>
            </a:r>
            <a:endParaRPr lang="fr-FR" sz="1800" baseline="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9C4F-087E-4F92-A505-4F24E84F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495" y="939173"/>
            <a:ext cx="8258204" cy="914400"/>
          </a:xfrm>
        </p:spPr>
        <p:txBody>
          <a:bodyPr/>
          <a:lstStyle/>
          <a:p>
            <a:pPr algn="r"/>
            <a:r>
              <a:rPr lang="fr-FR" sz="2800" dirty="0"/>
              <a:t>B) </a:t>
            </a:r>
            <a:r>
              <a:rPr lang="fr-FR" sz="2800" dirty="0">
                <a:solidFill>
                  <a:srgbClr val="000000"/>
                </a:solidFill>
              </a:rPr>
              <a:t>Les conditions de la protection par le secret</a:t>
            </a:r>
          </a:p>
        </p:txBody>
      </p:sp>
      <p:pic>
        <p:nvPicPr>
          <p:cNvPr id="6" name="Content Placeholder 2">
            <a:extLst>
              <a:ext uri="{FF2B5EF4-FFF2-40B4-BE49-F238E27FC236}">
                <a16:creationId xmlns:a16="http://schemas.microsoft.com/office/drawing/2014/main" id="{AFE5D9E5-3966-4296-BB10-41601E1EB38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 b="8333"/>
          <a:stretch/>
        </p:blipFill>
        <p:spPr>
          <a:xfrm>
            <a:off x="1472005" y="1772816"/>
            <a:ext cx="7671995" cy="426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67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934B-8A29-4CE1-99FD-719DB0E5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i="1" dirty="0"/>
              <a:t>B) </a:t>
            </a:r>
            <a:r>
              <a:rPr lang="fr-FR" sz="3200" i="1" dirty="0">
                <a:solidFill>
                  <a:srgbClr val="000000"/>
                </a:solidFill>
              </a:rPr>
              <a:t>Les conditions de la protection par le secret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6606-8E3C-4189-AA58-928484024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	FRANCE</a:t>
            </a:r>
          </a:p>
          <a:p>
            <a:pPr marL="0" indent="0">
              <a:buNone/>
            </a:pPr>
            <a:r>
              <a:rPr lang="fr-FR" i="1" dirty="0">
                <a:solidFill>
                  <a:srgbClr val="000000"/>
                </a:solidFill>
              </a:rPr>
              <a:t>TGI Paris 22 novembre 2019, ordonnance de référé rétractation, n°19/10783, </a:t>
            </a:r>
            <a:r>
              <a:rPr lang="fr-FR" i="1" dirty="0" err="1">
                <a:solidFill>
                  <a:srgbClr val="000000"/>
                </a:solidFill>
              </a:rPr>
              <a:t>Schwind</a:t>
            </a:r>
            <a:r>
              <a:rPr lang="fr-FR" i="1" dirty="0">
                <a:solidFill>
                  <a:srgbClr val="000000"/>
                </a:solidFill>
              </a:rPr>
              <a:t> contre Carl Zeiss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0000"/>
                </a:solidFill>
              </a:rPr>
              <a:t>Saisie-contrefaçon en matière de brevet d’invention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0000"/>
                </a:solidFill>
              </a:rPr>
              <a:t>Mention de la divulgation du document à un groupe restreint d’employés spécialement entrainés : mesure de protection raisonnable permettant la protection par le secret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54460B-BB38-4D7F-AA8F-3966DC0C2FA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92" y="1412776"/>
            <a:ext cx="351587" cy="22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2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934B-8A29-4CE1-99FD-719DB0E5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i="1" dirty="0"/>
              <a:t>B) </a:t>
            </a:r>
            <a:r>
              <a:rPr lang="fr-FR" sz="3200" i="1" dirty="0">
                <a:solidFill>
                  <a:srgbClr val="000000"/>
                </a:solidFill>
              </a:rPr>
              <a:t>Les conditions de la protection par le secret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6606-8E3C-4189-AA58-928484024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	ALLEMAGNE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00"/>
                </a:solidFill>
              </a:rPr>
              <a:t>Tribunal </a:t>
            </a:r>
            <a:r>
              <a:rPr lang="en-US" i="1" dirty="0" err="1">
                <a:solidFill>
                  <a:srgbClr val="000000"/>
                </a:solidFill>
              </a:rPr>
              <a:t>régional</a:t>
            </a:r>
            <a:r>
              <a:rPr lang="en-US" i="1" dirty="0">
                <a:solidFill>
                  <a:srgbClr val="000000"/>
                </a:solidFill>
              </a:rPr>
              <a:t> du travail de Düsseldorf, 3 </a:t>
            </a:r>
            <a:r>
              <a:rPr lang="en-US" i="1" dirty="0" err="1">
                <a:solidFill>
                  <a:srgbClr val="000000"/>
                </a:solidFill>
              </a:rPr>
              <a:t>juin</a:t>
            </a:r>
            <a:r>
              <a:rPr lang="en-US" i="1" dirty="0">
                <a:solidFill>
                  <a:srgbClr val="000000"/>
                </a:solidFill>
              </a:rPr>
              <a:t> 2020, 12 </a:t>
            </a:r>
            <a:r>
              <a:rPr lang="en-US" i="1" dirty="0" err="1">
                <a:solidFill>
                  <a:srgbClr val="000000"/>
                </a:solidFill>
              </a:rPr>
              <a:t>SaGa</a:t>
            </a:r>
            <a:r>
              <a:rPr lang="en-US" i="1" dirty="0">
                <a:solidFill>
                  <a:srgbClr val="000000"/>
                </a:solidFill>
              </a:rPr>
              <a:t> 4/20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0000"/>
                </a:solidFill>
              </a:rPr>
              <a:t>Faisceau d’indices permettant d’apprécier si une clause de confidentialité est une mesure de protection suffisante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</a:rPr>
              <a:t> Elle n’est pas générale et imprécise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</a:rPr>
              <a:t> Elle ne s’étend pas à tous les sujets pouvant être connus par les salariés dans le cadre de leur travail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</a:rPr>
              <a:t> Elle contient une définition ou une référence à la loi sur le secret des affaires</a:t>
            </a:r>
          </a:p>
          <a:p>
            <a:pPr marL="0" indent="0">
              <a:buNone/>
            </a:pP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EC092C-6594-4004-8679-C72D2C48F8E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92" y="1412776"/>
            <a:ext cx="406714" cy="24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66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934B-8A29-4CE1-99FD-719DB0E5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i="1" dirty="0"/>
              <a:t>B) </a:t>
            </a:r>
            <a:r>
              <a:rPr lang="fr-FR" sz="3200" i="1" dirty="0">
                <a:solidFill>
                  <a:srgbClr val="000000"/>
                </a:solidFill>
              </a:rPr>
              <a:t>Les conditions de la protection par le secret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6606-8E3C-4189-AA58-928484024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	BELGIQUE</a:t>
            </a:r>
          </a:p>
          <a:p>
            <a:pPr marL="0" indent="0">
              <a:buNone/>
            </a:pPr>
            <a:r>
              <a:rPr lang="fr-FR" i="1" dirty="0">
                <a:solidFill>
                  <a:srgbClr val="000000"/>
                </a:solidFill>
              </a:rPr>
              <a:t>Tribunal de l’entreprise d’Anvers, 9 mai 2019, A/18/3273 :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0000"/>
                </a:solidFill>
              </a:rPr>
              <a:t>Informations relatives aux lignes de production d’une entreprise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</a:rPr>
              <a:t>Informations non connues du grand public : secrètes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</a:rPr>
              <a:t>Permettent de reconstituer une ligne de production, configuration unique de la ligne de production : valeur commerciale/économique</a:t>
            </a:r>
          </a:p>
          <a:p>
            <a:pPr marL="0" indent="0">
              <a:buNone/>
            </a:pP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92CCC8-D493-49A8-B5F4-8496BE5F857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576" y="1412776"/>
            <a:ext cx="382920" cy="2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88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934B-8A29-4CE1-99FD-719DB0E5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i="1" dirty="0"/>
              <a:t>B) </a:t>
            </a:r>
            <a:r>
              <a:rPr lang="fr-FR" sz="3200" i="1" dirty="0">
                <a:solidFill>
                  <a:srgbClr val="000000"/>
                </a:solidFill>
              </a:rPr>
              <a:t>Les conditions de la protection par le secret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6606-8E3C-4189-AA58-928484024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	BELGIQUE</a:t>
            </a:r>
          </a:p>
          <a:p>
            <a:pPr marL="0" indent="0">
              <a:buNone/>
            </a:pPr>
            <a:r>
              <a:rPr lang="fr-FR" i="1" dirty="0">
                <a:solidFill>
                  <a:srgbClr val="000000"/>
                </a:solidFill>
              </a:rPr>
              <a:t>Tribunal de l’entreprise de Bruxelles, 12 mars 2020, A/19/01293 :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>
                <a:solidFill>
                  <a:srgbClr val="000000"/>
                </a:solidFill>
              </a:rPr>
              <a:t>Informations concernant le processus de production de peroxyde d’hydrogène d’une société divulguées à un concurrent par un ancien employé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>
                <a:solidFill>
                  <a:srgbClr val="000000"/>
                </a:solidFill>
              </a:rPr>
              <a:t>Moyens de preuve de l’atteinte au secret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0000"/>
                </a:solidFill>
              </a:rPr>
              <a:t>Accord d’achat de technologie entre l’employé et le concurrent, imprécis et non signé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0000"/>
                </a:solidFill>
              </a:rPr>
              <a:t>Factures signées et scannées, également imprécises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0000"/>
                </a:solidFill>
              </a:rPr>
              <a:t>Accord d’achat signé portant sur une technologie différente</a:t>
            </a:r>
          </a:p>
          <a:p>
            <a:pPr marL="0" indent="0">
              <a:buNone/>
            </a:pP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92CCC8-D493-49A8-B5F4-8496BE5F857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576" y="1412776"/>
            <a:ext cx="382920" cy="2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47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9C4F-087E-4F92-A505-4F24E84F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714400"/>
            <a:ext cx="8654874" cy="914400"/>
          </a:xfrm>
        </p:spPr>
        <p:txBody>
          <a:bodyPr/>
          <a:lstStyle/>
          <a:p>
            <a:pPr algn="r"/>
            <a:r>
              <a:rPr lang="fr-FR" sz="2800" dirty="0"/>
              <a:t>C) </a:t>
            </a:r>
            <a:r>
              <a:rPr lang="fr-FR" sz="2800" dirty="0">
                <a:solidFill>
                  <a:srgbClr val="000000"/>
                </a:solidFill>
              </a:rPr>
              <a:t>La loi applicable et la juridiction compétente</a:t>
            </a:r>
          </a:p>
        </p:txBody>
      </p:sp>
      <p:pic>
        <p:nvPicPr>
          <p:cNvPr id="13" name="Content Placeholder 2">
            <a:extLst>
              <a:ext uri="{FF2B5EF4-FFF2-40B4-BE49-F238E27FC236}">
                <a16:creationId xmlns:a16="http://schemas.microsoft.com/office/drawing/2014/main" id="{4356FE3C-F784-47A8-96F9-E1EC038643EC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 b="8333"/>
          <a:stretch/>
        </p:blipFill>
        <p:spPr>
          <a:xfrm>
            <a:off x="1618358" y="1628800"/>
            <a:ext cx="7525643" cy="4180913"/>
          </a:xfrm>
        </p:spPr>
      </p:pic>
    </p:spTree>
    <p:extLst>
      <p:ext uri="{BB962C8B-B14F-4D97-AF65-F5344CB8AC3E}">
        <p14:creationId xmlns:p14="http://schemas.microsoft.com/office/powerpoint/2010/main" val="1357078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934B-8A29-4CE1-99FD-719DB0E5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i="1" dirty="0"/>
              <a:t>C) </a:t>
            </a:r>
            <a:r>
              <a:rPr lang="fr-FR" sz="3200" i="1" dirty="0">
                <a:solidFill>
                  <a:srgbClr val="000000"/>
                </a:solidFill>
              </a:rPr>
              <a:t>La loi applicable et la juridiction compétente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6606-8E3C-4189-AA58-928484024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1242000"/>
            <a:ext cx="8579296" cy="45720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	ROYAUME-UNI</a:t>
            </a:r>
          </a:p>
          <a:p>
            <a:pPr marL="0" indent="0">
              <a:buNone/>
            </a:pPr>
            <a:r>
              <a:rPr lang="fr-FR" i="1" dirty="0">
                <a:solidFill>
                  <a:srgbClr val="000000"/>
                </a:solidFill>
              </a:rPr>
              <a:t>Court of </a:t>
            </a:r>
            <a:r>
              <a:rPr lang="fr-FR" i="1" dirty="0" err="1">
                <a:solidFill>
                  <a:srgbClr val="000000"/>
                </a:solidFill>
              </a:rPr>
              <a:t>Appeal</a:t>
            </a:r>
            <a:r>
              <a:rPr lang="fr-FR" i="1" dirty="0">
                <a:solidFill>
                  <a:srgbClr val="000000"/>
                </a:solidFill>
              </a:rPr>
              <a:t> (Civil Division), 30 juillet 2020, EWCA </a:t>
            </a:r>
            <a:r>
              <a:rPr lang="fr-FR" i="1" dirty="0" err="1">
                <a:solidFill>
                  <a:srgbClr val="000000"/>
                </a:solidFill>
              </a:rPr>
              <a:t>Civ</a:t>
            </a:r>
            <a:r>
              <a:rPr lang="fr-FR" i="1" dirty="0">
                <a:solidFill>
                  <a:srgbClr val="000000"/>
                </a:solidFill>
              </a:rPr>
              <a:t> 1293, </a:t>
            </a:r>
            <a:r>
              <a:rPr lang="fr-FR" i="1" dirty="0" err="1">
                <a:solidFill>
                  <a:srgbClr val="000000"/>
                </a:solidFill>
              </a:rPr>
              <a:t>Celgard</a:t>
            </a:r>
            <a:r>
              <a:rPr lang="fr-FR" i="1" dirty="0">
                <a:solidFill>
                  <a:srgbClr val="000000"/>
                </a:solidFill>
              </a:rPr>
              <a:t> v Senior</a:t>
            </a:r>
            <a:br>
              <a:rPr lang="fr-FR" i="1" dirty="0">
                <a:solidFill>
                  <a:srgbClr val="000000"/>
                </a:solidFill>
              </a:rPr>
            </a:br>
            <a:endParaRPr lang="fr-FR" i="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900" dirty="0">
                <a:solidFill>
                  <a:srgbClr val="000000"/>
                </a:solidFill>
              </a:rPr>
              <a:t>Litige entre une société américaine et une société chinoise</a:t>
            </a:r>
            <a:br>
              <a:rPr lang="fr-FR" sz="1900" dirty="0">
                <a:solidFill>
                  <a:srgbClr val="000000"/>
                </a:solidFill>
              </a:rPr>
            </a:br>
            <a:endParaRPr lang="fr-FR" sz="19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900" u="sng" dirty="0">
                <a:solidFill>
                  <a:srgbClr val="000000"/>
                </a:solidFill>
              </a:rPr>
              <a:t>3 pays concernés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0000"/>
                </a:solidFill>
              </a:rPr>
              <a:t>Etats Unis – lieu d’acquisition des informations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0000"/>
                </a:solidFill>
              </a:rPr>
              <a:t>Chine – lieu de fabrication des produits litigieux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0000"/>
                </a:solidFill>
              </a:rPr>
              <a:t>Royaume-Uni – lieu de commercialisation des produits</a:t>
            </a:r>
            <a:br>
              <a:rPr lang="fr-FR" sz="1900" dirty="0">
                <a:solidFill>
                  <a:srgbClr val="000000"/>
                </a:solidFill>
              </a:rPr>
            </a:br>
            <a:endParaRPr lang="fr-FR" sz="19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900" dirty="0">
                <a:solidFill>
                  <a:srgbClr val="000000"/>
                </a:solidFill>
              </a:rPr>
              <a:t>Détermination de la loi applicable et de la juridiction compétente en fonction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0000"/>
                </a:solidFill>
              </a:rPr>
              <a:t>Du marché affecté par les actes de concurrence déloyale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900" dirty="0">
                <a:solidFill>
                  <a:srgbClr val="000000"/>
                </a:solidFill>
              </a:rPr>
              <a:t>Du lieu où le dommage direct est subi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F2E716-A75D-41E7-82B7-2EBA7977655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7584" y="1340768"/>
            <a:ext cx="504056" cy="25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9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9C4F-087E-4F92-A505-4F24E84F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52736"/>
            <a:ext cx="8820472" cy="720080"/>
          </a:xfrm>
        </p:spPr>
        <p:txBody>
          <a:bodyPr/>
          <a:lstStyle/>
          <a:p>
            <a:pPr algn="r"/>
            <a:r>
              <a:rPr lang="fr-FR" sz="3000" dirty="0"/>
              <a:t>D) </a:t>
            </a:r>
            <a:r>
              <a:rPr lang="fr-FR" sz="3000" dirty="0">
                <a:solidFill>
                  <a:srgbClr val="000000"/>
                </a:solidFill>
              </a:rPr>
              <a:t>La protection du secret dans le procès</a:t>
            </a:r>
          </a:p>
        </p:txBody>
      </p:sp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D65B8E8A-B943-41BE-8003-B1C58AC727C3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" b="17576"/>
          <a:stretch/>
        </p:blipFill>
        <p:spPr>
          <a:xfrm>
            <a:off x="1754547" y="1916832"/>
            <a:ext cx="7389453" cy="4052367"/>
          </a:xfrm>
        </p:spPr>
      </p:pic>
    </p:spTree>
    <p:extLst>
      <p:ext uri="{BB962C8B-B14F-4D97-AF65-F5344CB8AC3E}">
        <p14:creationId xmlns:p14="http://schemas.microsoft.com/office/powerpoint/2010/main" val="3756154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934B-8A29-4CE1-99FD-719DB0E5D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99" y="533400"/>
            <a:ext cx="8258204" cy="914400"/>
          </a:xfrm>
        </p:spPr>
        <p:txBody>
          <a:bodyPr/>
          <a:lstStyle/>
          <a:p>
            <a:r>
              <a:rPr lang="fr-FR" sz="3200" i="1" dirty="0"/>
              <a:t>D) </a:t>
            </a:r>
            <a:r>
              <a:rPr lang="fr-FR" sz="3200" i="1" dirty="0">
                <a:solidFill>
                  <a:srgbClr val="000000"/>
                </a:solidFill>
              </a:rPr>
              <a:t>La protection du secret dans le procès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6606-8E3C-4189-AA58-928484024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76EA18-7257-4D7A-AA78-4B41C6972B7D}"/>
              </a:ext>
            </a:extLst>
          </p:cNvPr>
          <p:cNvSpPr txBox="1">
            <a:spLocks/>
          </p:cNvSpPr>
          <p:nvPr/>
        </p:nvSpPr>
        <p:spPr bwMode="auto">
          <a:xfrm>
            <a:off x="609600" y="14478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0845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0845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0845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0845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fr-FR" kern="0" dirty="0"/>
              <a:t>	FRANCE</a:t>
            </a:r>
          </a:p>
          <a:p>
            <a:pPr marL="0" indent="0">
              <a:buFontTx/>
              <a:buNone/>
            </a:pPr>
            <a:r>
              <a:rPr lang="fr-FR" i="1" kern="0" dirty="0">
                <a:solidFill>
                  <a:srgbClr val="000000"/>
                </a:solidFill>
              </a:rPr>
              <a:t>Cour d’appel de Paris, 16 avril 2019, 15/17037, </a:t>
            </a:r>
            <a:br>
              <a:rPr lang="fr-FR" i="1" kern="0" dirty="0">
                <a:solidFill>
                  <a:srgbClr val="000000"/>
                </a:solidFill>
              </a:rPr>
            </a:br>
            <a:r>
              <a:rPr lang="fr-FR" i="1" kern="0" dirty="0">
                <a:solidFill>
                  <a:srgbClr val="000000"/>
                </a:solidFill>
              </a:rPr>
              <a:t>Conversant contre LG</a:t>
            </a:r>
            <a:br>
              <a:rPr lang="fr-FR" kern="0" dirty="0">
                <a:solidFill>
                  <a:srgbClr val="000000"/>
                </a:solidFill>
              </a:rPr>
            </a:br>
            <a:endParaRPr lang="fr-FR" kern="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kern="0" dirty="0">
                <a:solidFill>
                  <a:srgbClr val="000000"/>
                </a:solidFill>
              </a:rPr>
              <a:t>Premier arrêt à appliquer l’art. L. 153-1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kern="0" dirty="0">
                <a:solidFill>
                  <a:srgbClr val="000000"/>
                </a:solidFill>
              </a:rPr>
              <a:t>La Cour va au-delà des mesures prévues par le texte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kern="0" dirty="0">
                <a:solidFill>
                  <a:srgbClr val="000000"/>
                </a:solidFill>
              </a:rPr>
              <a:t>Accès à certains documents restreint aux avocats, interprètes et économistes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kern="0" dirty="0">
                <a:solidFill>
                  <a:srgbClr val="000000"/>
                </a:solidFill>
              </a:rPr>
              <a:t>Présentation de 2 versions de conclusions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kern="0" dirty="0">
                <a:solidFill>
                  <a:srgbClr val="000000"/>
                </a:solidFill>
              </a:rPr>
              <a:t>Liste de personnes autorisées à assister aux débats en chambre du conseil</a:t>
            </a:r>
          </a:p>
          <a:p>
            <a:pPr marL="0" indent="0">
              <a:buFontTx/>
              <a:buNone/>
            </a:pPr>
            <a:br>
              <a:rPr lang="fr-FR" kern="0" dirty="0">
                <a:solidFill>
                  <a:srgbClr val="000000"/>
                </a:solidFill>
              </a:rPr>
            </a:br>
            <a:endParaRPr lang="fr-FR" kern="0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6A89EE-9DE3-41D3-AF78-7AE453EA9A0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600" y="1556792"/>
            <a:ext cx="423595" cy="26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35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934B-8A29-4CE1-99FD-719DB0E5D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99" y="533400"/>
            <a:ext cx="8258204" cy="914400"/>
          </a:xfrm>
        </p:spPr>
        <p:txBody>
          <a:bodyPr/>
          <a:lstStyle/>
          <a:p>
            <a:r>
              <a:rPr lang="fr-FR" sz="3200" i="1" dirty="0"/>
              <a:t>D) </a:t>
            </a:r>
            <a:r>
              <a:rPr lang="fr-FR" sz="3200" i="1" dirty="0">
                <a:solidFill>
                  <a:srgbClr val="000000"/>
                </a:solidFill>
              </a:rPr>
              <a:t>La protection du secret dans le procès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6606-8E3C-4189-AA58-928484024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76EA18-7257-4D7A-AA78-4B41C6972B7D}"/>
              </a:ext>
            </a:extLst>
          </p:cNvPr>
          <p:cNvSpPr txBox="1">
            <a:spLocks/>
          </p:cNvSpPr>
          <p:nvPr/>
        </p:nvSpPr>
        <p:spPr bwMode="auto">
          <a:xfrm>
            <a:off x="609600" y="14478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0845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0845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0845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0845"/>
              </a:buClr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fr-FR" kern="0" dirty="0"/>
              <a:t>	ALLEMAGNE</a:t>
            </a:r>
          </a:p>
          <a:p>
            <a:pPr marL="0" indent="0">
              <a:buFontTx/>
              <a:buNone/>
            </a:pPr>
            <a:r>
              <a:rPr lang="en-US" i="1" kern="0" dirty="0" err="1">
                <a:solidFill>
                  <a:srgbClr val="000000"/>
                </a:solidFill>
              </a:rPr>
              <a:t>Cour</a:t>
            </a:r>
            <a:r>
              <a:rPr lang="en-US" i="1" kern="0" dirty="0">
                <a:solidFill>
                  <a:srgbClr val="000000"/>
                </a:solidFill>
              </a:rPr>
              <a:t> </a:t>
            </a:r>
            <a:r>
              <a:rPr lang="en-US" i="1" kern="0" dirty="0" err="1">
                <a:solidFill>
                  <a:srgbClr val="000000"/>
                </a:solidFill>
              </a:rPr>
              <a:t>régionale</a:t>
            </a:r>
            <a:r>
              <a:rPr lang="en-US" i="1" kern="0" dirty="0">
                <a:solidFill>
                  <a:srgbClr val="000000"/>
                </a:solidFill>
              </a:rPr>
              <a:t> de Munich, 13 </a:t>
            </a:r>
            <a:r>
              <a:rPr lang="en-US" i="1" kern="0" dirty="0" err="1">
                <a:solidFill>
                  <a:srgbClr val="000000"/>
                </a:solidFill>
              </a:rPr>
              <a:t>août</a:t>
            </a:r>
            <a:r>
              <a:rPr lang="en-US" i="1" kern="0" dirty="0">
                <a:solidFill>
                  <a:srgbClr val="000000"/>
                </a:solidFill>
              </a:rPr>
              <a:t> 2019, 7 O 3890/19</a:t>
            </a:r>
            <a:br>
              <a:rPr lang="fr-FR" kern="0" dirty="0">
                <a:solidFill>
                  <a:srgbClr val="000000"/>
                </a:solidFill>
              </a:rPr>
            </a:br>
            <a:endParaRPr lang="fr-FR" kern="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200" kern="0" dirty="0">
                <a:solidFill>
                  <a:srgbClr val="000000"/>
                </a:solidFill>
              </a:rPr>
              <a:t>Documents concernant des négociations FRAND soumis à l’occasion d’un litige en contrefaçon de brevet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kern="0" dirty="0">
                <a:solidFill>
                  <a:srgbClr val="000000"/>
                </a:solidFill>
              </a:rPr>
              <a:t>Demande d’inspection complète et sans NDA par un intervenant au litige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200" kern="0" dirty="0">
                <a:solidFill>
                  <a:srgbClr val="000000"/>
                </a:solidFill>
              </a:rPr>
              <a:t>Peut être refusée si certaines conditions sont remplies (ce qui est le cas en l’espèce)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200" kern="0" dirty="0">
                <a:solidFill>
                  <a:srgbClr val="000000"/>
                </a:solidFill>
              </a:rPr>
              <a:t> Accordée du fait de l’exigence de transparence attachée aux conditions d’une licence FRAND</a:t>
            </a:r>
          </a:p>
          <a:p>
            <a:pPr marL="0" indent="0">
              <a:buFontTx/>
              <a:buNone/>
            </a:pPr>
            <a:br>
              <a:rPr lang="fr-FR" kern="0" dirty="0">
                <a:solidFill>
                  <a:srgbClr val="000000"/>
                </a:solidFill>
              </a:rPr>
            </a:br>
            <a:endParaRPr lang="fr-FR" kern="0" dirty="0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09D375-3FA8-477B-9D68-34A4935CC13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600" y="1544092"/>
            <a:ext cx="478722" cy="28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4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294" y="476672"/>
            <a:ext cx="8258204" cy="914400"/>
          </a:xfrm>
        </p:spPr>
        <p:txBody>
          <a:bodyPr/>
          <a:lstStyle/>
          <a:p>
            <a:pPr algn="ctr"/>
            <a:r>
              <a:rPr lang="fr-FR" sz="4000" dirty="0"/>
              <a:t>Panorama européen du </a:t>
            </a:r>
            <a:br>
              <a:rPr lang="fr-FR" sz="4000" dirty="0"/>
            </a:br>
            <a:r>
              <a:rPr lang="fr-FR" sz="4000" dirty="0"/>
              <a:t>secret des affaires</a:t>
            </a:r>
            <a:endParaRPr lang="en-GB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434208"/>
            <a:ext cx="8229600" cy="198958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romanUcPeriod"/>
            </a:pPr>
            <a:r>
              <a:rPr lang="en-GB" sz="3200" dirty="0" err="1">
                <a:solidFill>
                  <a:schemeClr val="tx2"/>
                </a:solidFill>
              </a:rPr>
              <a:t>Dernières</a:t>
            </a:r>
            <a:r>
              <a:rPr lang="en-GB" sz="3200" dirty="0">
                <a:solidFill>
                  <a:schemeClr val="tx2"/>
                </a:solidFill>
              </a:rPr>
              <a:t> transpositions de la Directive</a:t>
            </a:r>
          </a:p>
          <a:p>
            <a:pPr marL="514350" indent="-514350">
              <a:lnSpc>
                <a:spcPct val="150000"/>
              </a:lnSpc>
              <a:buAutoNum type="romanUcPeriod"/>
            </a:pPr>
            <a:r>
              <a:rPr lang="en-GB" sz="3200" dirty="0">
                <a:solidFill>
                  <a:schemeClr val="tx2"/>
                </a:solidFill>
              </a:rPr>
              <a:t>Impact du Brexit</a:t>
            </a:r>
          </a:p>
          <a:p>
            <a:pPr marL="514350" indent="-514350">
              <a:lnSpc>
                <a:spcPct val="150000"/>
              </a:lnSpc>
              <a:buFontTx/>
              <a:buAutoNum type="romanUcPeriod"/>
            </a:pPr>
            <a:r>
              <a:rPr lang="en-GB" sz="3200" dirty="0" err="1">
                <a:solidFill>
                  <a:schemeClr val="tx2"/>
                </a:solidFill>
              </a:rPr>
              <a:t>Récentes</a:t>
            </a:r>
            <a:r>
              <a:rPr lang="en-GB" sz="3200" dirty="0">
                <a:solidFill>
                  <a:schemeClr val="tx2"/>
                </a:solidFill>
              </a:rPr>
              <a:t> </a:t>
            </a:r>
            <a:r>
              <a:rPr lang="en-GB" sz="3200" dirty="0" err="1">
                <a:solidFill>
                  <a:schemeClr val="tx2"/>
                </a:solidFill>
              </a:rPr>
              <a:t>décisions</a:t>
            </a:r>
            <a:r>
              <a:rPr lang="en-GB" sz="3200" dirty="0">
                <a:solidFill>
                  <a:schemeClr val="tx2"/>
                </a:solidFill>
              </a:rPr>
              <a:t> </a:t>
            </a:r>
            <a:r>
              <a:rPr lang="en-GB" sz="3200" dirty="0" err="1">
                <a:solidFill>
                  <a:schemeClr val="tx2"/>
                </a:solidFill>
              </a:rPr>
              <a:t>nationales</a:t>
            </a:r>
            <a:endParaRPr lang="en-GB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3200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 bwMode="auto">
          <a:xfrm>
            <a:off x="381000" y="152400"/>
            <a:ext cx="714375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200" dirty="0">
                <a:latin typeface="Bliss 2 ExtraLight" pitchFamily="50" charset="0"/>
                <a:cs typeface="Bliss 2 ExtraLight" pitchFamily="50" charset="0"/>
              </a:rPr>
              <a:t>Merci pour </a:t>
            </a:r>
            <a:r>
              <a:rPr lang="en-US" altLang="en-US" sz="3200" dirty="0" err="1">
                <a:latin typeface="Bliss 2 ExtraLight" pitchFamily="50" charset="0"/>
                <a:cs typeface="Bliss 2 ExtraLight" pitchFamily="50" charset="0"/>
              </a:rPr>
              <a:t>votre</a:t>
            </a:r>
            <a:r>
              <a:rPr lang="en-US" altLang="en-US" sz="3200" dirty="0">
                <a:latin typeface="Bliss 2 ExtraLight" pitchFamily="50" charset="0"/>
                <a:cs typeface="Bliss 2 ExtraLight" pitchFamily="50" charset="0"/>
              </a:rPr>
              <a:t> attention !</a:t>
            </a:r>
            <a:endParaRPr lang="en-GB" altLang="en-US" sz="3200" dirty="0">
              <a:latin typeface="Bliss 2 ExtraLight" pitchFamily="50" charset="0"/>
              <a:cs typeface="Bliss 2 ExtraLight" pitchFamily="50" charset="0"/>
            </a:endParaRP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75615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Tx/>
              <a:buNone/>
            </a:pPr>
            <a:endParaRPr lang="en-US" alt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 algn="r" eaLnBrk="1" hangingPunct="1">
              <a:spcAft>
                <a:spcPts val="600"/>
              </a:spcAft>
              <a:buFontTx/>
              <a:buNone/>
            </a:pPr>
            <a:endParaRPr lang="en-GB" altLang="en-US" dirty="0">
              <a:latin typeface="Arial" charset="0"/>
              <a:cs typeface="Arial" charset="0"/>
            </a:endParaRPr>
          </a:p>
        </p:txBody>
      </p:sp>
      <p:sp>
        <p:nvSpPr>
          <p:cNvPr id="101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80C35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80C35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80C35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80C35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80C35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83224E7-E321-40F6-A245-DAC3E98B6964}" type="slidenum">
              <a:rPr lang="en-GB" altLang="en-US" sz="1000" smtClean="0">
                <a:solidFill>
                  <a:srgbClr val="000000"/>
                </a:solidFill>
                <a:latin typeface="Bliss 2 Regular" pitchFamily="50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GB" altLang="en-US" sz="1000">
              <a:solidFill>
                <a:srgbClr val="000000"/>
              </a:solidFill>
              <a:latin typeface="Bliss 2 Regular" pitchFamily="50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9"/>
          <a:stretch/>
        </p:blipFill>
        <p:spPr bwMode="auto">
          <a:xfrm>
            <a:off x="683568" y="2492896"/>
            <a:ext cx="286965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48056" y="3380671"/>
            <a:ext cx="351198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  <a:latin typeface="Bliss 2 ExtraLight" pitchFamily="50" charset="0"/>
              </a:rPr>
              <a:t>Emmanuel </a:t>
            </a:r>
            <a:r>
              <a:rPr lang="en-GB" sz="1600" b="1" dirty="0" err="1">
                <a:solidFill>
                  <a:schemeClr val="tx2"/>
                </a:solidFill>
                <a:latin typeface="Bliss 2 ExtraLight" pitchFamily="50" charset="0"/>
              </a:rPr>
              <a:t>Gougé</a:t>
            </a:r>
            <a:endParaRPr lang="en-GB" sz="1600" b="1" dirty="0">
              <a:solidFill>
                <a:schemeClr val="tx2"/>
              </a:solidFill>
              <a:latin typeface="Bliss 2 ExtraLight" pitchFamily="50" charset="0"/>
            </a:endParaRPr>
          </a:p>
          <a:p>
            <a:endParaRPr lang="en-GB" sz="1600" b="1" dirty="0">
              <a:solidFill>
                <a:schemeClr val="tx2"/>
              </a:solidFill>
              <a:latin typeface="Bliss 2 ExtraLight" pitchFamily="50" charset="0"/>
            </a:endParaRPr>
          </a:p>
          <a:p>
            <a:r>
              <a:rPr lang="en-GB" sz="1600" dirty="0" err="1">
                <a:solidFill>
                  <a:schemeClr val="tx2"/>
                </a:solidFill>
                <a:latin typeface="Bliss 2 ExtraLight" pitchFamily="50" charset="0"/>
              </a:rPr>
              <a:t>Avocat</a:t>
            </a:r>
            <a:r>
              <a:rPr lang="en-GB" sz="1600" dirty="0">
                <a:solidFill>
                  <a:schemeClr val="tx2"/>
                </a:solidFill>
                <a:latin typeface="Bliss 2 ExtraLight" pitchFamily="50" charset="0"/>
              </a:rPr>
              <a:t> (Paris), Solicitor (England &amp; Wales)</a:t>
            </a:r>
          </a:p>
          <a:p>
            <a:r>
              <a:rPr lang="en-GB" sz="1600" dirty="0">
                <a:solidFill>
                  <a:schemeClr val="tx2"/>
                </a:solidFill>
                <a:latin typeface="Bliss 2 ExtraLight" pitchFamily="50" charset="0"/>
              </a:rPr>
              <a:t>Partner, Pinsent Masons LLP</a:t>
            </a:r>
          </a:p>
          <a:p>
            <a:r>
              <a:rPr lang="en-GB" sz="1600" dirty="0">
                <a:solidFill>
                  <a:schemeClr val="tx2"/>
                </a:solidFill>
                <a:latin typeface="Bliss 2 ExtraLight" pitchFamily="50" charset="0"/>
              </a:rPr>
              <a:t>21 rue Balzac, 75406 PARIS </a:t>
            </a:r>
            <a:r>
              <a:rPr lang="en-GB" sz="1600" dirty="0" err="1">
                <a:solidFill>
                  <a:schemeClr val="tx2"/>
                </a:solidFill>
                <a:latin typeface="Bliss 2 ExtraLight" pitchFamily="50" charset="0"/>
              </a:rPr>
              <a:t>CEDEX</a:t>
            </a:r>
            <a:r>
              <a:rPr lang="en-GB" sz="1600" dirty="0">
                <a:solidFill>
                  <a:schemeClr val="tx2"/>
                </a:solidFill>
                <a:latin typeface="Bliss 2 ExtraLight" pitchFamily="50" charset="0"/>
              </a:rPr>
              <a:t> 08</a:t>
            </a:r>
          </a:p>
          <a:p>
            <a:endParaRPr lang="en-GB" sz="1600" b="1" dirty="0">
              <a:solidFill>
                <a:schemeClr val="tx2"/>
              </a:solidFill>
              <a:latin typeface="Bliss 2 ExtraLight" pitchFamily="50" charset="0"/>
            </a:endParaRPr>
          </a:p>
          <a:p>
            <a:r>
              <a:rPr lang="en-GB" sz="1600" b="1" dirty="0">
                <a:solidFill>
                  <a:schemeClr val="tx2"/>
                </a:solidFill>
                <a:latin typeface="Bliss 2 ExtraLight" pitchFamily="50" charset="0"/>
              </a:rPr>
              <a:t>T:  </a:t>
            </a:r>
            <a:r>
              <a:rPr lang="en-GB" sz="1600" dirty="0">
                <a:solidFill>
                  <a:schemeClr val="tx2"/>
                </a:solidFill>
                <a:latin typeface="Bliss 2 ExtraLight" pitchFamily="50" charset="0"/>
              </a:rPr>
              <a:t>+ 33 1 53 53 02 80</a:t>
            </a:r>
          </a:p>
          <a:p>
            <a:r>
              <a:rPr lang="en-GB" sz="1600" b="1" dirty="0">
                <a:solidFill>
                  <a:schemeClr val="tx2"/>
                </a:solidFill>
                <a:latin typeface="Bliss 2 ExtraLight" pitchFamily="50" charset="0"/>
              </a:rPr>
              <a:t>E:  </a:t>
            </a:r>
            <a:r>
              <a:rPr lang="en-GB" sz="1600" i="1" dirty="0">
                <a:solidFill>
                  <a:schemeClr val="tx2"/>
                </a:solidFill>
                <a:latin typeface="Bliss 2 ExtraLight" pitchFamily="50" charset="0"/>
              </a:rPr>
              <a:t>emmanuel.gouge@pinsentmasons.com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23850" y="5892800"/>
            <a:ext cx="8640763" cy="814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spcBef>
                <a:spcPct val="20000"/>
              </a:spcBef>
              <a:buClr>
                <a:srgbClr val="A80C35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80C35"/>
              </a:buClr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80C35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80C35"/>
              </a:buClr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80C35"/>
              </a:buClr>
              <a:buChar char="»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»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»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»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C35"/>
              </a:buClr>
              <a:buChar char="»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700" i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Pinsent Masons LLP is a limited liability partnership, registered in England and Wales (registered number: OC333653) </a:t>
            </a:r>
            <a:r>
              <a:rPr lang="en-US" altLang="en-US" sz="800" dirty="0" err="1">
                <a:solidFill>
                  <a:srgbClr val="000000"/>
                </a:solidFill>
              </a:rPr>
              <a:t>authorised</a:t>
            </a:r>
            <a:r>
              <a:rPr lang="en-US" altLang="en-US" sz="800" dirty="0">
                <a:solidFill>
                  <a:srgbClr val="000000"/>
                </a:solidFill>
              </a:rPr>
              <a:t> and regulated by the Solicitors Regulation Authority and the appropriate jurisdictions in which it operates.  The word 'partner', used in relation to the LLP, refers to a member or an employee or consultant of the LLP, or any firm of equivalent standing. A list of the members of the LLP, and of those non-members who are designated as partners, is available for inspection at our registered office: 30 Crown Place, London, EC2A 4ES, United Kingdom. © Pinsent Masons 2017.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</a:rPr>
              <a:t>For a full list of the jurisdictions where we operate, see www.pinsentmasons.com</a:t>
            </a:r>
          </a:p>
        </p:txBody>
      </p:sp>
    </p:spTree>
    <p:extLst>
      <p:ext uri="{BB962C8B-B14F-4D97-AF65-F5344CB8AC3E}">
        <p14:creationId xmlns:p14="http://schemas.microsoft.com/office/powerpoint/2010/main" val="419051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CCBA-CA7E-4DCE-9A12-12DB00B30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49" y="1142985"/>
            <a:ext cx="5461447" cy="3582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sz="1500" dirty="0">
                <a:solidFill>
                  <a:srgbClr val="000000"/>
                </a:solidFill>
              </a:rPr>
              <a:t>Chypre : </a:t>
            </a:r>
            <a:br>
              <a:rPr lang="fr-FR" sz="1500" dirty="0">
                <a:solidFill>
                  <a:srgbClr val="000000"/>
                </a:solidFill>
              </a:rPr>
            </a:br>
            <a:endParaRPr lang="fr-FR" sz="15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0000"/>
                </a:solidFill>
              </a:rPr>
              <a:t>Avis motivé de la Commission en juillet 2019</a:t>
            </a:r>
            <a:br>
              <a:rPr lang="fr-FR" sz="1500" dirty="0">
                <a:solidFill>
                  <a:srgbClr val="000000"/>
                </a:solidFill>
              </a:rPr>
            </a:br>
            <a:br>
              <a:rPr lang="fr-FR" sz="1500" dirty="0">
                <a:solidFill>
                  <a:srgbClr val="000000"/>
                </a:solidFill>
              </a:rPr>
            </a:br>
            <a:endParaRPr lang="fr-FR" sz="15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0000"/>
                </a:solidFill>
              </a:rPr>
              <a:t>Saisine de la CJUE par la Commission le 30 octobre 2020 pour défaut de transposition</a:t>
            </a:r>
            <a:br>
              <a:rPr lang="fr-FR" sz="1500" dirty="0">
                <a:solidFill>
                  <a:srgbClr val="000000"/>
                </a:solidFill>
              </a:rPr>
            </a:br>
            <a:br>
              <a:rPr lang="fr-FR" sz="1500" dirty="0">
                <a:solidFill>
                  <a:srgbClr val="000000"/>
                </a:solidFill>
              </a:rPr>
            </a:br>
            <a:endParaRPr lang="fr-FR" sz="15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0000"/>
                </a:solidFill>
              </a:rPr>
              <a:t>27 novembre 2020 : loi de transposition plus de 2 ans après le délai de transposition</a:t>
            </a:r>
            <a:br>
              <a:rPr lang="fr-FR" sz="1500" dirty="0">
                <a:solidFill>
                  <a:srgbClr val="000000"/>
                </a:solidFill>
              </a:rPr>
            </a:br>
            <a:endParaRPr lang="fr-FR" sz="15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500" dirty="0">
                <a:solidFill>
                  <a:srgbClr val="000000"/>
                </a:solidFill>
              </a:rPr>
              <a:t>Roumanie : transposition par une ordonnance gouvernementale d’urgence le 19 avril 2019</a:t>
            </a:r>
            <a:br>
              <a:rPr lang="fr-FR" sz="1800" dirty="0">
                <a:solidFill>
                  <a:srgbClr val="000000"/>
                </a:solidFill>
              </a:rPr>
            </a:br>
            <a:br>
              <a:rPr lang="fr-FR" sz="1800" dirty="0">
                <a:solidFill>
                  <a:srgbClr val="000000"/>
                </a:solidFill>
              </a:rPr>
            </a:br>
            <a:endParaRPr lang="fr-FR" sz="1800" dirty="0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D0A618-B4E5-40FB-96E1-F0A2AD02F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52" y="193320"/>
            <a:ext cx="8655496" cy="914400"/>
          </a:xfrm>
        </p:spPr>
        <p:txBody>
          <a:bodyPr/>
          <a:lstStyle/>
          <a:p>
            <a:r>
              <a:rPr lang="fr-FR" dirty="0"/>
              <a:t>I. Dernières transpositions de la Directive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CED15AA5-FB5C-4E19-B89A-105956676D8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3" t="156" r="24641" b="156"/>
          <a:stretch/>
        </p:blipFill>
        <p:spPr>
          <a:xfrm>
            <a:off x="611560" y="1440528"/>
            <a:ext cx="2597739" cy="2639551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8CECB64-3665-4837-B1B2-F04412FECC70}"/>
              </a:ext>
            </a:extLst>
          </p:cNvPr>
          <p:cNvSpPr txBox="1"/>
          <p:nvPr/>
        </p:nvSpPr>
        <p:spPr>
          <a:xfrm>
            <a:off x="817606" y="5213065"/>
            <a:ext cx="7508787" cy="52322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A80C35"/>
              </a:buClr>
              <a:buFont typeface="Wingdings" panose="05000000000000000000" pitchFamily="2" charset="2"/>
              <a:buChar char="ü"/>
            </a:pPr>
            <a:r>
              <a:rPr lang="fr-FR" sz="2000" kern="0" dirty="0">
                <a:latin typeface="Arial" panose="020B0604020202020204"/>
                <a:ea typeface="+mn-ea"/>
                <a:cs typeface="+mn-cs"/>
              </a:rPr>
              <a:t>Tous les Etats membres ont désormais transposé la Directive</a:t>
            </a:r>
          </a:p>
          <a:p>
            <a:endParaRPr lang="fr-FR" sz="800" baseline="0" dirty="0" err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880A81C9-EBEC-4312-8E81-ABDBDC70EB83}"/>
              </a:ext>
            </a:extLst>
          </p:cNvPr>
          <p:cNvSpPr/>
          <p:nvPr/>
        </p:nvSpPr>
        <p:spPr bwMode="auto">
          <a:xfrm>
            <a:off x="6156176" y="2060848"/>
            <a:ext cx="288032" cy="28787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28" charset="-128"/>
            </a:endParaRP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A34D15E3-679F-407C-BC99-A4A11E145F58}"/>
              </a:ext>
            </a:extLst>
          </p:cNvPr>
          <p:cNvSpPr/>
          <p:nvPr/>
        </p:nvSpPr>
        <p:spPr bwMode="auto">
          <a:xfrm>
            <a:off x="6156176" y="2996874"/>
            <a:ext cx="288032" cy="28787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303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70429-35D7-425C-8805-E0ACC783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II. Impact du Brexit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16D47-FEB3-4364-A92B-FAF778C44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6635080" cy="45818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sz="1800" dirty="0">
                <a:solidFill>
                  <a:srgbClr val="000000"/>
                </a:solidFill>
              </a:rPr>
              <a:t>Directive ratifiée par les Trade Secrets </a:t>
            </a:r>
            <a:br>
              <a:rPr lang="fr-FR" sz="1800" dirty="0">
                <a:solidFill>
                  <a:srgbClr val="000000"/>
                </a:solidFill>
              </a:rPr>
            </a:br>
            <a:r>
              <a:rPr lang="fr-FR" sz="1800" dirty="0" err="1">
                <a:solidFill>
                  <a:srgbClr val="000000"/>
                </a:solidFill>
              </a:rPr>
              <a:t>Regulations</a:t>
            </a:r>
            <a:r>
              <a:rPr lang="fr-FR" sz="1800" dirty="0">
                <a:solidFill>
                  <a:srgbClr val="000000"/>
                </a:solidFill>
              </a:rPr>
              <a:t> du 15 mai 2018</a:t>
            </a:r>
            <a:br>
              <a:rPr lang="fr-FR" sz="1800" dirty="0">
                <a:solidFill>
                  <a:srgbClr val="000000"/>
                </a:solidFill>
              </a:rPr>
            </a:br>
            <a:br>
              <a:rPr lang="fr-FR" sz="1800" dirty="0">
                <a:solidFill>
                  <a:srgbClr val="000000"/>
                </a:solidFill>
              </a:rPr>
            </a:br>
            <a:endParaRPr lang="fr-FR" sz="18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>
                <a:solidFill>
                  <a:srgbClr val="000000"/>
                </a:solidFill>
              </a:rPr>
              <a:t>Accord sur le Brexit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0000"/>
                </a:solidFill>
              </a:rPr>
              <a:t>Définition du secret en 3 critères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0000"/>
                </a:solidFill>
              </a:rPr>
              <a:t>Utilisation illicite : ne vise pas la production, offre, mise sur le marché, importation, exportation, stockage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0000"/>
                </a:solidFill>
              </a:rPr>
              <a:t>Dérogations : pas d’exceptions de révélation d’une faute ou de protection d’un intérêt légitime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0000"/>
                </a:solidFill>
              </a:rPr>
              <a:t>Engagement de se conformer à l’accord sur les ADPIC</a:t>
            </a:r>
            <a:br>
              <a:rPr lang="fr-FR" sz="1800" dirty="0">
                <a:solidFill>
                  <a:srgbClr val="000000"/>
                </a:solidFill>
              </a:rPr>
            </a:br>
            <a:br>
              <a:rPr lang="fr-FR" sz="1800" dirty="0">
                <a:solidFill>
                  <a:srgbClr val="000000"/>
                </a:solidFill>
              </a:rPr>
            </a:br>
            <a:endParaRPr lang="fr-FR" sz="18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/>
              <a:t>Influence future des décisions de la CJUE sur les tribunaux britanniques 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F4140E-60CA-49FD-9D3C-E980C48E8D1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" t="3177" r="7144" b="4655"/>
          <a:stretch/>
        </p:blipFill>
        <p:spPr>
          <a:xfrm>
            <a:off x="5436097" y="620689"/>
            <a:ext cx="3168351" cy="208823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977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1D57C-0A15-494E-AE79-372EE225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III. Récentes décisions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31C1E-A096-4B81-AC56-301A6F208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fr-FR" sz="2800" dirty="0">
                <a:solidFill>
                  <a:srgbClr val="000000"/>
                </a:solidFill>
              </a:rPr>
              <a:t>Les types d’informations protégées 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fr-FR" sz="2800" dirty="0">
                <a:solidFill>
                  <a:srgbClr val="000000"/>
                </a:solidFill>
              </a:rPr>
              <a:t>Les conditions de la protection par le secret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fr-FR" sz="2800" dirty="0">
                <a:solidFill>
                  <a:srgbClr val="000000"/>
                </a:solidFill>
              </a:rPr>
              <a:t>Loi applicable et juridiction compétente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fr-FR" sz="2800" dirty="0">
                <a:solidFill>
                  <a:srgbClr val="000000"/>
                </a:solidFill>
              </a:rPr>
              <a:t>La protection du secret dans le procès</a:t>
            </a:r>
          </a:p>
        </p:txBody>
      </p:sp>
    </p:spTree>
    <p:extLst>
      <p:ext uri="{BB962C8B-B14F-4D97-AF65-F5344CB8AC3E}">
        <p14:creationId xmlns:p14="http://schemas.microsoft.com/office/powerpoint/2010/main" val="211013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9C4F-087E-4F92-A505-4F24E84F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692696"/>
            <a:ext cx="8258204" cy="914400"/>
          </a:xfrm>
        </p:spPr>
        <p:txBody>
          <a:bodyPr/>
          <a:lstStyle/>
          <a:p>
            <a:r>
              <a:rPr lang="fr-FR" sz="3200" dirty="0"/>
              <a:t>A) </a:t>
            </a:r>
            <a:r>
              <a:rPr lang="fr-FR" sz="3200" dirty="0">
                <a:solidFill>
                  <a:srgbClr val="000000"/>
                </a:solidFill>
              </a:rPr>
              <a:t>Les types d’informations protégées</a:t>
            </a:r>
          </a:p>
        </p:txBody>
      </p:sp>
      <p:pic>
        <p:nvPicPr>
          <p:cNvPr id="20" name="Content Placeholder 2">
            <a:extLst>
              <a:ext uri="{FF2B5EF4-FFF2-40B4-BE49-F238E27FC236}">
                <a16:creationId xmlns:a16="http://schemas.microsoft.com/office/drawing/2014/main" id="{A55FDB67-E250-44B7-B1DE-774AA994AC9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1" r="5281"/>
          <a:stretch/>
        </p:blipFill>
        <p:spPr bwMode="auto">
          <a:xfrm>
            <a:off x="1731234" y="1700808"/>
            <a:ext cx="7412766" cy="411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572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0BD3C-BE4F-4BB1-8604-E6F4232D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i="1" dirty="0"/>
              <a:t>A) </a:t>
            </a:r>
            <a:r>
              <a:rPr lang="fr-FR" sz="3200" i="1" dirty="0">
                <a:solidFill>
                  <a:srgbClr val="000000"/>
                </a:solidFill>
              </a:rPr>
              <a:t>Les types d’informations protégées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9C7E-A21D-44A8-93B1-CEDAF2204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	ROYAUME-UNI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00"/>
                </a:solidFill>
              </a:rPr>
              <a:t>Intellectual Property Enterprise Court, 12 mars 2020, </a:t>
            </a:r>
            <a:br>
              <a:rPr lang="en-US" i="1" dirty="0">
                <a:solidFill>
                  <a:srgbClr val="000000"/>
                </a:solidFill>
              </a:rPr>
            </a:br>
            <a:r>
              <a:rPr lang="en-US" i="1" dirty="0">
                <a:solidFill>
                  <a:srgbClr val="000000"/>
                </a:solidFill>
              </a:rPr>
              <a:t>EWHC 591, </a:t>
            </a:r>
            <a:r>
              <a:rPr lang="en-US" i="1" dirty="0" err="1">
                <a:solidFill>
                  <a:srgbClr val="000000"/>
                </a:solidFill>
              </a:rPr>
              <a:t>Trailfinders</a:t>
            </a:r>
            <a:r>
              <a:rPr lang="en-US" i="1" dirty="0">
                <a:solidFill>
                  <a:srgbClr val="000000"/>
                </a:solidFill>
              </a:rPr>
              <a:t> Ltd v Travel Counsellors Ltd</a:t>
            </a:r>
          </a:p>
          <a:p>
            <a:pPr marL="0" indent="0">
              <a:buNone/>
            </a:pPr>
            <a:endParaRPr lang="en-US" i="1" u="sng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000000"/>
                </a:solidFill>
              </a:rPr>
              <a:t>Informations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obtenues</a:t>
            </a:r>
            <a:r>
              <a:rPr lang="en-US" sz="2000" dirty="0">
                <a:solidFill>
                  <a:srgbClr val="000000"/>
                </a:solidFill>
              </a:rPr>
              <a:t> par un </a:t>
            </a:r>
            <a:r>
              <a:rPr lang="en-US" sz="2000" dirty="0" err="1">
                <a:solidFill>
                  <a:srgbClr val="000000"/>
                </a:solidFill>
              </a:rPr>
              <a:t>salarié</a:t>
            </a:r>
            <a:r>
              <a:rPr lang="en-US" sz="2000" dirty="0">
                <a:solidFill>
                  <a:srgbClr val="000000"/>
                </a:solidFill>
              </a:rPr>
              <a:t> dans le cadre de son </a:t>
            </a:r>
            <a:r>
              <a:rPr lang="en-US" sz="2000" dirty="0" err="1">
                <a:solidFill>
                  <a:srgbClr val="000000"/>
                </a:solidFill>
              </a:rPr>
              <a:t>activité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salariale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Application des dispositions issues de la directive de 2016 malgré </a:t>
            </a:r>
            <a:r>
              <a:rPr lang="en-US" sz="2000" dirty="0" err="1">
                <a:solidFill>
                  <a:srgbClr val="000000"/>
                </a:solidFill>
              </a:rPr>
              <a:t>l’existence</a:t>
            </a:r>
            <a:r>
              <a:rPr lang="en-US" sz="2000" dirty="0">
                <a:solidFill>
                  <a:srgbClr val="000000"/>
                </a:solidFill>
              </a:rPr>
              <a:t> d’un régime </a:t>
            </a:r>
            <a:r>
              <a:rPr lang="en-US" sz="2000" dirty="0" err="1">
                <a:solidFill>
                  <a:srgbClr val="000000"/>
                </a:solidFill>
              </a:rPr>
              <a:t>spécial</a:t>
            </a:r>
            <a:r>
              <a:rPr lang="en-US" sz="2000" dirty="0">
                <a:solidFill>
                  <a:srgbClr val="000000"/>
                </a:solidFill>
              </a:rPr>
              <a:t> pour les </a:t>
            </a:r>
            <a:r>
              <a:rPr lang="en-US" sz="2000" dirty="0" err="1">
                <a:solidFill>
                  <a:srgbClr val="000000"/>
                </a:solidFill>
              </a:rPr>
              <a:t>informations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auxquelles</a:t>
            </a:r>
            <a:r>
              <a:rPr lang="en-US" sz="2000" dirty="0">
                <a:solidFill>
                  <a:srgbClr val="000000"/>
                </a:solidFill>
              </a:rPr>
              <a:t> un </a:t>
            </a:r>
            <a:r>
              <a:rPr lang="en-US" sz="2000" dirty="0" err="1">
                <a:solidFill>
                  <a:srgbClr val="000000"/>
                </a:solidFill>
              </a:rPr>
              <a:t>salarié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peut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avoir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accès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9D5E53-BB14-482D-9F1F-CD6D90AFD31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3568" y="1412776"/>
            <a:ext cx="543636" cy="27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85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0BD3C-BE4F-4BB1-8604-E6F4232D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i="1" dirty="0"/>
              <a:t>A) </a:t>
            </a:r>
            <a:r>
              <a:rPr lang="fr-FR" sz="3200" i="1" dirty="0">
                <a:solidFill>
                  <a:srgbClr val="000000"/>
                </a:solidFill>
              </a:rPr>
              <a:t>Les types d’informations protégées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9C7E-A21D-44A8-93B1-CEDAF2204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	ALLEMAGNE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00"/>
                </a:solidFill>
              </a:rPr>
              <a:t>Tribunal </a:t>
            </a:r>
            <a:r>
              <a:rPr lang="en-US" i="1" dirty="0" err="1">
                <a:solidFill>
                  <a:srgbClr val="000000"/>
                </a:solidFill>
              </a:rPr>
              <a:t>administratif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fédéral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allemand</a:t>
            </a:r>
            <a:r>
              <a:rPr lang="en-US" i="1" dirty="0">
                <a:solidFill>
                  <a:srgbClr val="000000"/>
                </a:solidFill>
              </a:rPr>
              <a:t>, 17 </a:t>
            </a:r>
            <a:r>
              <a:rPr lang="en-US" i="1" dirty="0" err="1">
                <a:solidFill>
                  <a:srgbClr val="000000"/>
                </a:solidFill>
              </a:rPr>
              <a:t>juin</a:t>
            </a:r>
            <a:r>
              <a:rPr lang="en-US" i="1" dirty="0">
                <a:solidFill>
                  <a:srgbClr val="000000"/>
                </a:solidFill>
              </a:rPr>
              <a:t> 2020, 10 C 22/19</a:t>
            </a:r>
          </a:p>
          <a:p>
            <a:pPr marL="0" indent="0">
              <a:buNone/>
            </a:pPr>
            <a:endParaRPr lang="en-US" i="1" u="sng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000000"/>
                </a:solidFill>
              </a:rPr>
              <a:t>Informations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détenues</a:t>
            </a:r>
            <a:r>
              <a:rPr lang="en-US" sz="2000" dirty="0">
                <a:solidFill>
                  <a:srgbClr val="000000"/>
                </a:solidFill>
              </a:rPr>
              <a:t> par </a:t>
            </a:r>
            <a:r>
              <a:rPr lang="en-US" sz="2000" dirty="0" err="1">
                <a:solidFill>
                  <a:srgbClr val="000000"/>
                </a:solidFill>
              </a:rPr>
              <a:t>une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société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publique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d’assurance</a:t>
            </a:r>
            <a:r>
              <a:rPr lang="en-US" sz="2000" dirty="0">
                <a:solidFill>
                  <a:srgbClr val="000000"/>
                </a:solidFill>
              </a:rPr>
              <a:t> santé</a:t>
            </a:r>
            <a:br>
              <a:rPr lang="en-US" sz="20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000000"/>
                </a:solidFill>
              </a:rPr>
              <a:t>La loi allemande sur le secret des affaires n’est pas applicable aux dispositions de droit public</a:t>
            </a:r>
            <a:br>
              <a:rPr lang="fr-FR" sz="2000" dirty="0">
                <a:solidFill>
                  <a:srgbClr val="000000"/>
                </a:solidFill>
              </a:rPr>
            </a:br>
            <a:endParaRPr lang="fr-FR" sz="20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000000"/>
                </a:solidFill>
              </a:rPr>
              <a:t>Application de la loi sur la liberté d’information (rejet de la demande de communication des informations)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2E8352-1B32-4CD4-B132-9D8FC196550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92" y="1412776"/>
            <a:ext cx="406714" cy="24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5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0BD3C-BE4F-4BB1-8604-E6F4232D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i="1" dirty="0"/>
              <a:t>A) </a:t>
            </a:r>
            <a:r>
              <a:rPr lang="fr-FR" sz="3200" i="1" dirty="0">
                <a:solidFill>
                  <a:srgbClr val="000000"/>
                </a:solidFill>
              </a:rPr>
              <a:t>Les types d’informations protégées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9C7E-A21D-44A8-93B1-CEDAF2204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1143000"/>
            <a:ext cx="8435280" cy="45720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	FRANCE</a:t>
            </a:r>
          </a:p>
          <a:p>
            <a:pPr marL="0" indent="0">
              <a:buNone/>
            </a:pPr>
            <a:r>
              <a:rPr lang="fr-FR" i="1" dirty="0">
                <a:solidFill>
                  <a:srgbClr val="000000"/>
                </a:solidFill>
              </a:rPr>
              <a:t>Tribunal administratif de Paris, 15 octobre 2020, n°1822236/5-2, Société éditrice du monde et Mme Stéphane HOREL</a:t>
            </a:r>
            <a:br>
              <a:rPr lang="fr-FR" i="1" dirty="0">
                <a:solidFill>
                  <a:srgbClr val="000000"/>
                </a:solidFill>
              </a:rPr>
            </a:br>
            <a:endParaRPr lang="en-US" i="1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000000"/>
                </a:solidFill>
              </a:rPr>
              <a:t>Informations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détenues</a:t>
            </a:r>
            <a:r>
              <a:rPr lang="en-US" sz="2000" dirty="0">
                <a:solidFill>
                  <a:srgbClr val="000000"/>
                </a:solidFill>
              </a:rPr>
              <a:t> par un </a:t>
            </a:r>
            <a:r>
              <a:rPr lang="en-US" sz="2000" dirty="0" err="1">
                <a:solidFill>
                  <a:srgbClr val="000000"/>
                </a:solidFill>
              </a:rPr>
              <a:t>établissement</a:t>
            </a:r>
            <a:r>
              <a:rPr lang="en-US" sz="2000" dirty="0">
                <a:solidFill>
                  <a:srgbClr val="000000"/>
                </a:solidFill>
              </a:rPr>
              <a:t> public – le </a:t>
            </a:r>
            <a:r>
              <a:rPr lang="en-US" sz="2000" dirty="0" err="1">
                <a:solidFill>
                  <a:srgbClr val="000000"/>
                </a:solidFill>
              </a:rPr>
              <a:t>Laboratoire</a:t>
            </a:r>
            <a:r>
              <a:rPr lang="en-US" sz="2000" dirty="0">
                <a:solidFill>
                  <a:srgbClr val="000000"/>
                </a:solidFill>
              </a:rPr>
              <a:t> national de </a:t>
            </a:r>
            <a:r>
              <a:rPr lang="en-US" sz="2000" dirty="0" err="1">
                <a:solidFill>
                  <a:srgbClr val="000000"/>
                </a:solidFill>
              </a:rPr>
              <a:t>métrologie</a:t>
            </a:r>
            <a:r>
              <a:rPr lang="en-US" sz="2000" dirty="0">
                <a:solidFill>
                  <a:srgbClr val="000000"/>
                </a:solidFill>
              </a:rPr>
              <a:t> et </a:t>
            </a:r>
            <a:r>
              <a:rPr lang="en-US" sz="2000" dirty="0" err="1">
                <a:solidFill>
                  <a:srgbClr val="000000"/>
                </a:solidFill>
              </a:rPr>
              <a:t>d’essais</a:t>
            </a:r>
            <a:r>
              <a:rPr lang="en-US" sz="2000" dirty="0">
                <a:solidFill>
                  <a:srgbClr val="000000"/>
                </a:solidFill>
              </a:rPr>
              <a:t> (LNE) – </a:t>
            </a:r>
            <a:r>
              <a:rPr lang="en-US" sz="2000" dirty="0" err="1">
                <a:solidFill>
                  <a:srgbClr val="000000"/>
                </a:solidFill>
              </a:rPr>
              <a:t>réclamées</a:t>
            </a:r>
            <a:r>
              <a:rPr lang="en-US" sz="2000" dirty="0">
                <a:solidFill>
                  <a:srgbClr val="000000"/>
                </a:solidFill>
              </a:rPr>
              <a:t> par Le Monde</a:t>
            </a:r>
            <a:br>
              <a:rPr lang="en-US" sz="20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Avis </a:t>
            </a:r>
            <a:r>
              <a:rPr lang="en-US" sz="2000" dirty="0" err="1">
                <a:solidFill>
                  <a:srgbClr val="000000"/>
                </a:solidFill>
              </a:rPr>
              <a:t>défavorable</a:t>
            </a:r>
            <a:r>
              <a:rPr lang="en-US" sz="2000" dirty="0">
                <a:solidFill>
                  <a:srgbClr val="000000"/>
                </a:solidFill>
              </a:rPr>
              <a:t> de la CADA</a:t>
            </a:r>
            <a:br>
              <a:rPr lang="en-US" sz="20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rgbClr val="000000"/>
                </a:solidFill>
              </a:rPr>
              <a:t>Décision</a:t>
            </a:r>
            <a:r>
              <a:rPr lang="en-US" sz="2000" dirty="0">
                <a:solidFill>
                  <a:srgbClr val="000000"/>
                </a:solidFill>
              </a:rPr>
              <a:t> du tribunal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Rejette</a:t>
            </a:r>
            <a:r>
              <a:rPr lang="en-US" sz="2000" dirty="0">
                <a:solidFill>
                  <a:srgbClr val="000000"/>
                </a:solidFill>
              </a:rPr>
              <a:t> la </a:t>
            </a:r>
            <a:r>
              <a:rPr lang="en-US" sz="2000" dirty="0" err="1">
                <a:solidFill>
                  <a:srgbClr val="000000"/>
                </a:solidFill>
              </a:rPr>
              <a:t>demande</a:t>
            </a:r>
            <a:r>
              <a:rPr lang="en-US" sz="2000" dirty="0">
                <a:solidFill>
                  <a:srgbClr val="000000"/>
                </a:solidFill>
              </a:rPr>
              <a:t> de communication des </a:t>
            </a:r>
            <a:r>
              <a:rPr lang="en-US" sz="2000" dirty="0" err="1">
                <a:solidFill>
                  <a:srgbClr val="000000"/>
                </a:solidFill>
              </a:rPr>
              <a:t>dispositifs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refusés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ou</a:t>
            </a:r>
            <a:r>
              <a:rPr lang="en-US" sz="2000" dirty="0">
                <a:solidFill>
                  <a:srgbClr val="000000"/>
                </a:solidFill>
              </a:rPr>
              <a:t> non encore </a:t>
            </a:r>
            <a:r>
              <a:rPr lang="en-US" sz="2000" dirty="0" err="1">
                <a:solidFill>
                  <a:srgbClr val="000000"/>
                </a:solidFill>
              </a:rPr>
              <a:t>commercialisés</a:t>
            </a:r>
            <a:r>
              <a:rPr lang="en-US" sz="2000" dirty="0">
                <a:solidFill>
                  <a:srgbClr val="000000"/>
                </a:solidFill>
              </a:rPr>
              <a:t> (protection par le secret)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Ordonne</a:t>
            </a:r>
            <a:r>
              <a:rPr lang="en-US" sz="2000" dirty="0">
                <a:solidFill>
                  <a:srgbClr val="000000"/>
                </a:solidFill>
              </a:rPr>
              <a:t> la communication des </a:t>
            </a:r>
            <a:r>
              <a:rPr lang="en-US" sz="2000" dirty="0" err="1">
                <a:solidFill>
                  <a:srgbClr val="000000"/>
                </a:solidFill>
              </a:rPr>
              <a:t>dispositifs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certifiés</a:t>
            </a:r>
            <a:r>
              <a:rPr lang="en-US" sz="2000" dirty="0">
                <a:solidFill>
                  <a:srgbClr val="000000"/>
                </a:solidFill>
              </a:rPr>
              <a:t> et déjà </a:t>
            </a:r>
            <a:r>
              <a:rPr lang="en-US" sz="2000" dirty="0" err="1">
                <a:solidFill>
                  <a:srgbClr val="000000"/>
                </a:solidFill>
              </a:rPr>
              <a:t>commercialisés</a:t>
            </a: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9548D2-53F9-4467-8404-75BAADA7A92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7584" y="1268760"/>
            <a:ext cx="351587" cy="22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753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0c974940-6121-4d4a-affe-e52c19fbbc5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d34a5e35-4909-407e-9148-78cc4416fe3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a19\AppData\Local\Temp\Templafy\PowerPointVsto\Assets\t.tlx"/>
</p:tagLst>
</file>

<file path=ppt/theme/theme1.xml><?xml version="1.0" encoding="utf-8"?>
<a:theme xmlns:a="http://schemas.openxmlformats.org/drawingml/2006/main" name="White">
  <a:themeElements>
    <a:clrScheme name="PinsentMasons">
      <a:dk1>
        <a:srgbClr val="A80C35"/>
      </a:dk1>
      <a:lt1>
        <a:srgbClr val="FFFFFF"/>
      </a:lt1>
      <a:dk2>
        <a:srgbClr val="1E2326"/>
      </a:dk2>
      <a:lt2>
        <a:srgbClr val="E7E6E6"/>
      </a:lt2>
      <a:accent1>
        <a:srgbClr val="69B0CE"/>
      </a:accent1>
      <a:accent2>
        <a:srgbClr val="90BEB1"/>
      </a:accent2>
      <a:accent3>
        <a:srgbClr val="DD8BB0"/>
      </a:accent3>
      <a:accent4>
        <a:srgbClr val="A4A1C1"/>
      </a:accent4>
      <a:accent5>
        <a:srgbClr val="90BEB1"/>
      </a:accent5>
      <a:accent6>
        <a:srgbClr val="E6BB7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  <a:txDef>
      <a:spPr>
        <a:noFill/>
      </a:spPr>
      <a:bodyPr wrap="square" rtlCol="0" anchor="b" anchorCtr="0">
        <a:spAutoFit/>
      </a:bodyPr>
      <a:lstStyle>
        <a:defPPr>
          <a:defRPr sz="800" baseline="0" dirty="0" err="1" smtClean="0">
            <a:solidFill>
              <a:srgbClr val="000000"/>
            </a:solidFill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CDA6AC6D-F894-4FC4-A207-04BD3DE53937}" vid="{152F80E5-850F-4468-A619-FB4176CAF5B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861C0C01A7A4DAE240D2D568908A5" ma:contentTypeVersion="4" ma:contentTypeDescription="Create a new document." ma:contentTypeScope="" ma:versionID="4529322b17ff41e77629ee4c087fc067">
  <xsd:schema xmlns:xsd="http://www.w3.org/2001/XMLSchema" xmlns:xs="http://www.w3.org/2001/XMLSchema" xmlns:p="http://schemas.microsoft.com/office/2006/metadata/properties" xmlns:ns3="cffc3ad7-f1ea-4db1-a83a-f3ba4eb0e153" targetNamespace="http://schemas.microsoft.com/office/2006/metadata/properties" ma:root="true" ma:fieldsID="916477f39db1c652b5f5ca5463461516" ns3:_="">
    <xsd:import namespace="cffc3ad7-f1ea-4db1-a83a-f3ba4eb0e1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c3ad7-f1ea-4db1-a83a-f3ba4eb0e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C12C9E-E696-4022-A4C8-08EA20A25A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905D25-C4C3-4EED-A151-D084530F1AE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ffc3ad7-f1ea-4db1-a83a-f3ba4eb0e153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E727A30-88D4-47B7-97D6-C579D3FCB4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fc3ad7-f1ea-4db1-a83a-f3ba4eb0e1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677</TotalTime>
  <Words>1283</Words>
  <Application>Microsoft Office PowerPoint</Application>
  <PresentationFormat>Affichage à l'écran (4:3)</PresentationFormat>
  <Paragraphs>141</Paragraphs>
  <Slides>20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Bliss 2 ExtraLight</vt:lpstr>
      <vt:lpstr>Bliss 2 Regular</vt:lpstr>
      <vt:lpstr>Wingdings</vt:lpstr>
      <vt:lpstr>White</vt:lpstr>
      <vt:lpstr>Panorama européen du secret des affaires   </vt:lpstr>
      <vt:lpstr>Panorama européen du  secret des affaires</vt:lpstr>
      <vt:lpstr>I. Dernières transpositions de la Directive</vt:lpstr>
      <vt:lpstr>II. Impact du Brexit</vt:lpstr>
      <vt:lpstr>III. Récentes décisions</vt:lpstr>
      <vt:lpstr>A) Les types d’informations protégées</vt:lpstr>
      <vt:lpstr>A) Les types d’informations protégées</vt:lpstr>
      <vt:lpstr>A) Les types d’informations protégées</vt:lpstr>
      <vt:lpstr>A) Les types d’informations protégées</vt:lpstr>
      <vt:lpstr>B) Les conditions de la protection par le secret</vt:lpstr>
      <vt:lpstr>B) Les conditions de la protection par le secret</vt:lpstr>
      <vt:lpstr>B) Les conditions de la protection par le secret</vt:lpstr>
      <vt:lpstr>B) Les conditions de la protection par le secret</vt:lpstr>
      <vt:lpstr>B) Les conditions de la protection par le secret</vt:lpstr>
      <vt:lpstr>C) La loi applicable et la juridiction compétente</vt:lpstr>
      <vt:lpstr>C) La loi applicable et la juridiction compétente</vt:lpstr>
      <vt:lpstr>D) La protection du secret dans le procès</vt:lpstr>
      <vt:lpstr>D) La protection du secret dans le procès </vt:lpstr>
      <vt:lpstr>D) La protection du secret dans le procès </vt:lpstr>
      <vt:lpstr>Merci pour votre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Panorama européen du secret de affaires</dc:title>
  <dc:creator>Diane Avril;Emmanuel.Gouge@pinsentmasons.com</dc:creator>
  <cp:lastModifiedBy>amaury catrice</cp:lastModifiedBy>
  <cp:revision>7</cp:revision>
  <dcterms:created xsi:type="dcterms:W3CDTF">2021-01-12T19:09:34Z</dcterms:created>
  <dcterms:modified xsi:type="dcterms:W3CDTF">2021-01-20T14:15:22Z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erId">
    <vt:lpwstr>pinsentmasons</vt:lpwstr>
  </property>
  <property fmtid="{D5CDD505-2E9C-101B-9397-08002B2CF9AE}" pid="3" name="ContentTypeId">
    <vt:lpwstr>0x010100E13861C0C01A7A4DAE240D2D568908A5</vt:lpwstr>
  </property>
</Properties>
</file>