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01051-4D38-41FC-B44C-33C2A580C487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11F75-F321-4ED7-BADA-1A2F6C5F5BA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6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8DC6C42-8CB7-4E3B-B486-C5368B92C9D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19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C9E557-28A5-4F96-A840-BE98E1EF879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60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183C65F-C363-4212-A857-2836A0FF756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83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13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B8182E-8CA8-492F-B2F2-FCE7C5DC02DF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88D937E-80C3-4788-9892-3AA9FC8ED2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655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750" y="4776788"/>
            <a:ext cx="5335588" cy="683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34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A9E960-0876-4621-BFE3-C668D544B914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536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26" indent="-28574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63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149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334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519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705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890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076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HK" altLang="en-US" sz="1200">
              <a:latin typeface="Calibri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872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571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srgbClr val="000000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8118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536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26" indent="-28574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63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149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334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519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705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890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076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HK" altLang="en-US" sz="1200">
              <a:latin typeface="Calibri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559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3F2FC72-CB2F-461E-BAF2-D7CA719CECF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390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1860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srgbClr val="000000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208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348A869-F687-4D4E-9A6B-191DC85A9EF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23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536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26" indent="-28574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63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149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334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519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705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890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076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HK" altLang="en-US" sz="1200">
              <a:latin typeface="Calibri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7269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536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26" indent="-28574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63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149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334" indent="-2285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519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705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890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076" indent="-2285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HK" altLang="en-US" sz="1200">
              <a:latin typeface="Calibri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0800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03DD304-103D-4D2D-A149-8C919540DBC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2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58307E-E437-4E22-9C4C-02A3B72A821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32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2B92596-1968-4B34-83A4-EF66DC124F7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75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33388-6D19-4DA7-AB68-77AA0DF42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83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A64DB70-532A-4E12-9E2E-005EDE6FCCA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74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B83E0E-066F-41DB-BBCE-7260F54593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40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926598C-4C99-475C-B0F4-DC2E517F515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27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E4B0B4-100E-4D19-A410-11CBF82680D3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28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4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7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6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9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0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4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7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7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35CC-51DF-4BAA-AEF4-06C75E61AE4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0DBC-D78B-4B68-8A9E-36B6A58DC3D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wipo.int/edocs/pubdocs/en/wipo_pub_1055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wipo.int/edocs/pubdocs/en/wipo_pub_941_2017-chapter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1230162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4A74-8BE3-438D-A8AC-E19F78853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75" y="703061"/>
            <a:ext cx="9144000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Trends in Innovation and IP and the role of LESI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333375" y="238125"/>
            <a:ext cx="11582400" cy="5962448"/>
            <a:chOff x="228600" y="457200"/>
            <a:chExt cx="8555038" cy="5915025"/>
          </a:xfrm>
        </p:grpSpPr>
        <p:pic>
          <p:nvPicPr>
            <p:cNvPr id="410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4105" name="Picture 6" descr="LESI logo with text - small, for we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961" y="2934472"/>
              <a:ext cx="4036306" cy="145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4252913" y="4654550"/>
            <a:ext cx="3676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Fiona Nicolson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400"/>
              <a:t>LESI President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Partner, Bristows LLP</a:t>
            </a:r>
          </a:p>
        </p:txBody>
      </p:sp>
    </p:spTree>
    <p:extLst>
      <p:ext uri="{BB962C8B-B14F-4D97-AF65-F5344CB8AC3E}">
        <p14:creationId xmlns:p14="http://schemas.microsoft.com/office/powerpoint/2010/main" val="107810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838200" y="1708150"/>
            <a:ext cx="10661650" cy="1325563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Calibri Light" panose="020F0302020204030204" pitchFamily="34" charset="0"/>
              </a:rPr>
              <a:t>3) Emerging Technology and Disruptive Business Models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838200" y="3190875"/>
            <a:ext cx="10515600" cy="2986088"/>
          </a:xfrm>
        </p:spPr>
        <p:txBody>
          <a:bodyPr/>
          <a:lstStyle/>
          <a:p>
            <a:pPr eaLnBrk="1" hangingPunct="1"/>
            <a:r>
              <a:rPr lang="en-US" altLang="en-US"/>
              <a:t>Rising roles of internet platforms and social media</a:t>
            </a:r>
          </a:p>
          <a:p>
            <a:pPr eaLnBrk="1" hangingPunct="1"/>
            <a:r>
              <a:rPr lang="en-US" altLang="en-US"/>
              <a:t>Rising Importance of Artificial Intelligence</a:t>
            </a:r>
          </a:p>
          <a:p>
            <a:pPr eaLnBrk="1" hangingPunct="1"/>
            <a:r>
              <a:rPr lang="en-US" altLang="en-US">
                <a:cs typeface="Calibri" panose="020F0502020204030204" pitchFamily="34" charset="0"/>
              </a:rPr>
              <a:t>Digital Economy Challenges for Existing Legislation and Regulatory Frameworks</a:t>
            </a:r>
          </a:p>
        </p:txBody>
      </p:sp>
      <p:grpSp>
        <p:nvGrpSpPr>
          <p:cNvPr id="79876" name="Group 3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7987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78" name="Picture 5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9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79880" name="Picture 6" descr="LESI logo with text - small, for we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118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0" y="1506538"/>
            <a:ext cx="11930063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>         4) Increasing Number of Female Inventors Over the last 40 Years</a:t>
            </a:r>
            <a:endParaRPr lang="en-US" altLang="en-US" sz="2800" dirty="0"/>
          </a:p>
        </p:txBody>
      </p:sp>
      <p:pic>
        <p:nvPicPr>
          <p:cNvPr id="94211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574925"/>
            <a:ext cx="4913313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038475" y="6116638"/>
            <a:ext cx="6115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Source: https://www.uspto.gov/sites/default/files/documents/Progress-and-Potential.pdf</a:t>
            </a:r>
          </a:p>
        </p:txBody>
      </p:sp>
      <p:grpSp>
        <p:nvGrpSpPr>
          <p:cNvPr id="94213" name="Group 4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94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5" name="Picture 6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6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94217" name="Picture 6" descr="LESI logo with text - small, for web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990600"/>
              <a:ext cx="1986359" cy="71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48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3305175" y="865188"/>
            <a:ext cx="8394700" cy="1325562"/>
          </a:xfrm>
        </p:spPr>
        <p:txBody>
          <a:bodyPr/>
          <a:lstStyle/>
          <a:p>
            <a:pPr algn="ctr"/>
            <a:r>
              <a:rPr lang="en-GB" altLang="en-US"/>
              <a:t>Who Owns the Right to New Technology Innovations?</a:t>
            </a:r>
          </a:p>
        </p:txBody>
      </p:sp>
      <p:pic>
        <p:nvPicPr>
          <p:cNvPr id="100355" name="Picture 6" descr="File:Apollo 11 insignia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3" y="2533650"/>
            <a:ext cx="3525837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5" descr="Apollo 11 - Wikipedi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238" y="2563813"/>
            <a:ext cx="478472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7" name="Group 4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100358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59" name="Picture 6"/>
            <p:cNvPicPr preferRelativeResize="0"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0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100361" name="Picture 6" descr="LESI logo with text - small, for web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44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1) Future of </a:t>
            </a:r>
            <a:r>
              <a:rPr lang="en-US" altLang="en-US" dirty="0" err="1"/>
              <a:t>SEPs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8383-5691-486E-9888-DC9A4B1D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Future technologies such as IoT, smart cars, smart home and smart energy will increasingly rely on patented technology standards such as LTE, </a:t>
            </a:r>
            <a:r>
              <a:rPr lang="en-US" dirty="0" err="1">
                <a:ea typeface="+mn-ea"/>
                <a:cs typeface="+mn-cs"/>
              </a:rPr>
              <a:t>Wifi</a:t>
            </a:r>
            <a:r>
              <a:rPr lang="en-US" dirty="0">
                <a:ea typeface="+mn-ea"/>
                <a:cs typeface="+mn-cs"/>
              </a:rPr>
              <a:t>, NFC, RFID and Bluetooth.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number of declared </a:t>
            </a:r>
            <a:r>
              <a:rPr lang="en-US" dirty="0" err="1">
                <a:ea typeface="+mn-ea"/>
                <a:cs typeface="+mn-cs"/>
              </a:rPr>
              <a:t>SEPs</a:t>
            </a:r>
            <a:r>
              <a:rPr lang="en-US" dirty="0">
                <a:ea typeface="+mn-ea"/>
                <a:cs typeface="+mn-cs"/>
              </a:rPr>
              <a:t> is constantly increasing.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number and diversity of rights holders is also increasing.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variety of business models is increasing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Buying </a:t>
            </a:r>
            <a:r>
              <a:rPr lang="en-US" dirty="0" err="1">
                <a:ea typeface="+mn-ea"/>
                <a:cs typeface="+mn-cs"/>
              </a:rPr>
              <a:t>SEPs</a:t>
            </a:r>
            <a:r>
              <a:rPr lang="en-US" dirty="0">
                <a:ea typeface="+mn-ea"/>
                <a:cs typeface="+mn-cs"/>
              </a:rPr>
              <a:t> may be a way to enter new markets, negotiate licensing deals, and avoid costly litigation.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Companies should pursue a common strategy for patenting and standardization to ensure that they are aware of the existence of </a:t>
            </a:r>
            <a:r>
              <a:rPr lang="en-US" dirty="0" err="1">
                <a:ea typeface="+mn-ea"/>
                <a:cs typeface="+mn-cs"/>
              </a:rPr>
              <a:t>SEPs</a:t>
            </a:r>
            <a:r>
              <a:rPr lang="en-US" dirty="0">
                <a:ea typeface="+mn-ea"/>
                <a:cs typeface="+mn-cs"/>
              </a:rPr>
              <a:t> and are exploiting patented inventions in technology fields where standards matter. </a:t>
            </a:r>
          </a:p>
        </p:txBody>
      </p:sp>
      <p:grpSp>
        <p:nvGrpSpPr>
          <p:cNvPr id="83972" name="Group 3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83973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4" name="Picture 5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5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83976" name="Picture 6" descr="LESI logo with text - small, for we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678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3581400" y="844550"/>
            <a:ext cx="7867650" cy="1836738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/>
              <a:t>2) Who Should be Licensed?</a:t>
            </a:r>
            <a:br>
              <a:rPr lang="en-GB" altLang="en-US" dirty="0"/>
            </a:br>
            <a:r>
              <a:rPr lang="en-GB" altLang="en-US" dirty="0"/>
              <a:t>System, End Product, Component, IC?</a:t>
            </a:r>
          </a:p>
        </p:txBody>
      </p:sp>
      <p:pic>
        <p:nvPicPr>
          <p:cNvPr id="102403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438" y="3405188"/>
            <a:ext cx="54038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13" y="2681288"/>
            <a:ext cx="38449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5" name="Group 4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102406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07" name="Picture 6"/>
            <p:cNvPicPr preferRelativeResize="0"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8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102409" name="Picture 6" descr="LESI logo with text - small, for web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091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6701" y="113080"/>
            <a:ext cx="9871395" cy="6678245"/>
            <a:chOff x="228600" y="457200"/>
            <a:chExt cx="8555038" cy="591502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i="1">
                  <a:solidFill>
                    <a:srgbClr val="003192"/>
                  </a:solidFill>
                  <a:latin typeface="Calibri" charset="0"/>
                  <a:ea typeface="新細明體" charset="-120"/>
                </a:rPr>
                <a:t>Advancing the Business of Intellectual Property Globally</a:t>
              </a:r>
            </a:p>
          </p:txBody>
        </p:sp>
        <p:pic>
          <p:nvPicPr>
            <p:cNvPr id="12" name="Picture 6" descr="LESI logo with text - small, for web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114282" y="36880"/>
            <a:ext cx="205137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LES Andean Community</a:t>
            </a:r>
          </a:p>
          <a:p>
            <a:r>
              <a:rPr lang="en-GB" sz="1600" dirty="0">
                <a:solidFill>
                  <a:srgbClr val="0070C0"/>
                </a:solidFill>
              </a:rPr>
              <a:t>LES Arab Countries</a:t>
            </a:r>
          </a:p>
          <a:p>
            <a:r>
              <a:rPr lang="en-GB" sz="1600" dirty="0">
                <a:solidFill>
                  <a:srgbClr val="FFC000"/>
                </a:solidFill>
              </a:rPr>
              <a:t>LES Argentina</a:t>
            </a:r>
          </a:p>
          <a:p>
            <a:r>
              <a:rPr lang="en-GB" sz="1600" dirty="0">
                <a:solidFill>
                  <a:srgbClr val="92D050"/>
                </a:solidFill>
              </a:rPr>
              <a:t>LES Australia &amp; New Zealand</a:t>
            </a:r>
          </a:p>
          <a:p>
            <a:r>
              <a:rPr lang="en-GB" sz="1600" dirty="0"/>
              <a:t>LES Austria</a:t>
            </a:r>
          </a:p>
          <a:p>
            <a:r>
              <a:rPr lang="en-GB" sz="1600" dirty="0">
                <a:solidFill>
                  <a:srgbClr val="FF0000"/>
                </a:solidFill>
              </a:rPr>
              <a:t>LES Benelux</a:t>
            </a:r>
          </a:p>
          <a:p>
            <a:r>
              <a:rPr lang="en-GB" sz="1600" dirty="0">
                <a:solidFill>
                  <a:srgbClr val="0070C0"/>
                </a:solidFill>
              </a:rPr>
              <a:t>LES Brazil</a:t>
            </a:r>
          </a:p>
          <a:p>
            <a:r>
              <a:rPr lang="en-GB" sz="1600" dirty="0">
                <a:solidFill>
                  <a:srgbClr val="FFC000"/>
                </a:solidFill>
              </a:rPr>
              <a:t>LES Britain &amp; Ireland</a:t>
            </a:r>
          </a:p>
          <a:p>
            <a:r>
              <a:rPr lang="en-GB" sz="1600" dirty="0">
                <a:solidFill>
                  <a:srgbClr val="92D050"/>
                </a:solidFill>
              </a:rPr>
              <a:t>LES Chile</a:t>
            </a:r>
          </a:p>
          <a:p>
            <a:r>
              <a:rPr lang="en-GB" sz="1600" dirty="0"/>
              <a:t>LES China</a:t>
            </a:r>
          </a:p>
          <a:p>
            <a:r>
              <a:rPr lang="en-GB" sz="1600" dirty="0">
                <a:solidFill>
                  <a:srgbClr val="FF0000"/>
                </a:solidFill>
              </a:rPr>
              <a:t>LES Chinese Taipei</a:t>
            </a:r>
          </a:p>
          <a:p>
            <a:r>
              <a:rPr lang="en-GB" sz="1600" dirty="0">
                <a:solidFill>
                  <a:srgbClr val="0070C0"/>
                </a:solidFill>
              </a:rPr>
              <a:t>LES Czech Republic &amp; Slovakia</a:t>
            </a:r>
          </a:p>
          <a:p>
            <a:r>
              <a:rPr lang="en-GB" sz="1600" dirty="0">
                <a:solidFill>
                  <a:srgbClr val="FFC000"/>
                </a:solidFill>
              </a:rPr>
              <a:t>LES France</a:t>
            </a:r>
          </a:p>
          <a:p>
            <a:r>
              <a:rPr lang="en-GB" sz="1600" dirty="0">
                <a:solidFill>
                  <a:srgbClr val="92D050"/>
                </a:solidFill>
              </a:rPr>
              <a:t>LES Germany</a:t>
            </a:r>
          </a:p>
          <a:p>
            <a:r>
              <a:rPr lang="en-GB" sz="1600" dirty="0"/>
              <a:t>LES Hungary</a:t>
            </a:r>
          </a:p>
          <a:p>
            <a:r>
              <a:rPr lang="en-GB" sz="1600" dirty="0">
                <a:solidFill>
                  <a:srgbClr val="FF0000"/>
                </a:solidFill>
              </a:rPr>
              <a:t>LES India</a:t>
            </a:r>
          </a:p>
          <a:p>
            <a:r>
              <a:rPr lang="en-GB" sz="1600" dirty="0">
                <a:solidFill>
                  <a:srgbClr val="0070C0"/>
                </a:solidFill>
              </a:rPr>
              <a:t>LES Israel</a:t>
            </a:r>
          </a:p>
          <a:p>
            <a:r>
              <a:rPr lang="en-GB" sz="1600" dirty="0">
                <a:solidFill>
                  <a:srgbClr val="FFC000"/>
                </a:solidFill>
              </a:rPr>
              <a:t>LES Italy</a:t>
            </a:r>
          </a:p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LES Japan</a:t>
            </a:r>
          </a:p>
          <a:p>
            <a:r>
              <a:rPr lang="en-GB" sz="1600" dirty="0"/>
              <a:t>LES Korea</a:t>
            </a:r>
          </a:p>
          <a:p>
            <a:r>
              <a:rPr lang="en-GB" sz="1600" dirty="0">
                <a:solidFill>
                  <a:srgbClr val="FF0000"/>
                </a:solidFill>
              </a:rPr>
              <a:t>LES Malaysia</a:t>
            </a:r>
          </a:p>
          <a:p>
            <a:r>
              <a:rPr lang="en-GB" sz="1600" dirty="0">
                <a:solidFill>
                  <a:srgbClr val="0070C0"/>
                </a:solidFill>
              </a:rPr>
              <a:t>LES Mexico</a:t>
            </a:r>
          </a:p>
          <a:p>
            <a:r>
              <a:rPr lang="en-GB" sz="1600" dirty="0">
                <a:solidFill>
                  <a:srgbClr val="FFC000"/>
                </a:solidFill>
              </a:rPr>
              <a:t>LES Philippines</a:t>
            </a:r>
          </a:p>
          <a:p>
            <a:r>
              <a:rPr lang="en-GB" sz="1600" dirty="0">
                <a:solidFill>
                  <a:srgbClr val="92D050"/>
                </a:solidFill>
              </a:rPr>
              <a:t>LES Poland</a:t>
            </a:r>
          </a:p>
          <a:p>
            <a:r>
              <a:rPr lang="en-GB" sz="1600" dirty="0"/>
              <a:t>LES Russia</a:t>
            </a:r>
          </a:p>
          <a:p>
            <a:r>
              <a:rPr lang="en-GB" sz="1600" dirty="0">
                <a:solidFill>
                  <a:srgbClr val="FF0000"/>
                </a:solidFill>
              </a:rPr>
              <a:t>LES Scandinavia</a:t>
            </a:r>
          </a:p>
          <a:p>
            <a:r>
              <a:rPr lang="en-GB" sz="1600" dirty="0">
                <a:solidFill>
                  <a:srgbClr val="0070C0"/>
                </a:solidFill>
              </a:rPr>
              <a:t>LES Singapore</a:t>
            </a:r>
          </a:p>
          <a:p>
            <a:r>
              <a:rPr lang="en-GB" sz="1600" dirty="0">
                <a:solidFill>
                  <a:srgbClr val="FFC000"/>
                </a:solidFill>
              </a:rPr>
              <a:t>LES South Africa</a:t>
            </a:r>
          </a:p>
          <a:p>
            <a:r>
              <a:rPr lang="en-GB" sz="1600" dirty="0">
                <a:solidFill>
                  <a:srgbClr val="92D050"/>
                </a:solidFill>
              </a:rPr>
              <a:t>LES Spain &amp; Portugal</a:t>
            </a:r>
          </a:p>
          <a:p>
            <a:r>
              <a:rPr lang="en-GB" sz="1600" dirty="0"/>
              <a:t>LES Switzerland</a:t>
            </a:r>
          </a:p>
          <a:p>
            <a:r>
              <a:rPr lang="en-GB" sz="1600" dirty="0">
                <a:solidFill>
                  <a:srgbClr val="FF0000"/>
                </a:solidFill>
              </a:rPr>
              <a:t>LES Turkey</a:t>
            </a:r>
          </a:p>
          <a:p>
            <a:r>
              <a:rPr lang="en-GB" sz="1600" dirty="0">
                <a:solidFill>
                  <a:srgbClr val="0070C0"/>
                </a:solidFill>
              </a:rPr>
              <a:t>LES Thailand</a:t>
            </a:r>
          </a:p>
          <a:p>
            <a:r>
              <a:rPr lang="en-GB" sz="1600" dirty="0">
                <a:solidFill>
                  <a:srgbClr val="FFC000"/>
                </a:solidFill>
              </a:rPr>
              <a:t>LES USA &amp; Canada</a:t>
            </a:r>
          </a:p>
        </p:txBody>
      </p:sp>
      <p:sp>
        <p:nvSpPr>
          <p:cNvPr id="13" name="Freeform 12"/>
          <p:cNvSpPr/>
          <p:nvPr/>
        </p:nvSpPr>
        <p:spPr>
          <a:xfrm>
            <a:off x="9759629" y="0"/>
            <a:ext cx="2393007" cy="6858000"/>
          </a:xfrm>
          <a:custGeom>
            <a:avLst/>
            <a:gdLst>
              <a:gd name="connsiteX0" fmla="*/ 76200 w 1981200"/>
              <a:gd name="connsiteY0" fmla="*/ 76200 h 5257800"/>
              <a:gd name="connsiteX1" fmla="*/ 76200 w 1981200"/>
              <a:gd name="connsiteY1" fmla="*/ 5181600 h 5257800"/>
              <a:gd name="connsiteX2" fmla="*/ 1905000 w 1981200"/>
              <a:gd name="connsiteY2" fmla="*/ 5181600 h 5257800"/>
              <a:gd name="connsiteX3" fmla="*/ 1905000 w 1981200"/>
              <a:gd name="connsiteY3" fmla="*/ 76200 h 5257800"/>
              <a:gd name="connsiteX4" fmla="*/ 0 w 1981200"/>
              <a:gd name="connsiteY4" fmla="*/ 0 h 5257800"/>
              <a:gd name="connsiteX5" fmla="*/ 1981200 w 1981200"/>
              <a:gd name="connsiteY5" fmla="*/ 0 h 5257800"/>
              <a:gd name="connsiteX6" fmla="*/ 1981200 w 1981200"/>
              <a:gd name="connsiteY6" fmla="*/ 5257800 h 5257800"/>
              <a:gd name="connsiteX7" fmla="*/ 0 w 1981200"/>
              <a:gd name="connsiteY7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0" h="5257800">
                <a:moveTo>
                  <a:pt x="76200" y="76200"/>
                </a:moveTo>
                <a:lnTo>
                  <a:pt x="76200" y="5181600"/>
                </a:lnTo>
                <a:lnTo>
                  <a:pt x="1905000" y="5181600"/>
                </a:lnTo>
                <a:lnTo>
                  <a:pt x="1905000" y="76200"/>
                </a:lnTo>
                <a:close/>
                <a:moveTo>
                  <a:pt x="0" y="0"/>
                </a:moveTo>
                <a:lnTo>
                  <a:pt x="1981200" y="0"/>
                </a:lnTo>
                <a:lnTo>
                  <a:pt x="1981200" y="5257800"/>
                </a:lnTo>
                <a:lnTo>
                  <a:pt x="0" y="5257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406" y="2370814"/>
            <a:ext cx="5084024" cy="307748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33675" y="708034"/>
            <a:ext cx="6572250" cy="1325563"/>
          </a:xfrm>
        </p:spPr>
        <p:txBody>
          <a:bodyPr/>
          <a:lstStyle/>
          <a:p>
            <a:pPr algn="ctr"/>
            <a:r>
              <a:rPr lang="en-US" altLang="en-US" dirty="0"/>
              <a:t>The Role of LESI as a Platform for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"/>
          </p:nvPr>
        </p:nvSpPr>
        <p:spPr>
          <a:xfrm>
            <a:off x="266701" y="1998875"/>
            <a:ext cx="4419599" cy="4143366"/>
          </a:xfrm>
        </p:spPr>
        <p:txBody>
          <a:bodyPr/>
          <a:lstStyle/>
          <a:p>
            <a:r>
              <a:rPr lang="en-US" altLang="en-US" dirty="0"/>
              <a:t>Professional Education</a:t>
            </a:r>
          </a:p>
          <a:p>
            <a:r>
              <a:rPr lang="en-US" altLang="en-US" dirty="0"/>
              <a:t>Professional Engagement, Networks and Collaboration</a:t>
            </a:r>
          </a:p>
          <a:p>
            <a:r>
              <a:rPr lang="en-US" altLang="en-US" dirty="0"/>
              <a:t>Identifying and Addressing Key Issues</a:t>
            </a:r>
          </a:p>
          <a:p>
            <a:r>
              <a:rPr lang="en-US" altLang="en-US" dirty="0"/>
              <a:t>Growing an International Community of IP </a:t>
            </a:r>
            <a:r>
              <a:rPr lang="en-US" altLang="en-US"/>
              <a:t>business people and </a:t>
            </a:r>
            <a:r>
              <a:rPr lang="en-US" altLang="en-US" dirty="0"/>
              <a:t>IP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1807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45 L 0 -0.4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7"/>
          <p:cNvGrpSpPr>
            <a:grpSpLocks/>
          </p:cNvGrpSpPr>
          <p:nvPr/>
        </p:nvGrpSpPr>
        <p:grpSpPr bwMode="auto">
          <a:xfrm>
            <a:off x="152400" y="171450"/>
            <a:ext cx="11906250" cy="6172200"/>
            <a:chOff x="228600" y="457200"/>
            <a:chExt cx="8555038" cy="5915025"/>
          </a:xfrm>
        </p:grpSpPr>
        <p:pic>
          <p:nvPicPr>
            <p:cNvPr id="114696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7" name="Picture 9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8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114699" name="Picture 6" descr="LESI logo with text - small, for we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39785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397250" y="800100"/>
            <a:ext cx="55197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n-ea"/>
              </a:rPr>
              <a:t>Value Proposition</a:t>
            </a:r>
            <a:endParaRPr lang="en-GB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2635250"/>
            <a:ext cx="49815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International Networking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IP and Licensing Education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Exclusive Membership Directory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Publications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+mn-ea"/>
              </a:rPr>
              <a:t>YMC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 (Young Members Committee)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+mn-ea"/>
              </a:rPr>
              <a:t>WILA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 (Women in Licensing Alliance)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Licensing Royalty Rate Survey</a:t>
            </a:r>
          </a:p>
        </p:txBody>
      </p:sp>
      <p:pic>
        <p:nvPicPr>
          <p:cNvPr id="11469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75" y="1789113"/>
            <a:ext cx="330676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Content Placeholder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0688" y="766763"/>
            <a:ext cx="1841500" cy="240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963" y="3249613"/>
            <a:ext cx="42084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0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428" y="791706"/>
            <a:ext cx="3010298" cy="843754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" y="1572570"/>
            <a:ext cx="5753100" cy="4174677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30 LESI Committees including industry committees open to all members – some examples</a:t>
            </a:r>
            <a:endParaRPr lang="en-US" sz="1100" dirty="0"/>
          </a:p>
          <a:p>
            <a:pPr>
              <a:spcBef>
                <a:spcPts val="0"/>
              </a:spcBef>
            </a:pPr>
            <a:r>
              <a:rPr lang="en-US" sz="2400" dirty="0"/>
              <a:t>High Technology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Life Sciences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Environment, energy materials and chemicals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IUGT</a:t>
            </a:r>
            <a:r>
              <a:rPr lang="en-US" sz="2400" dirty="0"/>
              <a:t> (Industry University and Government Transactions)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Business Primer (ad hoc Committee)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Consumer Electronics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23826"/>
            <a:ext cx="11944350" cy="6219826"/>
            <a:chOff x="228600" y="457200"/>
            <a:chExt cx="8555038" cy="591502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i="1">
                  <a:solidFill>
                    <a:srgbClr val="003192"/>
                  </a:solidFill>
                  <a:latin typeface="Calibri" charset="0"/>
                  <a:ea typeface="新細明體" charset="-120"/>
                </a:rPr>
                <a:t>Advancing the Business of Intellectual Property Globally</a:t>
              </a:r>
            </a:p>
          </p:txBody>
        </p:sp>
        <p:pic>
          <p:nvPicPr>
            <p:cNvPr id="12" name="Picture 6" descr="LESI logo with text - small, for web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81" y="996749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577" y="1889352"/>
            <a:ext cx="4906929" cy="32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3771900" y="903288"/>
            <a:ext cx="7751763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/>
              <a:t>LESI - Professional Engagement and Collaboration</a:t>
            </a:r>
            <a:br>
              <a:rPr lang="en-US" altLang="en-US" b="1"/>
            </a:br>
            <a:r>
              <a:rPr lang="en-US" altLang="en-US" sz="2800" b="1"/>
              <a:t>        </a:t>
            </a:r>
            <a:r>
              <a:rPr lang="en-US" altLang="en-US" sz="2800"/>
              <a:t>Identifying and Addressing Key Issues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838200" y="2533650"/>
            <a:ext cx="8010525" cy="364331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Board develops strategy and liaises with committees</a:t>
            </a:r>
          </a:p>
          <a:p>
            <a:r>
              <a:rPr lang="en-US" altLang="en-US" dirty="0"/>
              <a:t>Committees collect input and implement programs</a:t>
            </a:r>
          </a:p>
          <a:p>
            <a:r>
              <a:rPr lang="en-US" altLang="en-US" dirty="0"/>
              <a:t>Industry Advisory Boards provide input on programs, speeches, and issues</a:t>
            </a:r>
          </a:p>
          <a:p>
            <a:r>
              <a:rPr lang="en-US" altLang="en-US" dirty="0"/>
              <a:t>National coordinators provide international input</a:t>
            </a:r>
          </a:p>
          <a:p>
            <a:r>
              <a:rPr lang="en-US" altLang="en-US" dirty="0"/>
              <a:t>External relations and projects with </a:t>
            </a:r>
            <a:r>
              <a:rPr lang="en-US" altLang="en-US" dirty="0" err="1"/>
              <a:t>CNIPA</a:t>
            </a:r>
            <a:r>
              <a:rPr lang="en-US" altLang="en-US" dirty="0"/>
              <a:t>, EPO, </a:t>
            </a:r>
            <a:r>
              <a:rPr lang="en-US" altLang="en-US" dirty="0" err="1"/>
              <a:t>AIPLA</a:t>
            </a:r>
            <a:endParaRPr lang="en-US" altLang="en-US" dirty="0"/>
          </a:p>
          <a:p>
            <a:r>
              <a:rPr lang="en-US" altLang="en-US" dirty="0"/>
              <a:t>IP Standards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11674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3" name="Picture 5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44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116745" name="Picture 6" descr="LESI logo with text - small, for we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741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8725" y="2628900"/>
            <a:ext cx="31353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44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75" y="1438275"/>
            <a:ext cx="4457700" cy="22590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Young Members Congress (</a:t>
            </a:r>
            <a:r>
              <a:rPr lang="en-US" altLang="en-US" sz="2400" dirty="0" err="1"/>
              <a:t>YMC</a:t>
            </a:r>
            <a:r>
              <a:rPr lang="en-US" altLang="en-US" sz="2400" dirty="0"/>
              <a:t>)</a:t>
            </a:r>
          </a:p>
          <a:p>
            <a:pPr algn="just" eaLnBrk="1" hangingPunct="1"/>
            <a:r>
              <a:rPr lang="en-US" altLang="en-US" sz="2400" dirty="0"/>
              <a:t>Hosts Regional Meetings</a:t>
            </a:r>
          </a:p>
        </p:txBody>
      </p:sp>
      <p:grpSp>
        <p:nvGrpSpPr>
          <p:cNvPr id="120835" name="Group 7"/>
          <p:cNvGrpSpPr>
            <a:grpSpLocks/>
          </p:cNvGrpSpPr>
          <p:nvPr/>
        </p:nvGrpSpPr>
        <p:grpSpPr bwMode="auto">
          <a:xfrm>
            <a:off x="333375" y="228600"/>
            <a:ext cx="11544300" cy="6467475"/>
            <a:chOff x="228600" y="457200"/>
            <a:chExt cx="8555038" cy="5915025"/>
          </a:xfrm>
        </p:grpSpPr>
        <p:pic>
          <p:nvPicPr>
            <p:cNvPr id="120841" name="Picture 6" descr="LESI logo with text - small, for web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037" y="926485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2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3" name="Picture 9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44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6438" y="815975"/>
            <a:ext cx="32004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>
                <a:solidFill>
                  <a:prstClr val="black"/>
                </a:solidFill>
                <a:latin typeface="Calibri"/>
                <a:ea typeface="+mn-ea"/>
              </a:rPr>
              <a:t>YMC</a:t>
            </a:r>
            <a:endParaRPr lang="en-GB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4688" y="747713"/>
            <a:ext cx="3200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>
                <a:solidFill>
                  <a:prstClr val="black"/>
                </a:solidFill>
                <a:latin typeface="Calibri"/>
                <a:ea typeface="+mn-ea"/>
              </a:rPr>
              <a:t>WILA</a:t>
            </a:r>
            <a:endParaRPr lang="en-GB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2100" y="1438275"/>
            <a:ext cx="3965575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Women in Licensing Alliance (</a:t>
            </a:r>
            <a:r>
              <a:rPr lang="en-US" sz="2400" dirty="0" err="1">
                <a:solidFill>
                  <a:prstClr val="black"/>
                </a:solidFill>
                <a:latin typeface="Calibri"/>
                <a:ea typeface="+mn-ea"/>
              </a:rPr>
              <a:t>WILA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Inaugural Event held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    Yokohama May 2019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3130184"/>
            <a:ext cx="44577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100" y="3312746"/>
            <a:ext cx="39655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1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3438" y="1036638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/>
              <a:t>The IP World has changed over the last 45/50 years and so has LES!</a:t>
            </a:r>
            <a:br>
              <a:rPr lang="en-GB" altLang="en-US" dirty="0"/>
            </a:br>
            <a:r>
              <a:rPr lang="en-GB" altLang="en-US" sz="2400" dirty="0"/>
              <a:t>Photos from LES Meetings in the </a:t>
            </a:r>
            <a:r>
              <a:rPr lang="en-GB" altLang="en-US" sz="2400" dirty="0" err="1"/>
              <a:t>1970’s</a:t>
            </a:r>
            <a:br>
              <a:rPr lang="en-GB" altLang="en-US" dirty="0"/>
            </a:br>
            <a:endParaRPr lang="en-GB" altLang="en-US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4325" y="152400"/>
            <a:ext cx="11582400" cy="6219825"/>
            <a:chOff x="228600" y="457200"/>
            <a:chExt cx="8555038" cy="5915025"/>
          </a:xfrm>
        </p:grpSpPr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  <p:pic>
        <p:nvPicPr>
          <p:cNvPr id="614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76475"/>
            <a:ext cx="500062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276475"/>
            <a:ext cx="51339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4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642" y="592209"/>
            <a:ext cx="7096919" cy="1143000"/>
          </a:xfrm>
        </p:spPr>
        <p:txBody>
          <a:bodyPr/>
          <a:lstStyle/>
          <a:p>
            <a:r>
              <a:rPr lang="en-US" dirty="0"/>
              <a:t>Licensing Education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4" y="1722870"/>
            <a:ext cx="4934456" cy="44156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735209"/>
            <a:ext cx="5324475" cy="4390955"/>
          </a:xfrm>
        </p:spPr>
        <p:txBody>
          <a:bodyPr>
            <a:normAutofit/>
          </a:bodyPr>
          <a:lstStyle/>
          <a:p>
            <a:r>
              <a:rPr lang="en-US" dirty="0"/>
              <a:t>LESI is proud of its partnerships with organizations, such as the </a:t>
            </a:r>
            <a:r>
              <a:rPr lang="en-US" dirty="0" err="1"/>
              <a:t>EPO</a:t>
            </a:r>
            <a:r>
              <a:rPr lang="en-US" dirty="0"/>
              <a:t>.</a:t>
            </a:r>
          </a:p>
          <a:p>
            <a:r>
              <a:rPr lang="en-US" dirty="0"/>
              <a:t>LESI/</a:t>
            </a:r>
            <a:r>
              <a:rPr lang="en-US" dirty="0" err="1"/>
              <a:t>EPO</a:t>
            </a:r>
            <a:r>
              <a:rPr lang="en-US" dirty="0"/>
              <a:t> two-day course given in Basel and Istanbul this year.</a:t>
            </a:r>
          </a:p>
          <a:p>
            <a:r>
              <a:rPr lang="en-US" dirty="0"/>
              <a:t>We also partner with </a:t>
            </a:r>
            <a:r>
              <a:rPr lang="en-US" dirty="0" err="1"/>
              <a:t>CNIPA</a:t>
            </a:r>
            <a:r>
              <a:rPr lang="en-US" dirty="0"/>
              <a:t> and LES China on a Beijing training course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133350"/>
            <a:ext cx="11734800" cy="6600825"/>
            <a:chOff x="228600" y="457200"/>
            <a:chExt cx="8555038" cy="591502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i="1">
                  <a:solidFill>
                    <a:srgbClr val="003192"/>
                  </a:solidFill>
                  <a:latin typeface="Calibri" charset="0"/>
                  <a:ea typeface="新細明體" charset="-120"/>
                </a:rPr>
                <a:t>Advancing the Business of Intellectual Property Globally</a:t>
              </a:r>
            </a:p>
          </p:txBody>
        </p:sp>
        <p:pic>
          <p:nvPicPr>
            <p:cNvPr id="12" name="Picture 6" descr="LESI logo with text - small, for web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9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897" y="730101"/>
            <a:ext cx="2814777" cy="1143000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r>
              <a:rPr lang="en-US" dirty="0"/>
              <a:t>Meetings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1817230"/>
            <a:ext cx="4772026" cy="4298858"/>
          </a:xfrm>
        </p:spPr>
      </p:pic>
      <p:grpSp>
        <p:nvGrpSpPr>
          <p:cNvPr id="8" name="Group 7"/>
          <p:cNvGrpSpPr/>
          <p:nvPr/>
        </p:nvGrpSpPr>
        <p:grpSpPr>
          <a:xfrm>
            <a:off x="95249" y="142875"/>
            <a:ext cx="12030075" cy="6553200"/>
            <a:chOff x="228600" y="457200"/>
            <a:chExt cx="8555038" cy="591502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i="1">
                  <a:solidFill>
                    <a:srgbClr val="003192"/>
                  </a:solidFill>
                  <a:latin typeface="Calibri" charset="0"/>
                  <a:ea typeface="新細明體" charset="-120"/>
                </a:rPr>
                <a:t>Advancing the Business of Intellectual Property Globally</a:t>
              </a:r>
            </a:p>
          </p:txBody>
        </p:sp>
        <p:pic>
          <p:nvPicPr>
            <p:cNvPr id="12" name="Picture 6" descr="LESI logo with text - small, for web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197599" y="1817230"/>
            <a:ext cx="5337175" cy="4298858"/>
            <a:chOff x="4648200" y="2497535"/>
            <a:chExt cx="3972719" cy="3598466"/>
          </a:xfrm>
        </p:grpSpPr>
        <p:grpSp>
          <p:nvGrpSpPr>
            <p:cNvPr id="14" name="Group 13"/>
            <p:cNvGrpSpPr/>
            <p:nvPr/>
          </p:nvGrpSpPr>
          <p:grpSpPr>
            <a:xfrm>
              <a:off x="4648200" y="2497535"/>
              <a:ext cx="3972719" cy="3598466"/>
              <a:chOff x="4648200" y="2497535"/>
              <a:chExt cx="3972719" cy="359846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8200" y="2497535"/>
                <a:ext cx="3972719" cy="3598466"/>
              </a:xfrm>
              <a:prstGeom prst="rect">
                <a:avLst/>
              </a:prstGeom>
              <a:ln w="22225" cmpd="sng">
                <a:solidFill>
                  <a:schemeClr val="tx1"/>
                </a:solidFill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800600" y="2667000"/>
                <a:ext cx="3657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LES INTERNATIONAL ANNUAL CONFERENCE 2020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16-20 May 2020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Berlin, Germany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067300" y="3822084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STATION, Berlin</a:t>
              </a:r>
            </a:p>
            <a:p>
              <a:pPr algn="ctr"/>
              <a:r>
                <a:rPr lang="en-GB" sz="1200" dirty="0" err="1">
                  <a:solidFill>
                    <a:schemeClr val="bg1"/>
                  </a:solidFill>
                </a:rPr>
                <a:t>Luckenwalker</a:t>
              </a:r>
              <a:r>
                <a:rPr lang="en-GB" sz="1200" dirty="0">
                  <a:solidFill>
                    <a:schemeClr val="bg1"/>
                  </a:solidFill>
                </a:rPr>
                <a:t> Str. 4-6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10963 Berlin, Germany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38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236663" y="1096963"/>
            <a:ext cx="9505950" cy="12207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/>
              <a:t>LES Plays a Central Role in the Business of Innovation and Intellectual Property Serving as a Platform for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838200" y="2095500"/>
            <a:ext cx="4600575" cy="4176713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Engaging the players</a:t>
            </a:r>
          </a:p>
          <a:p>
            <a:pPr>
              <a:defRPr/>
            </a:pPr>
            <a:r>
              <a:rPr lang="en-US" altLang="en-US" dirty="0"/>
              <a:t>Identifying and addressing key issues</a:t>
            </a:r>
          </a:p>
          <a:p>
            <a:pPr>
              <a:defRPr/>
            </a:pPr>
            <a:r>
              <a:rPr lang="en-US" altLang="en-US" dirty="0"/>
              <a:t>Building collaboration and community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Are you a member?</a:t>
            </a:r>
          </a:p>
        </p:txBody>
      </p:sp>
      <p:grpSp>
        <p:nvGrpSpPr>
          <p:cNvPr id="122884" name="Group 3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12288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88" name="Picture 5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89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  <p:pic>
        <p:nvPicPr>
          <p:cNvPr id="12288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613" y="1466850"/>
            <a:ext cx="4194175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>
            <a:off x="9458325" y="3803650"/>
            <a:ext cx="4572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04800" y="142875"/>
            <a:ext cx="11582400" cy="6448425"/>
            <a:chOff x="228600" y="457200"/>
            <a:chExt cx="8555038" cy="5915025"/>
          </a:xfrm>
        </p:grpSpPr>
        <p:pic>
          <p:nvPicPr>
            <p:cNvPr id="8197" name="Picture 6" descr="LESI logo with text - small, for web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81" y="944973"/>
              <a:ext cx="2332038" cy="80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3295650" y="531813"/>
            <a:ext cx="8058150" cy="1325562"/>
          </a:xfrm>
        </p:spPr>
        <p:txBody>
          <a:bodyPr/>
          <a:lstStyle/>
          <a:p>
            <a:pPr algn="r" eaLnBrk="1" hangingPunct="1"/>
            <a:r>
              <a:rPr lang="en-US" altLang="en-US" sz="4000"/>
              <a:t>Global Patent Application </a:t>
            </a:r>
            <a:r>
              <a:rPr lang="en-US" altLang="en-US" sz="3600"/>
              <a:t>Filings</a:t>
            </a:r>
            <a:r>
              <a:rPr lang="en-US" altLang="en-US" sz="4000"/>
              <a:t> Since 1980</a:t>
            </a:r>
          </a:p>
        </p:txBody>
      </p:sp>
      <p:pic>
        <p:nvPicPr>
          <p:cNvPr id="8208" name="Picture 16"/>
          <p:cNvPicPr>
            <a:picLocks noGrp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65300"/>
            <a:ext cx="106172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9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88950" y="365125"/>
            <a:ext cx="11214100" cy="1325563"/>
          </a:xfrm>
        </p:spPr>
        <p:txBody>
          <a:bodyPr/>
          <a:lstStyle/>
          <a:p>
            <a:pPr algn="ctr" eaLnBrk="1" hangingPunct="1"/>
            <a:r>
              <a:rPr lang="en-US" altLang="en-US"/>
              <a:t>Big Players are Investing in Artificial Intelligence</a:t>
            </a:r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681" y="1446212"/>
            <a:ext cx="11098369" cy="4681538"/>
          </a:xfrm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024438" y="6308725"/>
            <a:ext cx="677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4"/>
              </a:rPr>
              <a:t>source: https://www.wipo.int/edocs/pubdocs/en/wipo_pub_1055.pdf</a:t>
            </a:r>
            <a:endParaRPr lang="en-US" altLang="en-US" sz="1800"/>
          </a:p>
        </p:txBody>
      </p:sp>
      <p:grpSp>
        <p:nvGrpSpPr>
          <p:cNvPr id="12294" name="Group 5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7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10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84" y="1707322"/>
            <a:ext cx="7924800" cy="4546945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363913" y="569913"/>
            <a:ext cx="8782050" cy="1325562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Global Trademark Applications </a:t>
            </a:r>
            <a:br>
              <a:rPr lang="en-US" altLang="en-US" dirty="0"/>
            </a:br>
            <a:r>
              <a:rPr lang="en-US" altLang="en-US" dirty="0"/>
              <a:t>2001 - 2016</a:t>
            </a: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7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003192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16393" name="Picture 6" descr="LESI logo with text - small, for web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76201" y="6254267"/>
            <a:ext cx="1211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https://www.wipo.int/edocs/pubdocs/en/wipo_pub_941_2017-chapter3.pdf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source - WIPO Statistics Database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361393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678238" y="803275"/>
            <a:ext cx="7848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/>
              <a:t>Creating an International Patent System</a:t>
            </a:r>
            <a:br>
              <a:rPr lang="en-US" altLang="en-US"/>
            </a:br>
            <a:r>
              <a:rPr lang="en-US" altLang="en-US" sz="2800"/>
              <a:t>        Europe Creates the European Patent Office 1977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833438" y="2590800"/>
            <a:ext cx="10515600" cy="3814763"/>
          </a:xfrm>
        </p:spPr>
        <p:txBody>
          <a:bodyPr/>
          <a:lstStyle/>
          <a:p>
            <a:pPr eaLnBrk="1" hangingPunct="1"/>
            <a:r>
              <a:rPr lang="en-US" altLang="en-US"/>
              <a:t>Trend of global integration of institutions and harmonization of standards</a:t>
            </a:r>
          </a:p>
          <a:p>
            <a:pPr eaLnBrk="1" hangingPunct="1"/>
            <a:r>
              <a:rPr lang="en-US" altLang="en-US"/>
              <a:t>Unification of European patent system is part of this wider global trend.</a:t>
            </a:r>
          </a:p>
          <a:p>
            <a:pPr eaLnBrk="1" hangingPunct="1"/>
            <a:r>
              <a:rPr lang="en-US" altLang="en-US"/>
              <a:t>Centralized searching, examining, and granting of patent rights</a:t>
            </a:r>
          </a:p>
          <a:p>
            <a:pPr eaLnBrk="1" hangingPunct="1"/>
            <a:r>
              <a:rPr lang="en-US" altLang="en-US"/>
              <a:t>National enforcement of patent rights remains</a:t>
            </a:r>
          </a:p>
          <a:p>
            <a:pPr lvl="1" eaLnBrk="1" hangingPunct="1"/>
            <a:endParaRPr lang="en-US" altLang="en-US"/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4915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5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  <p:pic>
          <p:nvPicPr>
            <p:cNvPr id="49160" name="Picture 6" descr="LESI logo with text - small, for we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2332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869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87A0-60F3-46BA-AA0D-708CB6A3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563563"/>
            <a:ext cx="10515600" cy="13255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China - National Promotion of Patent Filings</a:t>
            </a:r>
            <a:br>
              <a:rPr lang="en-US" b="1" dirty="0">
                <a:ea typeface="+mj-ea"/>
                <a:cs typeface="+mj-cs"/>
              </a:rPr>
            </a:br>
            <a:r>
              <a:rPr lang="en-US" sz="2800" dirty="0">
                <a:ea typeface="+mj-ea"/>
                <a:cs typeface="+mj-cs"/>
              </a:rPr>
              <a:t>            China Supports the Filing of Patent Applications by Chinese Organizations</a:t>
            </a:r>
            <a:br>
              <a:rPr lang="en-US" sz="2800" dirty="0">
                <a:ea typeface="+mj-ea"/>
                <a:cs typeface="+mj-cs"/>
              </a:rPr>
            </a:br>
            <a:r>
              <a:rPr lang="en-US" sz="2800" dirty="0">
                <a:ea typeface="+mj-ea"/>
                <a:cs typeface="+mj-cs"/>
              </a:rPr>
              <a:t>            Chinese Patent Filings Surpass US Patent Filings in 2012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754334" y="2486025"/>
            <a:ext cx="11087100" cy="358874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dirty="0"/>
              <a:t>1978: start of modern IP system in China, as a product of China’s reform and opening up policy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/>
              <a:t>1980-1990: Joining WIPO, System establishment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/>
              <a:t>2001-2008: Joining WTO, TRIPS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/>
              <a:t>2008-2015: Cohesion and Coordination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/>
              <a:t>After 2016: IP related laws and regulations are revised</a:t>
            </a:r>
          </a:p>
          <a:p>
            <a:pPr lvl="1" eaLnBrk="1" hangingPunct="1">
              <a:lnSpc>
                <a:spcPct val="70000"/>
              </a:lnSpc>
            </a:pPr>
            <a:r>
              <a:rPr lang="en-GB" altLang="en-US" dirty="0"/>
              <a:t>Implementing the national strategy with strong IP competence</a:t>
            </a:r>
          </a:p>
          <a:p>
            <a:pPr lvl="1" eaLnBrk="1" hangingPunct="1">
              <a:lnSpc>
                <a:spcPct val="70000"/>
              </a:lnSpc>
            </a:pPr>
            <a:r>
              <a:rPr lang="en-GB" altLang="en-US"/>
              <a:t>Setting up of Intellectual Property Courts</a:t>
            </a:r>
          </a:p>
          <a:p>
            <a:pPr lvl="1" eaLnBrk="1" hangingPunct="1">
              <a:lnSpc>
                <a:spcPct val="70000"/>
              </a:lnSpc>
            </a:pPr>
            <a:endParaRPr lang="en-US" altLang="en-US" dirty="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7656513" y="6125661"/>
            <a:ext cx="3984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3"/>
              </a:rPr>
              <a:t>https://slideplayer.com/slide/12301629/</a:t>
            </a:r>
            <a:endParaRPr lang="en-US" altLang="en-US" sz="1800" dirty="0"/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5120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7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8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19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6327" y="1568450"/>
            <a:ext cx="5462587" cy="9588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Future Trends in Innovation </a:t>
            </a:r>
            <a:br>
              <a:rPr lang="en-US" altLang="en-US" dirty="0"/>
            </a:br>
            <a:r>
              <a:rPr lang="en-US" altLang="en-US" sz="3600" dirty="0"/>
              <a:t>1) IP Global Trends in Innovation</a:t>
            </a:r>
            <a:endParaRPr lang="en-US" alt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013" y="1049960"/>
            <a:ext cx="6053137" cy="52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ooter Placeholder 5"/>
          <p:cNvSpPr txBox="1">
            <a:spLocks/>
          </p:cNvSpPr>
          <p:nvPr/>
        </p:nvSpPr>
        <p:spPr bwMode="auto">
          <a:xfrm>
            <a:off x="2862263" y="6565900"/>
            <a:ext cx="6467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/>
              <a:t>Source: WIPO Report Global Innovation Index 2019: Creating Healthy Lives – The Future of Medical Innovation. </a:t>
            </a:r>
          </a:p>
        </p:txBody>
      </p:sp>
      <p:grpSp>
        <p:nvGrpSpPr>
          <p:cNvPr id="57349" name="Group 4"/>
          <p:cNvGrpSpPr>
            <a:grpSpLocks/>
          </p:cNvGrpSpPr>
          <p:nvPr/>
        </p:nvGrpSpPr>
        <p:grpSpPr bwMode="auto">
          <a:xfrm>
            <a:off x="314325" y="152400"/>
            <a:ext cx="11582400" cy="6553200"/>
            <a:chOff x="228600" y="457200"/>
            <a:chExt cx="8555038" cy="5915025"/>
          </a:xfrm>
        </p:grpSpPr>
        <p:pic>
          <p:nvPicPr>
            <p:cNvPr id="57350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1" name="Picture 6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2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68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833438" y="327025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/>
              <a:t>2) Innovation in Medical Technology </a:t>
            </a: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1354138"/>
            <a:ext cx="57658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6"/>
          <p:cNvSpPr txBox="1">
            <a:spLocks noChangeArrowheads="1"/>
          </p:cNvSpPr>
          <p:nvPr/>
        </p:nvSpPr>
        <p:spPr bwMode="auto">
          <a:xfrm>
            <a:off x="6618288" y="1381125"/>
            <a:ext cx="49101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/>
              <a:t>WIPO predict IT-led innovation will drive the next wave of healthcare evolution.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/>
              <a:t>Global medical technology patent publications increased by 6% per year over the last decade. </a:t>
            </a:r>
          </a:p>
        </p:txBody>
      </p:sp>
      <p:sp>
        <p:nvSpPr>
          <p:cNvPr id="71685" name="Footer Placeholder 5"/>
          <p:cNvSpPr txBox="1">
            <a:spLocks/>
          </p:cNvSpPr>
          <p:nvPr/>
        </p:nvSpPr>
        <p:spPr bwMode="auto">
          <a:xfrm>
            <a:off x="7121525" y="5767388"/>
            <a:ext cx="4406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/>
              <a:t>Source: WIPO Report Global Innovation Index 2019: Creating Healthy Lives – The Future of Medical Innovation. </a:t>
            </a:r>
          </a:p>
        </p:txBody>
      </p:sp>
      <p:grpSp>
        <p:nvGrpSpPr>
          <p:cNvPr id="71686" name="Group 5"/>
          <p:cNvGrpSpPr>
            <a:grpSpLocks/>
          </p:cNvGrpSpPr>
          <p:nvPr/>
        </p:nvGrpSpPr>
        <p:grpSpPr bwMode="auto">
          <a:xfrm>
            <a:off x="314325" y="152400"/>
            <a:ext cx="11582400" cy="6705600"/>
            <a:chOff x="228600" y="457200"/>
            <a:chExt cx="8555038" cy="5915025"/>
          </a:xfrm>
        </p:grpSpPr>
        <p:pic>
          <p:nvPicPr>
            <p:cNvPr id="716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85550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8" name="Picture 7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85800"/>
              <a:ext cx="85344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9" name="Rectangle 5"/>
            <p:cNvSpPr>
              <a:spLocks noChangeArrowheads="1"/>
            </p:cNvSpPr>
            <p:nvPr/>
          </p:nvSpPr>
          <p:spPr bwMode="auto">
            <a:xfrm>
              <a:off x="1524000" y="6096000"/>
              <a:ext cx="624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3192"/>
                  </a:solidFill>
                  <a:ea typeface="新細明體"/>
                  <a:cs typeface="新細明體"/>
                </a:rPr>
                <a:t>Advancing the Business of Intellectual Property Globally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79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b5541328-a507-4760-90f1-21dd21d9a2ff" xsi:nil="true"/>
    <MigrationWizId xmlns="b5541328-a507-4760-90f1-21dd21d9a2ff" xsi:nil="true"/>
    <MigrationWizIdPermissions xmlns="b5541328-a507-4760-90f1-21dd21d9a2ff" xsi:nil="true"/>
    <MigrationWizIdDocumentLibraryPermissions xmlns="b5541328-a507-4760-90f1-21dd21d9a2ff" xsi:nil="true"/>
    <MigrationWizIdPermissionLevels xmlns="b5541328-a507-4760-90f1-21dd21d9a2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6A7DC85E4648B8A7FD258757DA8B" ma:contentTypeVersion="17" ma:contentTypeDescription="Create a new document." ma:contentTypeScope="" ma:versionID="8cd05a95d72118099614335149841464">
  <xsd:schema xmlns:xsd="http://www.w3.org/2001/XMLSchema" xmlns:xs="http://www.w3.org/2001/XMLSchema" xmlns:p="http://schemas.microsoft.com/office/2006/metadata/properties" xmlns:ns3="b5541328-a507-4760-90f1-21dd21d9a2ff" xmlns:ns4="4453cf1f-82ba-41ba-a4b5-b898cddde8af" targetNamespace="http://schemas.microsoft.com/office/2006/metadata/properties" ma:root="true" ma:fieldsID="56e328390a65ae9216dd622c728cce65" ns3:_="" ns4:_="">
    <xsd:import namespace="b5541328-a507-4760-90f1-21dd21d9a2ff"/>
    <xsd:import namespace="4453cf1f-82ba-41ba-a4b5-b898cddde8af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41328-a507-4760-90f1-21dd21d9a2f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3cf1f-82ba-41ba-a4b5-b898cddde8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E9CB10-F5E4-42E3-94D1-0C854EFFB7FD}">
  <ds:schemaRefs>
    <ds:schemaRef ds:uri="4453cf1f-82ba-41ba-a4b5-b898cddde8af"/>
    <ds:schemaRef ds:uri="http://purl.org/dc/elements/1.1/"/>
    <ds:schemaRef ds:uri="http://schemas.microsoft.com/office/infopath/2007/PartnerControls"/>
    <ds:schemaRef ds:uri="b5541328-a507-4760-90f1-21dd21d9a2f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A694C9-274B-4C72-AC95-B6BF72FD6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2B64B4-EE0C-4C24-A15B-794A8B34E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41328-a507-4760-90f1-21dd21d9a2ff"/>
    <ds:schemaRef ds:uri="4453cf1f-82ba-41ba-a4b5-b898cddde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1097</Words>
  <Application>Microsoft Office PowerPoint</Application>
  <PresentationFormat>Grand écran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Trends in Innovation and IP and the role of LESI </vt:lpstr>
      <vt:lpstr>The IP World has changed over the last 45/50 years and so has LES! Photos from LES Meetings in the 1970’s </vt:lpstr>
      <vt:lpstr>Global Patent Application Filings Since 1980</vt:lpstr>
      <vt:lpstr>Big Players are Investing in Artificial Intelligence</vt:lpstr>
      <vt:lpstr>Global Trademark Applications  2001 - 2016</vt:lpstr>
      <vt:lpstr>Creating an International Patent System         Europe Creates the European Patent Office 1977</vt:lpstr>
      <vt:lpstr>China - National Promotion of Patent Filings             China Supports the Filing of Patent Applications by Chinese Organizations             Chinese Patent Filings Surpass US Patent Filings in 2012</vt:lpstr>
      <vt:lpstr>Future Trends in Innovation  1) IP Global Trends in Innovation</vt:lpstr>
      <vt:lpstr>2) Innovation in Medical Technology </vt:lpstr>
      <vt:lpstr>3) Emerging Technology and Disruptive Business Models</vt:lpstr>
      <vt:lpstr>         4) Increasing Number of Female Inventors Over the last 40 Years</vt:lpstr>
      <vt:lpstr>Who Owns the Right to New Technology Innovations?</vt:lpstr>
      <vt:lpstr>1) Future of SEPs</vt:lpstr>
      <vt:lpstr>2) Who Should be Licensed? System, End Product, Component, IC?</vt:lpstr>
      <vt:lpstr>The Role of LESI as a Platform for</vt:lpstr>
      <vt:lpstr>Présentation PowerPoint</vt:lpstr>
      <vt:lpstr>Committees</vt:lpstr>
      <vt:lpstr>LESI - Professional Engagement and Collaboration         Identifying and Addressing Key Issues</vt:lpstr>
      <vt:lpstr>Présentation PowerPoint</vt:lpstr>
      <vt:lpstr>Licensing Education</vt:lpstr>
      <vt:lpstr>Meetings</vt:lpstr>
      <vt:lpstr>LES Plays a Central Role in the Business of Innovation and Intellectual Property Serving as a Platform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Innovation and IP and the role of LESI</dc:title>
  <dc:creator>amaury catrice</dc:creator>
  <cp:lastModifiedBy>Mervé OGUT</cp:lastModifiedBy>
  <cp:revision>2</cp:revision>
  <dcterms:created xsi:type="dcterms:W3CDTF">2019-12-05T12:13:00Z</dcterms:created>
  <dcterms:modified xsi:type="dcterms:W3CDTF">2019-12-16T11:08:45Z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0x010100C6B76A7DC85E4648B8A7FD258757DA8B</vt:lpwstr>
  </property>
</Properties>
</file>