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 id="2147483847" r:id="rId2"/>
    <p:sldMasterId id="2147483854" r:id="rId3"/>
    <p:sldMasterId id="2147483884" r:id="rId4"/>
    <p:sldMasterId id="2147483917" r:id="rId5"/>
    <p:sldMasterId id="2147483927" r:id="rId6"/>
    <p:sldMasterId id="2147483934" r:id="rId7"/>
    <p:sldMasterId id="2147483953" r:id="rId8"/>
  </p:sldMasterIdLst>
  <p:notesMasterIdLst>
    <p:notesMasterId r:id="rId35"/>
  </p:notesMasterIdLst>
  <p:handoutMasterIdLst>
    <p:handoutMasterId r:id="rId36"/>
  </p:handoutMasterIdLst>
  <p:sldIdLst>
    <p:sldId id="344" r:id="rId9"/>
    <p:sldId id="546" r:id="rId10"/>
    <p:sldId id="444" r:id="rId11"/>
    <p:sldId id="469" r:id="rId12"/>
    <p:sldId id="470" r:id="rId13"/>
    <p:sldId id="501" r:id="rId14"/>
    <p:sldId id="549" r:id="rId15"/>
    <p:sldId id="453" r:id="rId16"/>
    <p:sldId id="537" r:id="rId17"/>
    <p:sldId id="458" r:id="rId18"/>
    <p:sldId id="504" r:id="rId19"/>
    <p:sldId id="513" r:id="rId20"/>
    <p:sldId id="517" r:id="rId21"/>
    <p:sldId id="538" r:id="rId22"/>
    <p:sldId id="539" r:id="rId23"/>
    <p:sldId id="540" r:id="rId24"/>
    <p:sldId id="518" r:id="rId25"/>
    <p:sldId id="543" r:id="rId26"/>
    <p:sldId id="535" r:id="rId27"/>
    <p:sldId id="533" r:id="rId28"/>
    <p:sldId id="528" r:id="rId29"/>
    <p:sldId id="530" r:id="rId30"/>
    <p:sldId id="532" r:id="rId31"/>
    <p:sldId id="523" r:id="rId32"/>
    <p:sldId id="548" r:id="rId33"/>
    <p:sldId id="516" r:id="rId34"/>
  </p:sldIdLst>
  <p:sldSz cx="9144000" cy="5148263"/>
  <p:notesSz cx="680878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7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4040"/>
    <a:srgbClr val="000000"/>
    <a:srgbClr val="23C722"/>
    <a:srgbClr val="C0504D"/>
    <a:srgbClr val="60C0E1"/>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3969" autoAdjust="0"/>
  </p:normalViewPr>
  <p:slideViewPr>
    <p:cSldViewPr snapToGrid="0">
      <p:cViewPr varScale="1">
        <p:scale>
          <a:sx n="96" d="100"/>
          <a:sy n="96" d="100"/>
        </p:scale>
        <p:origin x="708" y="78"/>
      </p:cViewPr>
      <p:guideLst>
        <p:guide orient="horz" pos="1622"/>
        <p:guide pos="2880"/>
        <p:guide orient="horz" pos="1740"/>
      </p:guideLst>
    </p:cSldViewPr>
  </p:slid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71" d="100"/>
          <a:sy n="71"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QIDC01\Utilisateurs\fcronel\Environnement_\key%20figures%20riva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fr-FR" sz="2200" b="1" i="0" u="none" strike="noStrike" cap="all" baseline="0" dirty="0">
                <a:effectLst/>
              </a:rPr>
              <a:t>cumulative capital </a:t>
            </a:r>
            <a:r>
              <a:rPr lang="fr-FR" sz="2200" b="1" i="0" u="none" strike="noStrike" cap="all" baseline="0" dirty="0" err="1">
                <a:effectLst/>
              </a:rPr>
              <a:t>raised</a:t>
            </a:r>
            <a:endParaRPr lang="fr-FR" sz="2200" b="1" i="0" u="none" strike="noStrike" cap="all" baseline="0" dirty="0">
              <a:effectLst/>
            </a:endParaRPr>
          </a:p>
          <a:p>
            <a:pPr>
              <a:defRPr/>
            </a:pPr>
            <a:r>
              <a:rPr lang="fr-FR" sz="2200" b="1" i="0" u="none" strike="noStrike" cap="all" baseline="0" dirty="0">
                <a:effectLst/>
              </a:rPr>
              <a:t>in </a:t>
            </a:r>
            <a:r>
              <a:rPr lang="fr-FR" sz="2200" b="1" i="0" u="none" strike="noStrike" cap="all" baseline="0" dirty="0" err="1">
                <a:effectLst/>
              </a:rPr>
              <a:t>millionS</a:t>
            </a:r>
            <a:r>
              <a:rPr lang="fr-FR" sz="2200" b="1" i="0" u="none" strike="noStrike" cap="all" baseline="0" dirty="0">
                <a:effectLst/>
              </a:rPr>
              <a:t> of US $</a:t>
            </a:r>
            <a:endParaRPr lang="fr-FR"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Feuil1!$A$14</c:f>
              <c:strCache>
                <c:ptCount val="1"/>
                <c:pt idx="0">
                  <c:v>Levées de fond en millions d'USD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ln>
              <a:effectLst/>
            </c:spPr>
            <c:trendlineType val="exp"/>
            <c:dispRSqr val="0"/>
            <c:dispEq val="0"/>
          </c:trendline>
          <c:cat>
            <c:numRef>
              <c:f>Feuil1!$B$13:$D$13</c:f>
              <c:numCache>
                <c:formatCode>General</c:formatCode>
                <c:ptCount val="3"/>
                <c:pt idx="0">
                  <c:v>2016</c:v>
                </c:pt>
                <c:pt idx="1">
                  <c:v>2017</c:v>
                </c:pt>
                <c:pt idx="2">
                  <c:v>2018</c:v>
                </c:pt>
              </c:numCache>
            </c:numRef>
          </c:cat>
          <c:val>
            <c:numRef>
              <c:f>Feuil1!$B$14:$D$14</c:f>
              <c:numCache>
                <c:formatCode>General</c:formatCode>
                <c:ptCount val="3"/>
                <c:pt idx="0">
                  <c:v>1045</c:v>
                </c:pt>
                <c:pt idx="1">
                  <c:v>2907</c:v>
                </c:pt>
                <c:pt idx="2">
                  <c:v>4686</c:v>
                </c:pt>
              </c:numCache>
            </c:numRef>
          </c:val>
          <c:extLst>
            <c:ext xmlns:c16="http://schemas.microsoft.com/office/drawing/2014/chart" uri="{C3380CC4-5D6E-409C-BE32-E72D297353CC}">
              <c16:uniqueId val="{00000000-1FA0-4068-BAFC-D02A5FE7ACA5}"/>
            </c:ext>
          </c:extLst>
        </c:ser>
        <c:dLbls>
          <c:showLegendKey val="0"/>
          <c:showVal val="1"/>
          <c:showCatName val="0"/>
          <c:showSerName val="0"/>
          <c:showPercent val="0"/>
          <c:showBubbleSize val="0"/>
        </c:dLbls>
        <c:gapWidth val="164"/>
        <c:overlap val="-22"/>
        <c:axId val="355359720"/>
        <c:axId val="355175400"/>
      </c:barChart>
      <c:catAx>
        <c:axId val="3553597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55175400"/>
        <c:crosses val="autoZero"/>
        <c:auto val="1"/>
        <c:lblAlgn val="ctr"/>
        <c:lblOffset val="100"/>
        <c:noMultiLvlLbl val="0"/>
      </c:catAx>
      <c:valAx>
        <c:axId val="355175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55359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6881977-D671-4C56-BD9B-0F01871D02FD}"/>
              </a:ext>
            </a:extLst>
          </p:cNvPr>
          <p:cNvSpPr>
            <a:spLocks noGrp="1"/>
          </p:cNvSpPr>
          <p:nvPr>
            <p:ph type="hdr" sz="quarter"/>
          </p:nvPr>
        </p:nvSpPr>
        <p:spPr>
          <a:xfrm>
            <a:off x="1" y="3"/>
            <a:ext cx="2951092" cy="498621"/>
          </a:xfrm>
          <a:prstGeom prst="rect">
            <a:avLst/>
          </a:prstGeom>
        </p:spPr>
        <p:txBody>
          <a:bodyPr vert="horz" lIns="107136" tIns="53566" rIns="107136" bIns="53566"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2611792D-882C-4D64-9FF0-C6DDB0DC33EE}"/>
              </a:ext>
            </a:extLst>
          </p:cNvPr>
          <p:cNvSpPr>
            <a:spLocks noGrp="1"/>
          </p:cNvSpPr>
          <p:nvPr>
            <p:ph type="dt" sz="quarter" idx="1"/>
          </p:nvPr>
        </p:nvSpPr>
        <p:spPr>
          <a:xfrm>
            <a:off x="3855848" y="3"/>
            <a:ext cx="2951092" cy="498621"/>
          </a:xfrm>
          <a:prstGeom prst="rect">
            <a:avLst/>
          </a:prstGeom>
        </p:spPr>
        <p:txBody>
          <a:bodyPr vert="horz" lIns="107136" tIns="53566" rIns="107136" bIns="53566" rtlCol="0"/>
          <a:lstStyle>
            <a:lvl1pPr algn="r">
              <a:defRPr sz="1300"/>
            </a:lvl1pPr>
          </a:lstStyle>
          <a:p>
            <a:fld id="{2AAE0869-155D-483E-B662-49DCD1FBC937}" type="datetimeFigureOut">
              <a:rPr lang="fr-FR" smtClean="0"/>
              <a:pPr/>
              <a:t>29/11/2018</a:t>
            </a:fld>
            <a:endParaRPr lang="fr-FR"/>
          </a:p>
        </p:txBody>
      </p:sp>
      <p:sp>
        <p:nvSpPr>
          <p:cNvPr id="4" name="Espace réservé du pied de page 3">
            <a:extLst>
              <a:ext uri="{FF2B5EF4-FFF2-40B4-BE49-F238E27FC236}">
                <a16:creationId xmlns:a16="http://schemas.microsoft.com/office/drawing/2014/main" id="{7DCF55C9-3A2C-468D-BC7D-B1C970689DF8}"/>
              </a:ext>
            </a:extLst>
          </p:cNvPr>
          <p:cNvSpPr>
            <a:spLocks noGrp="1"/>
          </p:cNvSpPr>
          <p:nvPr>
            <p:ph type="ftr" sz="quarter" idx="2"/>
          </p:nvPr>
        </p:nvSpPr>
        <p:spPr>
          <a:xfrm>
            <a:off x="1" y="9443896"/>
            <a:ext cx="2951092" cy="498619"/>
          </a:xfrm>
          <a:prstGeom prst="rect">
            <a:avLst/>
          </a:prstGeom>
        </p:spPr>
        <p:txBody>
          <a:bodyPr vert="horz" lIns="107136" tIns="53566" rIns="107136" bIns="53566"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7F6C45F7-14AC-447F-A9D8-E8022524A6EF}"/>
              </a:ext>
            </a:extLst>
          </p:cNvPr>
          <p:cNvSpPr>
            <a:spLocks noGrp="1"/>
          </p:cNvSpPr>
          <p:nvPr>
            <p:ph type="sldNum" sz="quarter" idx="3"/>
          </p:nvPr>
        </p:nvSpPr>
        <p:spPr>
          <a:xfrm>
            <a:off x="3855848" y="9443896"/>
            <a:ext cx="2951092" cy="498619"/>
          </a:xfrm>
          <a:prstGeom prst="rect">
            <a:avLst/>
          </a:prstGeom>
        </p:spPr>
        <p:txBody>
          <a:bodyPr vert="horz" lIns="107136" tIns="53566" rIns="107136" bIns="53566" rtlCol="0" anchor="b"/>
          <a:lstStyle>
            <a:lvl1pPr algn="r">
              <a:defRPr sz="1300"/>
            </a:lvl1pPr>
          </a:lstStyle>
          <a:p>
            <a:fld id="{901F7B98-8D4C-4467-8E5D-CF3E6AEB941E}" type="slidenum">
              <a:rPr lang="fr-FR" smtClean="0"/>
              <a:pPr/>
              <a:t>‹N°›</a:t>
            </a:fld>
            <a:endParaRPr lang="fr-FR"/>
          </a:p>
        </p:txBody>
      </p:sp>
    </p:spTree>
    <p:extLst>
      <p:ext uri="{BB962C8B-B14F-4D97-AF65-F5344CB8AC3E}">
        <p14:creationId xmlns:p14="http://schemas.microsoft.com/office/powerpoint/2010/main" val="327207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3"/>
            <a:ext cx="2951092" cy="498621"/>
          </a:xfrm>
          <a:prstGeom prst="rect">
            <a:avLst/>
          </a:prstGeom>
        </p:spPr>
        <p:txBody>
          <a:bodyPr vert="horz" lIns="107136" tIns="53566" rIns="107136" bIns="53566" rtlCol="0"/>
          <a:lstStyle>
            <a:lvl1pPr algn="l">
              <a:defRPr sz="1300"/>
            </a:lvl1pPr>
          </a:lstStyle>
          <a:p>
            <a:endParaRPr lang="fr-FR"/>
          </a:p>
        </p:txBody>
      </p:sp>
      <p:sp>
        <p:nvSpPr>
          <p:cNvPr id="3" name="Espace réservé de la date 2"/>
          <p:cNvSpPr>
            <a:spLocks noGrp="1"/>
          </p:cNvSpPr>
          <p:nvPr>
            <p:ph type="dt" idx="1"/>
          </p:nvPr>
        </p:nvSpPr>
        <p:spPr>
          <a:xfrm>
            <a:off x="3855848" y="3"/>
            <a:ext cx="2951092" cy="498621"/>
          </a:xfrm>
          <a:prstGeom prst="rect">
            <a:avLst/>
          </a:prstGeom>
        </p:spPr>
        <p:txBody>
          <a:bodyPr vert="horz" lIns="107136" tIns="53566" rIns="107136" bIns="53566" rtlCol="0"/>
          <a:lstStyle>
            <a:lvl1pPr algn="r">
              <a:defRPr sz="1300"/>
            </a:lvl1pPr>
          </a:lstStyle>
          <a:p>
            <a:fld id="{6DA5AB61-3945-4498-9D1F-89E444359466}" type="datetimeFigureOut">
              <a:rPr lang="fr-FR" smtClean="0"/>
              <a:pPr/>
              <a:t>29/11/2018</a:t>
            </a:fld>
            <a:endParaRPr lang="fr-FR"/>
          </a:p>
        </p:txBody>
      </p:sp>
      <p:sp>
        <p:nvSpPr>
          <p:cNvPr id="4" name="Espace réservé de l'image des diapositives 3"/>
          <p:cNvSpPr>
            <a:spLocks noGrp="1" noRot="1" noChangeAspect="1"/>
          </p:cNvSpPr>
          <p:nvPr>
            <p:ph type="sldImg" idx="2"/>
          </p:nvPr>
        </p:nvSpPr>
        <p:spPr>
          <a:xfrm>
            <a:off x="427038" y="1243013"/>
            <a:ext cx="5954712" cy="3354387"/>
          </a:xfrm>
          <a:prstGeom prst="rect">
            <a:avLst/>
          </a:prstGeom>
          <a:noFill/>
          <a:ln w="12700">
            <a:solidFill>
              <a:prstClr val="black"/>
            </a:solidFill>
          </a:ln>
        </p:spPr>
        <p:txBody>
          <a:bodyPr vert="horz" lIns="107136" tIns="53566" rIns="107136" bIns="53566" rtlCol="0" anchor="ctr"/>
          <a:lstStyle/>
          <a:p>
            <a:endParaRPr lang="fr-FR"/>
          </a:p>
        </p:txBody>
      </p:sp>
      <p:sp>
        <p:nvSpPr>
          <p:cNvPr id="5" name="Espace réservé des notes 4"/>
          <p:cNvSpPr>
            <a:spLocks noGrp="1"/>
          </p:cNvSpPr>
          <p:nvPr>
            <p:ph type="body" sz="quarter" idx="3"/>
          </p:nvPr>
        </p:nvSpPr>
        <p:spPr>
          <a:xfrm>
            <a:off x="680879" y="4784507"/>
            <a:ext cx="5447030" cy="3916127"/>
          </a:xfrm>
          <a:prstGeom prst="rect">
            <a:avLst/>
          </a:prstGeom>
        </p:spPr>
        <p:txBody>
          <a:bodyPr vert="horz" lIns="107136" tIns="53566" rIns="107136" bIns="5356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3896"/>
            <a:ext cx="2951092" cy="498619"/>
          </a:xfrm>
          <a:prstGeom prst="rect">
            <a:avLst/>
          </a:prstGeom>
        </p:spPr>
        <p:txBody>
          <a:bodyPr vert="horz" lIns="107136" tIns="53566" rIns="107136" bIns="5356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5848" y="9443896"/>
            <a:ext cx="2951092" cy="498619"/>
          </a:xfrm>
          <a:prstGeom prst="rect">
            <a:avLst/>
          </a:prstGeom>
        </p:spPr>
        <p:txBody>
          <a:bodyPr vert="horz" lIns="107136" tIns="53566" rIns="107136" bIns="53566" rtlCol="0" anchor="b"/>
          <a:lstStyle>
            <a:lvl1pPr algn="r">
              <a:defRPr sz="1300"/>
            </a:lvl1pPr>
          </a:lstStyle>
          <a:p>
            <a:fld id="{C81EC344-D1B3-4BC4-A600-D78C1E8779C6}" type="slidenum">
              <a:rPr lang="fr-FR" smtClean="0"/>
              <a:pPr/>
              <a:t>‹N°›</a:t>
            </a:fld>
            <a:endParaRPr lang="fr-FR"/>
          </a:p>
        </p:txBody>
      </p:sp>
    </p:spTree>
    <p:extLst>
      <p:ext uri="{BB962C8B-B14F-4D97-AF65-F5344CB8AC3E}">
        <p14:creationId xmlns:p14="http://schemas.microsoft.com/office/powerpoint/2010/main" val="141849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474D5AA4-89B6-4B41-8913-A8CD09E08DED}" type="slidenum">
              <a:rPr lang="fr-FR" smtClean="0"/>
              <a:pPr/>
              <a:t>1</a:t>
            </a:fld>
            <a:endParaRPr lang="fr-FR"/>
          </a:p>
        </p:txBody>
      </p:sp>
    </p:spTree>
    <p:extLst>
      <p:ext uri="{BB962C8B-B14F-4D97-AF65-F5344CB8AC3E}">
        <p14:creationId xmlns:p14="http://schemas.microsoft.com/office/powerpoint/2010/main" val="141844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01260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96203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25727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6277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92325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137937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3518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392528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77877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54339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39707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174056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374150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427242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425559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95352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2648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63139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223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9175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81EC344-D1B3-4BC4-A600-D78C1E8779C6}"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64236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4179"/>
            <a:ext cx="6858000" cy="1792358"/>
          </a:xfrm>
        </p:spPr>
        <p:txBody>
          <a:bodyPr anchor="b">
            <a:normAutofit/>
          </a:bodyPr>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4030"/>
            <a:ext cx="6858000" cy="1242971"/>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321541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72268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522"/>
            <a:ext cx="1971675" cy="436291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270522"/>
            <a:ext cx="5800725" cy="436291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67103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uverture">
    <p:spTree>
      <p:nvGrpSpPr>
        <p:cNvPr id="1" name=""/>
        <p:cNvGrpSpPr/>
        <p:nvPr/>
      </p:nvGrpSpPr>
      <p:grpSpPr>
        <a:xfrm>
          <a:off x="0" y="0"/>
          <a:ext cx="0" cy="0"/>
          <a:chOff x="0" y="0"/>
          <a:chExt cx="0" cy="0"/>
        </a:xfrm>
      </p:grpSpPr>
      <p:sp>
        <p:nvSpPr>
          <p:cNvPr id="11" name="Espace réservé du texte 2"/>
          <p:cNvSpPr>
            <a:spLocks noGrp="1"/>
          </p:cNvSpPr>
          <p:nvPr>
            <p:ph type="body" idx="1" hasCustomPrompt="1"/>
          </p:nvPr>
        </p:nvSpPr>
        <p:spPr>
          <a:xfrm>
            <a:off x="511701" y="3525879"/>
            <a:ext cx="2278206" cy="551689"/>
          </a:xfrm>
          <a:prstGeom prst="rect">
            <a:avLst/>
          </a:prstGeom>
        </p:spPr>
        <p:txBody>
          <a:bodyPr anchor="b"/>
          <a:lstStyle>
            <a:lvl1pPr marL="0" indent="0" algn="l">
              <a:lnSpc>
                <a:spcPct val="90000"/>
              </a:lnSpc>
              <a:spcBef>
                <a:spcPts val="200"/>
              </a:spcBef>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700" dirty="0" err="1">
                <a:solidFill>
                  <a:schemeClr val="bg1"/>
                </a:solidFill>
                <a:latin typeface="Arial"/>
                <a:cs typeface="Arial"/>
              </a:rPr>
              <a:t>Asset</a:t>
            </a:r>
            <a:r>
              <a:rPr lang="fr-FR" sz="700" dirty="0">
                <a:solidFill>
                  <a:schemeClr val="bg1"/>
                </a:solidFill>
                <a:latin typeface="Arial"/>
                <a:cs typeface="Arial"/>
              </a:rPr>
              <a:t> Management </a:t>
            </a:r>
            <a:r>
              <a:rPr lang="fr-FR" sz="700" dirty="0" err="1">
                <a:solidFill>
                  <a:schemeClr val="bg1"/>
                </a:solidFill>
                <a:latin typeface="Arial"/>
                <a:cs typeface="Arial"/>
              </a:rPr>
              <a:t>Company</a:t>
            </a:r>
            <a:r>
              <a:rPr lang="fr-FR" sz="700" dirty="0">
                <a:solidFill>
                  <a:schemeClr val="bg1"/>
                </a:solidFill>
                <a:latin typeface="Arial"/>
                <a:cs typeface="Arial"/>
              </a:rPr>
              <a:t> </a:t>
            </a:r>
            <a:r>
              <a:rPr lang="fr-FR" sz="700" dirty="0" err="1">
                <a:solidFill>
                  <a:schemeClr val="bg1"/>
                </a:solidFill>
                <a:latin typeface="Arial"/>
                <a:cs typeface="Arial"/>
              </a:rPr>
              <a:t>authorized</a:t>
            </a:r>
            <a:endParaRPr lang="fr-FR" sz="700" dirty="0">
              <a:solidFill>
                <a:schemeClr val="bg1"/>
              </a:solidFill>
              <a:latin typeface="Arial"/>
              <a:cs typeface="Arial"/>
            </a:endParaRPr>
          </a:p>
          <a:p>
            <a:pPr algn="l">
              <a:lnSpc>
                <a:spcPct val="90000"/>
              </a:lnSpc>
              <a:spcBef>
                <a:spcPts val="200"/>
              </a:spcBef>
            </a:pPr>
            <a:r>
              <a:rPr lang="fr-FR" sz="700" dirty="0">
                <a:solidFill>
                  <a:schemeClr val="bg1"/>
                </a:solidFill>
                <a:latin typeface="Arial"/>
                <a:cs typeface="Arial"/>
              </a:rPr>
              <a:t>by the French Financial</a:t>
            </a:r>
          </a:p>
          <a:p>
            <a:pPr algn="l">
              <a:lnSpc>
                <a:spcPct val="90000"/>
              </a:lnSpc>
              <a:spcBef>
                <a:spcPts val="200"/>
              </a:spcBef>
            </a:pPr>
            <a:r>
              <a:rPr lang="fr-FR" sz="700" dirty="0" err="1">
                <a:solidFill>
                  <a:schemeClr val="bg1"/>
                </a:solidFill>
                <a:latin typeface="Arial"/>
                <a:cs typeface="Arial"/>
              </a:rPr>
              <a:t>Markets</a:t>
            </a:r>
            <a:r>
              <a:rPr lang="fr-FR" sz="700" dirty="0">
                <a:solidFill>
                  <a:schemeClr val="bg1"/>
                </a:solidFill>
                <a:latin typeface="Arial"/>
                <a:cs typeface="Arial"/>
              </a:rPr>
              <a:t> </a:t>
            </a:r>
            <a:r>
              <a:rPr lang="fr-FR" sz="700" dirty="0" err="1">
                <a:solidFill>
                  <a:schemeClr val="bg1"/>
                </a:solidFill>
                <a:latin typeface="Arial"/>
                <a:cs typeface="Arial"/>
              </a:rPr>
              <a:t>Regulator</a:t>
            </a:r>
            <a:r>
              <a:rPr lang="fr-FR" sz="700" dirty="0">
                <a:solidFill>
                  <a:schemeClr val="bg1"/>
                </a:solidFill>
                <a:latin typeface="Arial"/>
                <a:cs typeface="Arial"/>
              </a:rPr>
              <a:t> N° GP 17000012 </a:t>
            </a:r>
          </a:p>
          <a:p>
            <a:pPr algn="l">
              <a:lnSpc>
                <a:spcPct val="90000"/>
              </a:lnSpc>
              <a:spcBef>
                <a:spcPts val="200"/>
              </a:spcBef>
            </a:pPr>
            <a:r>
              <a:rPr lang="fr-FR" sz="700" dirty="0">
                <a:solidFill>
                  <a:schemeClr val="bg1"/>
                </a:solidFill>
                <a:latin typeface="Arial"/>
                <a:cs typeface="Arial"/>
              </a:rPr>
              <a:t>(</a:t>
            </a:r>
            <a:r>
              <a:rPr lang="fr-FR" sz="700" dirty="0" err="1">
                <a:solidFill>
                  <a:schemeClr val="bg1"/>
                </a:solidFill>
                <a:latin typeface="Arial"/>
                <a:cs typeface="Arial"/>
              </a:rPr>
              <a:t>under</a:t>
            </a:r>
            <a:r>
              <a:rPr lang="fr-FR" sz="700" dirty="0">
                <a:solidFill>
                  <a:schemeClr val="bg1"/>
                </a:solidFill>
                <a:latin typeface="Arial"/>
                <a:cs typeface="Arial"/>
              </a:rPr>
              <a:t> AIFM </a:t>
            </a:r>
            <a:r>
              <a:rPr lang="fr-FR" sz="700" dirty="0" err="1">
                <a:solidFill>
                  <a:schemeClr val="bg1"/>
                </a:solidFill>
                <a:latin typeface="Arial"/>
                <a:cs typeface="Arial"/>
              </a:rPr>
              <a:t>European</a:t>
            </a:r>
            <a:r>
              <a:rPr lang="fr-FR" sz="700" dirty="0">
                <a:solidFill>
                  <a:schemeClr val="bg1"/>
                </a:solidFill>
                <a:latin typeface="Arial"/>
                <a:cs typeface="Arial"/>
              </a:rPr>
              <a:t> Directive CS 101957)</a:t>
            </a:r>
          </a:p>
        </p:txBody>
      </p:sp>
      <p:sp>
        <p:nvSpPr>
          <p:cNvPr id="12" name="Espace réservé du texte 2"/>
          <p:cNvSpPr>
            <a:spLocks noGrp="1"/>
          </p:cNvSpPr>
          <p:nvPr>
            <p:ph type="body" idx="10" hasCustomPrompt="1"/>
          </p:nvPr>
        </p:nvSpPr>
        <p:spPr>
          <a:xfrm>
            <a:off x="508873" y="4290713"/>
            <a:ext cx="2278206" cy="259374"/>
          </a:xfrm>
          <a:prstGeom prst="rect">
            <a:avLst/>
          </a:prstGeom>
        </p:spPr>
        <p:txBody>
          <a:bodyPr anchor="t"/>
          <a:lstStyle>
            <a:lvl1pPr marL="0" indent="0" algn="l">
              <a:lnSpc>
                <a:spcPct val="90000"/>
              </a:lnSpc>
              <a:spcBef>
                <a:spcPts val="200"/>
              </a:spcBef>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700" dirty="0">
                <a:solidFill>
                  <a:schemeClr val="bg1"/>
                </a:solidFill>
                <a:latin typeface="Arial"/>
                <a:cs typeface="Arial"/>
              </a:rPr>
              <a:t>21 Boulevard Haussmann</a:t>
            </a:r>
          </a:p>
          <a:p>
            <a:pPr algn="l">
              <a:lnSpc>
                <a:spcPct val="90000"/>
              </a:lnSpc>
              <a:spcBef>
                <a:spcPts val="200"/>
              </a:spcBef>
            </a:pPr>
            <a:r>
              <a:rPr lang="fr-FR" sz="700" dirty="0">
                <a:solidFill>
                  <a:schemeClr val="bg1"/>
                </a:solidFill>
                <a:latin typeface="Arial"/>
                <a:cs typeface="Arial"/>
              </a:rPr>
              <a:t>FR – 75009 Paris</a:t>
            </a:r>
          </a:p>
        </p:txBody>
      </p:sp>
      <p:sp>
        <p:nvSpPr>
          <p:cNvPr id="13" name="Espace réservé du texte 2"/>
          <p:cNvSpPr>
            <a:spLocks noGrp="1"/>
          </p:cNvSpPr>
          <p:nvPr>
            <p:ph type="body" idx="11" hasCustomPrompt="1"/>
          </p:nvPr>
        </p:nvSpPr>
        <p:spPr>
          <a:xfrm>
            <a:off x="508873" y="4520421"/>
            <a:ext cx="2278206" cy="304298"/>
          </a:xfrm>
          <a:prstGeom prst="rect">
            <a:avLst/>
          </a:prstGeom>
        </p:spPr>
        <p:txBody>
          <a:bodyPr anchor="t"/>
          <a:lstStyle>
            <a:lvl1pPr marL="0" indent="0" algn="l">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fr-FR" sz="700" dirty="0">
                <a:solidFill>
                  <a:schemeClr val="bg1"/>
                </a:solidFill>
                <a:latin typeface="Arial"/>
                <a:cs typeface="Arial"/>
              </a:rPr>
              <a:t>Beijing, the 27th of July 2017</a:t>
            </a:r>
          </a:p>
        </p:txBody>
      </p:sp>
    </p:spTree>
    <p:extLst>
      <p:ext uri="{BB962C8B-B14F-4D97-AF65-F5344CB8AC3E}">
        <p14:creationId xmlns:p14="http://schemas.microsoft.com/office/powerpoint/2010/main" val="347470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85131"/>
            <a:ext cx="9144000" cy="1975812"/>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9"/>
          </a:xfrm>
          <a:prstGeom prst="rect">
            <a:avLst/>
          </a:prstGeom>
        </p:spPr>
      </p:pic>
      <p:cxnSp>
        <p:nvCxnSpPr>
          <p:cNvPr id="10" name="Connecteur droit 9"/>
          <p:cNvCxnSpPr/>
          <p:nvPr userDrawn="1"/>
        </p:nvCxnSpPr>
        <p:spPr>
          <a:xfrm>
            <a:off x="613914" y="4226299"/>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70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latin typeface="Arial"/>
                <a:cs typeface="Arial"/>
              </a:rPr>
              <a:t>www.aaqius.com</a:t>
            </a:r>
            <a:endParaRPr lang="fr-FR" sz="1000" spc="100" dirty="0">
              <a:latin typeface="Arial"/>
              <a:cs typeface="Arial"/>
            </a:endParaRPr>
          </a:p>
        </p:txBody>
      </p:sp>
    </p:spTree>
    <p:extLst>
      <p:ext uri="{BB962C8B-B14F-4D97-AF65-F5344CB8AC3E}">
        <p14:creationId xmlns:p14="http://schemas.microsoft.com/office/powerpoint/2010/main" val="37171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nom">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latin typeface="Arial"/>
                <a:cs typeface="Arial"/>
              </a:rPr>
              <a:t>www.aaqius.com</a:t>
            </a:r>
            <a:endParaRPr lang="fr-FR" sz="1000" spc="100" dirty="0">
              <a:latin typeface="Arial"/>
              <a:cs typeface="Arial"/>
            </a:endParaRPr>
          </a:p>
        </p:txBody>
      </p:sp>
      <p:cxnSp>
        <p:nvCxnSpPr>
          <p:cNvPr id="12" name="Connecteur droit 11"/>
          <p:cNvCxnSpPr/>
          <p:nvPr userDrawn="1"/>
        </p:nvCxnSpPr>
        <p:spPr>
          <a:xfrm>
            <a:off x="2219182" y="821000"/>
            <a:ext cx="0" cy="45718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re 1"/>
          <p:cNvSpPr>
            <a:spLocks noGrp="1"/>
          </p:cNvSpPr>
          <p:nvPr>
            <p:ph type="ctrTitle" hasCustomPrompt="1"/>
          </p:nvPr>
        </p:nvSpPr>
        <p:spPr>
          <a:xfrm>
            <a:off x="2343497" y="813626"/>
            <a:ext cx="3759280" cy="417270"/>
          </a:xfrm>
          <a:prstGeom prst="rect">
            <a:avLst/>
          </a:prstGeom>
        </p:spPr>
        <p:txBody>
          <a:bodyPr anchor="ctr"/>
          <a:lstStyle>
            <a:lvl1pPr algn="l">
              <a:defRPr sz="2000">
                <a:solidFill>
                  <a:schemeClr val="bg1"/>
                </a:solidFill>
                <a:latin typeface="Arial"/>
                <a:cs typeface="Arial"/>
              </a:defRPr>
            </a:lvl1pPr>
          </a:lstStyle>
          <a:p>
            <a:r>
              <a:rPr lang="fr-FR" dirty="0" err="1"/>
              <a:t>Stor</a:t>
            </a:r>
            <a:r>
              <a:rPr lang="fr-FR" dirty="0"/>
              <a:t>-H technologies</a:t>
            </a:r>
          </a:p>
        </p:txBody>
      </p:sp>
    </p:spTree>
    <p:extLst>
      <p:ext uri="{BB962C8B-B14F-4D97-AF65-F5344CB8AC3E}">
        <p14:creationId xmlns:p14="http://schemas.microsoft.com/office/powerpoint/2010/main" val="95532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grpSp>
        <p:nvGrpSpPr>
          <p:cNvPr id="7" name="Grouper 6"/>
          <p:cNvGrpSpPr/>
          <p:nvPr userDrawn="1"/>
        </p:nvGrpSpPr>
        <p:grpSpPr>
          <a:xfrm>
            <a:off x="1" y="0"/>
            <a:ext cx="9146194" cy="612554"/>
            <a:chOff x="1" y="0"/>
            <a:chExt cx="9146194" cy="612554"/>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sp>
        <p:nvSpPr>
          <p:cNvPr id="10"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600" dirty="0">
                <a:latin typeface="Arial"/>
                <a:cs typeface="Arial"/>
              </a:rPr>
              <a:t>0</a:t>
            </a:r>
            <a:fld id="{7E70806B-A88E-1946-A4C4-175D1EACFACA}" type="slidenum">
              <a:rPr lang="fr-FR" sz="600" smtClean="0">
                <a:latin typeface="Arial"/>
                <a:cs typeface="Arial"/>
              </a:rPr>
              <a:pPr algn="l"/>
              <a:t>‹N°›</a:t>
            </a:fld>
            <a:endParaRPr lang="fr-FR" sz="600" dirty="0">
              <a:latin typeface="Arial"/>
              <a:cs typeface="Arial"/>
            </a:endParaRPr>
          </a:p>
        </p:txBody>
      </p:sp>
      <p:pic>
        <p:nvPicPr>
          <p:cNvPr id="11" name="Imag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latin typeface="Arial"/>
                <a:cs typeface="Arial"/>
              </a:rPr>
              <a:t>www.aaqius.com</a:t>
            </a:r>
            <a:endParaRPr lang="fr-FR" sz="1000" spc="100" dirty="0">
              <a:latin typeface="Arial"/>
              <a:cs typeface="Arial"/>
            </a:endParaRPr>
          </a:p>
        </p:txBody>
      </p:sp>
      <p:sp>
        <p:nvSpPr>
          <p:cNvPr id="19"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25561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simple avec fond">
    <p:spTree>
      <p:nvGrpSpPr>
        <p:cNvPr id="1" name=""/>
        <p:cNvGrpSpPr/>
        <p:nvPr/>
      </p:nvGrpSpPr>
      <p:grpSpPr>
        <a:xfrm>
          <a:off x="0" y="0"/>
          <a:ext cx="0" cy="0"/>
          <a:chOff x="0" y="0"/>
          <a:chExt cx="0" cy="0"/>
        </a:xfrm>
      </p:grpSpPr>
      <p:grpSp>
        <p:nvGrpSpPr>
          <p:cNvPr id="19" name="Grouper 18"/>
          <p:cNvGrpSpPr/>
          <p:nvPr userDrawn="1"/>
        </p:nvGrpSpPr>
        <p:grpSpPr>
          <a:xfrm>
            <a:off x="1" y="0"/>
            <a:ext cx="9146194" cy="5148264"/>
            <a:chOff x="1" y="0"/>
            <a:chExt cx="9146194" cy="5148264"/>
          </a:xfrm>
        </p:grpSpPr>
        <p:pic>
          <p:nvPicPr>
            <p:cNvPr id="20" name="Image 19" descr="Illustre grand gris AAQI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4429" y="1040388"/>
              <a:ext cx="5089569" cy="4107876"/>
            </a:xfrm>
            <a:prstGeom prst="rect">
              <a:avLst/>
            </a:prstGeom>
          </p:spPr>
        </p:pic>
        <p:pic>
          <p:nvPicPr>
            <p:cNvPr id="21" name="Imag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22" name="Imag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pic>
        <p:nvPicPr>
          <p:cNvPr id="11" name="Imag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latin typeface="Arial"/>
                <a:cs typeface="Arial"/>
              </a:rPr>
              <a:t>www.aaqius.com</a:t>
            </a:r>
            <a:endParaRPr lang="fr-FR" sz="1000" spc="100" dirty="0">
              <a:latin typeface="Arial"/>
              <a:cs typeface="Arial"/>
            </a:endParaRPr>
          </a:p>
        </p:txBody>
      </p:sp>
      <p:sp>
        <p:nvSpPr>
          <p:cNvPr id="24"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
        <p:nvSpPr>
          <p:cNvPr id="27"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600" dirty="0">
                <a:latin typeface="Arial"/>
                <a:cs typeface="Arial"/>
              </a:rPr>
              <a:t>0</a:t>
            </a:r>
            <a:fld id="{7E70806B-A88E-1946-A4C4-175D1EACFACA}" type="slidenum">
              <a:rPr lang="fr-FR" sz="600" smtClean="0">
                <a:latin typeface="Arial"/>
                <a:cs typeface="Arial"/>
              </a:rPr>
              <a:pPr algn="l"/>
              <a:t>‹N°›</a:t>
            </a:fld>
            <a:endParaRPr lang="fr-FR" sz="600" dirty="0">
              <a:latin typeface="Arial"/>
              <a:cs typeface="Arial"/>
            </a:endParaRPr>
          </a:p>
        </p:txBody>
      </p:sp>
    </p:spTree>
    <p:extLst>
      <p:ext uri="{BB962C8B-B14F-4D97-AF65-F5344CB8AC3E}">
        <p14:creationId xmlns:p14="http://schemas.microsoft.com/office/powerpoint/2010/main" val="98188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676254"/>
            <a:ext cx="9143999" cy="3472009"/>
          </a:xfrm>
          <a:prstGeom prst="rect">
            <a:avLst/>
          </a:prstGeom>
        </p:spPr>
      </p:pic>
      <p:sp>
        <p:nvSpPr>
          <p:cNvPr id="13" name="Titre 1"/>
          <p:cNvSpPr txBox="1">
            <a:spLocks/>
          </p:cNvSpPr>
          <p:nvPr userDrawn="1"/>
        </p:nvSpPr>
        <p:spPr>
          <a:xfrm>
            <a:off x="529828" y="2068311"/>
            <a:ext cx="2277096" cy="120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400" dirty="0">
                <a:solidFill>
                  <a:srgbClr val="B91798"/>
                </a:solidFill>
                <a:latin typeface="Arial Black"/>
                <a:cs typeface="Arial Black"/>
              </a:rPr>
              <a:t>CONTACTS</a:t>
            </a:r>
          </a:p>
        </p:txBody>
      </p:sp>
      <p:cxnSp>
        <p:nvCxnSpPr>
          <p:cNvPr id="14" name="Connecteur droit 13"/>
          <p:cNvCxnSpPr/>
          <p:nvPr userDrawn="1"/>
        </p:nvCxnSpPr>
        <p:spPr>
          <a:xfrm>
            <a:off x="613914" y="2400803"/>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sp>
        <p:nvSpPr>
          <p:cNvPr id="16" name="Titre 1"/>
          <p:cNvSpPr txBox="1">
            <a:spLocks/>
          </p:cNvSpPr>
          <p:nvPr userDrawn="1"/>
        </p:nvSpPr>
        <p:spPr>
          <a:xfrm>
            <a:off x="500261" y="362818"/>
            <a:ext cx="3359889" cy="39473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500" dirty="0">
                <a:solidFill>
                  <a:srgbClr val="FF9900"/>
                </a:solidFill>
                <a:latin typeface="Arial"/>
                <a:cs typeface="Arial"/>
              </a:rPr>
              <a:t>THANK</a:t>
            </a:r>
            <a:r>
              <a:rPr lang="fr-FR" sz="3500" dirty="0">
                <a:solidFill>
                  <a:srgbClr val="FF9900"/>
                </a:solidFill>
                <a:latin typeface="Arial Black"/>
                <a:cs typeface="Arial Black"/>
              </a:rPr>
              <a:t> YOU</a:t>
            </a:r>
          </a:p>
        </p:txBody>
      </p:sp>
      <p:sp>
        <p:nvSpPr>
          <p:cNvPr id="17" name="Titre 1"/>
          <p:cNvSpPr txBox="1">
            <a:spLocks/>
          </p:cNvSpPr>
          <p:nvPr userDrawn="1"/>
        </p:nvSpPr>
        <p:spPr>
          <a:xfrm>
            <a:off x="571659" y="882558"/>
            <a:ext cx="3028676" cy="23441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900" spc="600" dirty="0">
                <a:latin typeface="Arial"/>
                <a:cs typeface="Arial"/>
              </a:rPr>
              <a:t>FOR YOUR ATTENTION</a:t>
            </a:r>
          </a:p>
        </p:txBody>
      </p:sp>
      <p:sp>
        <p:nvSpPr>
          <p:cNvPr id="18"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schemeClr val="bg1"/>
                </a:solidFill>
                <a:latin typeface="Arial"/>
                <a:cs typeface="Arial"/>
              </a:rPr>
              <a:t>www.aaqius.com</a:t>
            </a:r>
            <a:endParaRPr lang="fr-FR" sz="1000" spc="100" dirty="0">
              <a:solidFill>
                <a:schemeClr val="bg1"/>
              </a:solidFill>
              <a:latin typeface="Arial"/>
              <a:cs typeface="Arial"/>
            </a:endParaRPr>
          </a:p>
        </p:txBody>
      </p:sp>
      <p:sp>
        <p:nvSpPr>
          <p:cNvPr id="19" name="Espace réservé du texte 2"/>
          <p:cNvSpPr>
            <a:spLocks noGrp="1"/>
          </p:cNvSpPr>
          <p:nvPr>
            <p:ph type="body" idx="10" hasCustomPrompt="1"/>
          </p:nvPr>
        </p:nvSpPr>
        <p:spPr>
          <a:xfrm>
            <a:off x="527869" y="2501686"/>
            <a:ext cx="2278206" cy="1093091"/>
          </a:xfrm>
          <a:prstGeom prst="rect">
            <a:avLst/>
          </a:prstGeom>
        </p:spPr>
        <p:txBody>
          <a:bodyPr anchor="t"/>
          <a:lstStyle>
            <a:lvl1pPr marL="0" marR="0" indent="0" algn="l" defTabSz="457200" rtl="0" eaLnBrk="1" fontAlgn="auto" latinLnBrk="0" hangingPunct="1">
              <a:lnSpc>
                <a:spcPct val="90000"/>
              </a:lnSpc>
              <a:spcBef>
                <a:spcPts val="200"/>
              </a:spcBef>
              <a:spcAft>
                <a:spcPts val="0"/>
              </a:spcAft>
              <a:buClrTx/>
              <a:buSzTx/>
              <a:buFont typeface="Arial"/>
              <a:buNone/>
              <a:tabLst/>
              <a:defRPr sz="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900" dirty="0">
                <a:solidFill>
                  <a:schemeClr val="bg1"/>
                </a:solidFill>
                <a:latin typeface="Arial Black"/>
                <a:cs typeface="Arial Black"/>
              </a:rPr>
              <a:t>Prénom Nom</a:t>
            </a:r>
            <a:r>
              <a:rPr lang="fr-FR" sz="900" dirty="0">
                <a:solidFill>
                  <a:schemeClr val="bg1"/>
                </a:solidFill>
                <a:latin typeface="Arial"/>
                <a:cs typeface="Arial"/>
              </a:rPr>
              <a:t> –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a:p>
            <a:pPr algn="l">
              <a:lnSpc>
                <a:spcPct val="90000"/>
              </a:lnSpc>
              <a:spcBef>
                <a:spcPts val="200"/>
              </a:spcBef>
            </a:pP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Black"/>
                <a:cs typeface="Arial Black"/>
              </a:rPr>
              <a:t>Prénom Nom </a:t>
            </a:r>
            <a:r>
              <a:rPr lang="fr-FR" sz="900" dirty="0">
                <a:solidFill>
                  <a:schemeClr val="bg1"/>
                </a:solidFill>
                <a:latin typeface="Arial"/>
                <a:cs typeface="Arial"/>
              </a:rPr>
              <a:t>–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p:txBody>
      </p:sp>
    </p:spTree>
    <p:extLst>
      <p:ext uri="{BB962C8B-B14F-4D97-AF65-F5344CB8AC3E}">
        <p14:creationId xmlns:p14="http://schemas.microsoft.com/office/powerpoint/2010/main" val="45853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85131"/>
            <a:ext cx="9144000" cy="1975812"/>
          </a:xfrm>
          <a:prstGeom prst="rect">
            <a:avLst/>
          </a:prstGeom>
        </p:spPr>
      </p:pic>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r="7771"/>
          <a:stretch/>
        </p:blipFill>
        <p:spPr>
          <a:xfrm>
            <a:off x="3856369" y="211600"/>
            <a:ext cx="5287631" cy="4440742"/>
          </a:xfrm>
          <a:prstGeom prst="rect">
            <a:avLst/>
          </a:prstGeom>
          <a:noFill/>
          <a:ln>
            <a:noFill/>
          </a:ln>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213" y="651109"/>
            <a:ext cx="1580107" cy="823839"/>
          </a:xfrm>
          <a:prstGeom prst="rect">
            <a:avLst/>
          </a:prstGeom>
        </p:spPr>
      </p:pic>
      <p:cxnSp>
        <p:nvCxnSpPr>
          <p:cNvPr id="10" name="Connecteur droit 9"/>
          <p:cNvCxnSpPr/>
          <p:nvPr userDrawn="1"/>
        </p:nvCxnSpPr>
        <p:spPr>
          <a:xfrm>
            <a:off x="613914" y="4226299"/>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96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100891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a:extLst>
                <a:ext uri="{28A0092B-C50C-407E-A947-70E740481C1C}">
                  <a14:useLocalDpi xmlns:a14="http://schemas.microsoft.com/office/drawing/2010/main" val="0"/>
                </a:ext>
              </a:extLst>
            </a:blip>
            <a:srcRect t="14918" b="4201"/>
            <a:stretch/>
          </p:blipFill>
          <p:spPr>
            <a:xfrm>
              <a:off x="5509886" y="-1"/>
              <a:ext cx="3186929" cy="1975813"/>
            </a:xfrm>
            <a:prstGeom prst="rect">
              <a:avLst/>
            </a:prstGeom>
          </p:spPr>
        </p:pic>
      </p:gr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Tree>
    <p:extLst>
      <p:ext uri="{BB962C8B-B14F-4D97-AF65-F5344CB8AC3E}">
        <p14:creationId xmlns:p14="http://schemas.microsoft.com/office/powerpoint/2010/main" val="347041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 nom">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a:extLst>
                <a:ext uri="{28A0092B-C50C-407E-A947-70E740481C1C}">
                  <a14:useLocalDpi xmlns:a14="http://schemas.microsoft.com/office/drawing/2010/main" val="0"/>
                </a:ext>
              </a:extLst>
            </a:blip>
            <a:srcRect t="14918" b="4201"/>
            <a:stretch/>
          </p:blipFill>
          <p:spPr>
            <a:xfrm>
              <a:off x="5509886" y="-1"/>
              <a:ext cx="3186929" cy="1975813"/>
            </a:xfrm>
            <a:prstGeom prst="rect">
              <a:avLst/>
            </a:prstGeom>
          </p:spPr>
        </p:pic>
      </p:gr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cxnSp>
        <p:nvCxnSpPr>
          <p:cNvPr id="12" name="Connecteur droit 11"/>
          <p:cNvCxnSpPr/>
          <p:nvPr userDrawn="1"/>
        </p:nvCxnSpPr>
        <p:spPr>
          <a:xfrm>
            <a:off x="2219182" y="821000"/>
            <a:ext cx="0" cy="45718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re 1"/>
          <p:cNvSpPr>
            <a:spLocks noGrp="1"/>
          </p:cNvSpPr>
          <p:nvPr>
            <p:ph type="ctrTitle" hasCustomPrompt="1"/>
          </p:nvPr>
        </p:nvSpPr>
        <p:spPr>
          <a:xfrm>
            <a:off x="2343497" y="813626"/>
            <a:ext cx="3759280" cy="417270"/>
          </a:xfrm>
          <a:prstGeom prst="rect">
            <a:avLst/>
          </a:prstGeom>
        </p:spPr>
        <p:txBody>
          <a:bodyPr anchor="ctr"/>
          <a:lstStyle>
            <a:lvl1pPr algn="l">
              <a:defRPr sz="2000">
                <a:solidFill>
                  <a:schemeClr val="bg1"/>
                </a:solidFill>
                <a:latin typeface="Arial"/>
                <a:cs typeface="Arial"/>
              </a:defRPr>
            </a:lvl1pPr>
          </a:lstStyle>
          <a:p>
            <a:r>
              <a:rPr lang="fr-FR" dirty="0" err="1"/>
              <a:t>Stor</a:t>
            </a:r>
            <a:r>
              <a:rPr lang="fr-FR" dirty="0"/>
              <a:t>-H technologies</a:t>
            </a:r>
          </a:p>
        </p:txBody>
      </p:sp>
    </p:spTree>
    <p:extLst>
      <p:ext uri="{BB962C8B-B14F-4D97-AF65-F5344CB8AC3E}">
        <p14:creationId xmlns:p14="http://schemas.microsoft.com/office/powerpoint/2010/main" val="80363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grpSp>
        <p:nvGrpSpPr>
          <p:cNvPr id="7" name="Grouper 6"/>
          <p:cNvGrpSpPr/>
          <p:nvPr userDrawn="1"/>
        </p:nvGrpSpPr>
        <p:grpSpPr>
          <a:xfrm>
            <a:off x="1" y="0"/>
            <a:ext cx="9146194" cy="612554"/>
            <a:chOff x="1" y="0"/>
            <a:chExt cx="9146194" cy="612554"/>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612554"/>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t="27494" b="40419"/>
            <a:stretch/>
          </p:blipFill>
          <p:spPr>
            <a:xfrm>
              <a:off x="5377679" y="0"/>
              <a:ext cx="3768516" cy="612554"/>
            </a:xfrm>
            <a:prstGeom prst="rect">
              <a:avLst/>
            </a:prstGeom>
          </p:spPr>
        </p:pic>
      </p:grpSp>
      <p:sp>
        <p:nvSpPr>
          <p:cNvPr id="10"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19"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77767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simple avec fond">
    <p:spTree>
      <p:nvGrpSpPr>
        <p:cNvPr id="1" name=""/>
        <p:cNvGrpSpPr/>
        <p:nvPr/>
      </p:nvGrpSpPr>
      <p:grpSpPr>
        <a:xfrm>
          <a:off x="0" y="0"/>
          <a:ext cx="0" cy="0"/>
          <a:chOff x="0" y="0"/>
          <a:chExt cx="0" cy="0"/>
        </a:xfrm>
      </p:grpSpPr>
      <p:grpSp>
        <p:nvGrpSpPr>
          <p:cNvPr id="19" name="Grouper 18"/>
          <p:cNvGrpSpPr/>
          <p:nvPr userDrawn="1"/>
        </p:nvGrpSpPr>
        <p:grpSpPr>
          <a:xfrm>
            <a:off x="1" y="0"/>
            <a:ext cx="9146194" cy="5148264"/>
            <a:chOff x="1" y="0"/>
            <a:chExt cx="9146194" cy="5148264"/>
          </a:xfrm>
        </p:grpSpPr>
        <p:pic>
          <p:nvPicPr>
            <p:cNvPr id="20" name="Image 19" descr="Illustre grand gris AAQIUS.jpg"/>
            <p:cNvPicPr>
              <a:picLocks noChangeAspect="1"/>
            </p:cNvPicPr>
            <p:nvPr/>
          </p:nvPicPr>
          <p:blipFill rotWithShape="1">
            <a:blip r:embed="rId2">
              <a:extLst>
                <a:ext uri="{28A0092B-C50C-407E-A947-70E740481C1C}">
                  <a14:useLocalDpi xmlns:a14="http://schemas.microsoft.com/office/drawing/2010/main" val="0"/>
                </a:ext>
              </a:extLst>
            </a:blip>
            <a:srcRect r="13931" b="10316"/>
            <a:stretch/>
          </p:blipFill>
          <p:spPr>
            <a:xfrm>
              <a:off x="4054429" y="1040388"/>
              <a:ext cx="5089569" cy="4107876"/>
            </a:xfrm>
            <a:prstGeom prst="rect">
              <a:avLst/>
            </a:prstGeom>
          </p:spPr>
        </p:pic>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7" cy="612554"/>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t="27494" b="40419"/>
            <a:stretch/>
          </p:blipFill>
          <p:spPr>
            <a:xfrm>
              <a:off x="5377679" y="0"/>
              <a:ext cx="3768516" cy="612554"/>
            </a:xfrm>
            <a:prstGeom prst="rect">
              <a:avLst/>
            </a:prstGeom>
          </p:spPr>
        </p:pic>
      </p:grpSp>
      <p:pic>
        <p:nvPicPr>
          <p:cNvPr id="11" name="Imag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24"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
        <p:nvSpPr>
          <p:cNvPr id="27"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spTree>
    <p:extLst>
      <p:ext uri="{BB962C8B-B14F-4D97-AF65-F5344CB8AC3E}">
        <p14:creationId xmlns:p14="http://schemas.microsoft.com/office/powerpoint/2010/main" val="3873132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76254"/>
            <a:ext cx="9143999" cy="3472009"/>
          </a:xfrm>
          <a:prstGeom prst="rect">
            <a:avLst/>
          </a:prstGeom>
        </p:spPr>
      </p:pic>
      <p:sp>
        <p:nvSpPr>
          <p:cNvPr id="13" name="Titre 1"/>
          <p:cNvSpPr txBox="1">
            <a:spLocks/>
          </p:cNvSpPr>
          <p:nvPr userDrawn="1"/>
        </p:nvSpPr>
        <p:spPr>
          <a:xfrm>
            <a:off x="529828" y="2068311"/>
            <a:ext cx="2277096" cy="120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400" dirty="0">
                <a:solidFill>
                  <a:srgbClr val="B91798"/>
                </a:solidFill>
                <a:latin typeface="Arial Black"/>
                <a:cs typeface="Arial Black"/>
              </a:rPr>
              <a:t>CONTACTS</a:t>
            </a:r>
          </a:p>
        </p:txBody>
      </p:sp>
      <p:cxnSp>
        <p:nvCxnSpPr>
          <p:cNvPr id="14" name="Connecteur droit 13"/>
          <p:cNvCxnSpPr/>
          <p:nvPr userDrawn="1"/>
        </p:nvCxnSpPr>
        <p:spPr>
          <a:xfrm>
            <a:off x="613914" y="2400803"/>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p:cNvPicPr>
            <a:picLocks noChangeAspect="1"/>
          </p:cNvPicPr>
          <p:nvPr userDrawn="1"/>
        </p:nvPicPr>
        <p:blipFill rotWithShape="1">
          <a:blip r:embed="rId3">
            <a:extLst>
              <a:ext uri="{28A0092B-C50C-407E-A947-70E740481C1C}">
                <a14:useLocalDpi xmlns:a14="http://schemas.microsoft.com/office/drawing/2010/main" val="0"/>
              </a:ext>
            </a:extLst>
          </a:blip>
          <a:srcRect r="7771"/>
          <a:stretch/>
        </p:blipFill>
        <p:spPr>
          <a:xfrm>
            <a:off x="3856369" y="211600"/>
            <a:ext cx="5287631" cy="4440742"/>
          </a:xfrm>
          <a:prstGeom prst="rect">
            <a:avLst/>
          </a:prstGeom>
          <a:noFill/>
          <a:ln>
            <a:noFill/>
          </a:ln>
        </p:spPr>
      </p:pic>
      <p:sp>
        <p:nvSpPr>
          <p:cNvPr id="16" name="Titre 1"/>
          <p:cNvSpPr txBox="1">
            <a:spLocks/>
          </p:cNvSpPr>
          <p:nvPr userDrawn="1"/>
        </p:nvSpPr>
        <p:spPr>
          <a:xfrm>
            <a:off x="500261" y="362818"/>
            <a:ext cx="3359889" cy="39473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500" dirty="0">
                <a:solidFill>
                  <a:srgbClr val="FF9900"/>
                </a:solidFill>
                <a:latin typeface="Arial"/>
                <a:cs typeface="Arial"/>
              </a:rPr>
              <a:t>THANK</a:t>
            </a:r>
            <a:r>
              <a:rPr lang="fr-FR" sz="3500" dirty="0">
                <a:solidFill>
                  <a:srgbClr val="FF9900"/>
                </a:solidFill>
                <a:latin typeface="Arial Black"/>
                <a:cs typeface="Arial Black"/>
              </a:rPr>
              <a:t> YOU</a:t>
            </a:r>
          </a:p>
        </p:txBody>
      </p:sp>
      <p:sp>
        <p:nvSpPr>
          <p:cNvPr id="17" name="Titre 1"/>
          <p:cNvSpPr txBox="1">
            <a:spLocks/>
          </p:cNvSpPr>
          <p:nvPr userDrawn="1"/>
        </p:nvSpPr>
        <p:spPr>
          <a:xfrm>
            <a:off x="571659" y="882558"/>
            <a:ext cx="3028676" cy="23441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900" spc="600" dirty="0">
                <a:solidFill>
                  <a:prstClr val="black"/>
                </a:solidFill>
                <a:latin typeface="Arial"/>
                <a:cs typeface="Arial"/>
              </a:rPr>
              <a:t>FOR YOUR ATTENTION</a:t>
            </a:r>
          </a:p>
        </p:txBody>
      </p:sp>
      <p:sp>
        <p:nvSpPr>
          <p:cNvPr id="18"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white"/>
                </a:solidFill>
                <a:latin typeface="Arial"/>
                <a:cs typeface="Arial"/>
              </a:rPr>
              <a:t>www.aaqius.com</a:t>
            </a:r>
            <a:endParaRPr lang="fr-FR" sz="1000" spc="100" dirty="0">
              <a:solidFill>
                <a:prstClr val="white"/>
              </a:solidFill>
              <a:latin typeface="Arial"/>
              <a:cs typeface="Arial"/>
            </a:endParaRPr>
          </a:p>
        </p:txBody>
      </p:sp>
      <p:sp>
        <p:nvSpPr>
          <p:cNvPr id="19" name="Espace réservé du texte 2"/>
          <p:cNvSpPr>
            <a:spLocks noGrp="1"/>
          </p:cNvSpPr>
          <p:nvPr>
            <p:ph type="body" idx="10" hasCustomPrompt="1"/>
          </p:nvPr>
        </p:nvSpPr>
        <p:spPr>
          <a:xfrm>
            <a:off x="527869" y="2501686"/>
            <a:ext cx="2278206" cy="1093091"/>
          </a:xfrm>
          <a:prstGeom prst="rect">
            <a:avLst/>
          </a:prstGeom>
        </p:spPr>
        <p:txBody>
          <a:bodyPr anchor="t"/>
          <a:lstStyle>
            <a:lvl1pPr marL="0" marR="0" indent="0" algn="l" defTabSz="457200" rtl="0" eaLnBrk="1" fontAlgn="auto" latinLnBrk="0" hangingPunct="1">
              <a:lnSpc>
                <a:spcPct val="90000"/>
              </a:lnSpc>
              <a:spcBef>
                <a:spcPts val="200"/>
              </a:spcBef>
              <a:spcAft>
                <a:spcPts val="0"/>
              </a:spcAft>
              <a:buClrTx/>
              <a:buSzTx/>
              <a:buFont typeface="Arial"/>
              <a:buNone/>
              <a:tabLst/>
              <a:defRPr sz="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900" dirty="0">
                <a:solidFill>
                  <a:schemeClr val="bg1"/>
                </a:solidFill>
                <a:latin typeface="Arial Black"/>
                <a:cs typeface="Arial Black"/>
              </a:rPr>
              <a:t>Prénom Nom</a:t>
            </a:r>
            <a:r>
              <a:rPr lang="fr-FR" sz="900" dirty="0">
                <a:solidFill>
                  <a:schemeClr val="bg1"/>
                </a:solidFill>
                <a:latin typeface="Arial"/>
                <a:cs typeface="Arial"/>
              </a:rPr>
              <a:t> –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a:p>
            <a:pPr algn="l">
              <a:lnSpc>
                <a:spcPct val="90000"/>
              </a:lnSpc>
              <a:spcBef>
                <a:spcPts val="200"/>
              </a:spcBef>
            </a:pP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Black"/>
                <a:cs typeface="Arial Black"/>
              </a:rPr>
              <a:t>Prénom Nom </a:t>
            </a:r>
            <a:r>
              <a:rPr lang="fr-FR" sz="900" dirty="0">
                <a:solidFill>
                  <a:schemeClr val="bg1"/>
                </a:solidFill>
                <a:latin typeface="Arial"/>
                <a:cs typeface="Arial"/>
              </a:rPr>
              <a:t>–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p:txBody>
      </p:sp>
    </p:spTree>
    <p:extLst>
      <p:ext uri="{BB962C8B-B14F-4D97-AF65-F5344CB8AC3E}">
        <p14:creationId xmlns:p14="http://schemas.microsoft.com/office/powerpoint/2010/main" val="2185152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5"/>
          <p:cNvSpPr txBox="1">
            <a:spLocks/>
          </p:cNvSpPr>
          <p:nvPr userDrawn="1"/>
        </p:nvSpPr>
        <p:spPr>
          <a:xfrm>
            <a:off x="3129710" y="4796105"/>
            <a:ext cx="428250" cy="130775"/>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243" y="4645048"/>
            <a:ext cx="761133" cy="397208"/>
          </a:xfrm>
          <a:prstGeom prst="rect">
            <a:avLst/>
          </a:prstGeom>
        </p:spPr>
      </p:pic>
      <p:cxnSp>
        <p:nvCxnSpPr>
          <p:cNvPr id="10" name="Connecteur droit 9"/>
          <p:cNvCxnSpPr/>
          <p:nvPr userDrawn="1"/>
        </p:nvCxnSpPr>
        <p:spPr>
          <a:xfrm flipV="1">
            <a:off x="1035230" y="4751022"/>
            <a:ext cx="0" cy="18431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re 1"/>
          <p:cNvSpPr txBox="1">
            <a:spLocks/>
          </p:cNvSpPr>
          <p:nvPr userDrawn="1"/>
        </p:nvSpPr>
        <p:spPr>
          <a:xfrm>
            <a:off x="7450074" y="4686601"/>
            <a:ext cx="1456349" cy="4425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grpSp>
        <p:nvGrpSpPr>
          <p:cNvPr id="15" name="Grouper 6"/>
          <p:cNvGrpSpPr/>
          <p:nvPr userDrawn="1"/>
        </p:nvGrpSpPr>
        <p:grpSpPr>
          <a:xfrm>
            <a:off x="1" y="0"/>
            <a:ext cx="9146194" cy="613121"/>
            <a:chOff x="1" y="0"/>
            <a:chExt cx="9146194" cy="612554"/>
          </a:xfrm>
        </p:grpSpPr>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12554"/>
            </a:xfrm>
            <a:prstGeom prst="rect">
              <a:avLst/>
            </a:prstGeom>
          </p:spPr>
        </p:pic>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t="27494" b="40419"/>
            <a:stretch/>
          </p:blipFill>
          <p:spPr>
            <a:xfrm>
              <a:off x="5377679" y="0"/>
              <a:ext cx="3768516" cy="612554"/>
            </a:xfrm>
            <a:prstGeom prst="rect">
              <a:avLst/>
            </a:prstGeom>
          </p:spPr>
        </p:pic>
      </p:grpSp>
      <p:sp>
        <p:nvSpPr>
          <p:cNvPr id="18" name="Titre 1"/>
          <p:cNvSpPr>
            <a:spLocks noGrp="1"/>
          </p:cNvSpPr>
          <p:nvPr>
            <p:ph type="ctrTitle" hasCustomPrompt="1"/>
          </p:nvPr>
        </p:nvSpPr>
        <p:spPr>
          <a:xfrm>
            <a:off x="114763" y="120831"/>
            <a:ext cx="6877708" cy="417656"/>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369279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87134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8237"/>
            <a:ext cx="7772400" cy="1022502"/>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15621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900947"/>
            <a:ext cx="4038600" cy="2547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900947"/>
            <a:ext cx="4038600" cy="2547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65071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169"/>
            <a:ext cx="8229600" cy="858044"/>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7"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3495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5507"/>
            <a:ext cx="7886700" cy="2140386"/>
          </a:xfrm>
        </p:spPr>
        <p:txBody>
          <a:bodyPr anchor="b">
            <a:normAutofit/>
          </a:bodyPr>
          <a:lstStyle>
            <a:lvl1pPr>
              <a:defRPr sz="4500" b="0"/>
            </a:lvl1pPr>
          </a:lstStyle>
          <a:p>
            <a:r>
              <a:rPr lang="fr-FR"/>
              <a:t>Modifiez le style du titre</a:t>
            </a:r>
            <a:endParaRPr lang="en-US" dirty="0"/>
          </a:p>
        </p:txBody>
      </p:sp>
      <p:sp>
        <p:nvSpPr>
          <p:cNvPr id="3" name="Text Placeholder 2"/>
          <p:cNvSpPr>
            <a:spLocks noGrp="1"/>
          </p:cNvSpPr>
          <p:nvPr>
            <p:ph type="body" idx="1"/>
          </p:nvPr>
        </p:nvSpPr>
        <p:spPr>
          <a:xfrm>
            <a:off x="623888" y="3417637"/>
            <a:ext cx="7886700" cy="1126182"/>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smtClean="0"/>
              <a:pPr/>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4106405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206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56933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977"/>
            <a:ext cx="3008313" cy="872345"/>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04978"/>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2" y="1077323"/>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38262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3784"/>
            <a:ext cx="5486400" cy="42544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460006"/>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4029231"/>
            <a:ext cx="54864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43253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58731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925"/>
            <a:ext cx="2057400" cy="329393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154925"/>
            <a:ext cx="6019800" cy="329393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15960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6" name="Imag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31839" y="721394"/>
            <a:ext cx="2520950" cy="89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texte 8"/>
          <p:cNvSpPr>
            <a:spLocks noGrp="1"/>
          </p:cNvSpPr>
          <p:nvPr>
            <p:ph type="body" sz="quarter" idx="14"/>
          </p:nvPr>
        </p:nvSpPr>
        <p:spPr bwMode="gray">
          <a:xfrm>
            <a:off x="1908175" y="3520636"/>
            <a:ext cx="6515825" cy="926892"/>
          </a:xfrm>
        </p:spPr>
        <p:txBody>
          <a:bodyPr/>
          <a:lstStyle>
            <a:lvl1pPr marL="0" indent="0" algn="l">
              <a:lnSpc>
                <a:spcPct val="100000"/>
              </a:lnSpc>
              <a:spcBef>
                <a:spcPts val="0"/>
              </a:spcBef>
              <a:spcAft>
                <a:spcPts val="0"/>
              </a:spcAft>
              <a:buNone/>
              <a:defRPr sz="1000" b="0" cap="none" baseline="0">
                <a:solidFill>
                  <a:schemeClr val="tx1"/>
                </a:solidFill>
                <a:latin typeface="+mn-lt"/>
              </a:defRPr>
            </a:lvl1pPr>
            <a:lvl2pPr marL="0" algn="ctr">
              <a:lnSpc>
                <a:spcPct val="100000"/>
              </a:lnSpc>
              <a:spcBef>
                <a:spcPts val="6900"/>
              </a:spcBef>
              <a:defRPr sz="2000" b="1">
                <a:solidFill>
                  <a:schemeClr val="bg1"/>
                </a:solidFill>
              </a:defRPr>
            </a:lvl2pPr>
          </a:lstStyle>
          <a:p>
            <a:pPr lvl="0"/>
            <a:r>
              <a:rPr lang="fr-FR" noProof="0" dirty="0"/>
              <a:t>Cliquez pour modifier les styles du texte du masque</a:t>
            </a:r>
          </a:p>
        </p:txBody>
      </p:sp>
      <p:sp>
        <p:nvSpPr>
          <p:cNvPr id="18" name="Espace réservé du texte 17"/>
          <p:cNvSpPr>
            <a:spLocks noGrp="1"/>
          </p:cNvSpPr>
          <p:nvPr>
            <p:ph type="body" sz="quarter" idx="18"/>
          </p:nvPr>
        </p:nvSpPr>
        <p:spPr bwMode="gray">
          <a:xfrm>
            <a:off x="1908176" y="2260758"/>
            <a:ext cx="6515823" cy="1117033"/>
          </a:xfrm>
        </p:spPr>
        <p:txBody>
          <a:bodyPr/>
          <a:lstStyle>
            <a:lvl1pPr>
              <a:lnSpc>
                <a:spcPct val="95000"/>
              </a:lnSpc>
              <a:spcBef>
                <a:spcPts val="0"/>
              </a:spcBef>
              <a:spcAft>
                <a:spcPts val="200"/>
              </a:spcAft>
              <a:defRPr sz="2100"/>
            </a:lvl1pPr>
            <a:lvl2pPr>
              <a:lnSpc>
                <a:spcPct val="114000"/>
              </a:lnSpc>
              <a:defRPr sz="1200" i="1">
                <a:latin typeface="+mn-lt"/>
              </a:defRPr>
            </a:lvl2pPr>
          </a:lstStyle>
          <a:p>
            <a:pPr lvl="0"/>
            <a:r>
              <a:rPr lang="fr-FR" dirty="0"/>
              <a:t>Cliquez pour modifier les styles du texte du masque</a:t>
            </a:r>
          </a:p>
          <a:p>
            <a:pPr lvl="1"/>
            <a:r>
              <a:rPr lang="fr-FR" dirty="0"/>
              <a:t>Deuxième niveau</a:t>
            </a:r>
          </a:p>
        </p:txBody>
      </p:sp>
      <p:sp>
        <p:nvSpPr>
          <p:cNvPr id="20" name="Espace réservé du texte 19"/>
          <p:cNvSpPr>
            <a:spLocks noGrp="1"/>
          </p:cNvSpPr>
          <p:nvPr>
            <p:ph type="body" sz="quarter" idx="19"/>
          </p:nvPr>
        </p:nvSpPr>
        <p:spPr bwMode="gray">
          <a:xfrm>
            <a:off x="1908000" y="2075520"/>
            <a:ext cx="208800" cy="43240"/>
          </a:xfrm>
          <a:solidFill>
            <a:schemeClr val="accent1"/>
          </a:solidFill>
        </p:spPr>
        <p:txBody>
          <a:bodyPr/>
          <a:lstStyle>
            <a:lvl1pPr>
              <a:defRPr sz="100">
                <a:solidFill>
                  <a:schemeClr val="bg1">
                    <a:alpha val="67000"/>
                  </a:schemeClr>
                </a:solidFill>
              </a:defRPr>
            </a:lvl1pPr>
          </a:lstStyle>
          <a:p>
            <a:pPr lvl="0"/>
            <a:r>
              <a:rPr lang="fr-FR" dirty="0"/>
              <a:t>Cliquez pour modifier les styles du texte du masque</a:t>
            </a:r>
          </a:p>
        </p:txBody>
      </p:sp>
      <p:sp>
        <p:nvSpPr>
          <p:cNvPr id="12" name="Espace réservé du texte 19"/>
          <p:cNvSpPr>
            <a:spLocks noGrp="1"/>
          </p:cNvSpPr>
          <p:nvPr>
            <p:ph type="body" sz="quarter" idx="23"/>
          </p:nvPr>
        </p:nvSpPr>
        <p:spPr bwMode="gray">
          <a:xfrm>
            <a:off x="1890000" y="3402991"/>
            <a:ext cx="1836000" cy="0"/>
          </a:xfrm>
          <a:noFill/>
          <a:ln w="6350">
            <a:solidFill>
              <a:schemeClr val="tx1"/>
            </a:solidFill>
          </a:ln>
        </p:spPr>
        <p:txBody>
          <a:bodyPr/>
          <a:lstStyle>
            <a:lvl1pPr>
              <a:defRPr sz="100">
                <a:solidFill>
                  <a:schemeClr val="bg1">
                    <a:alpha val="67000"/>
                  </a:schemeClr>
                </a:solidFill>
              </a:defRPr>
            </a:lvl1pPr>
          </a:lstStyle>
          <a:p>
            <a:pPr lvl="0"/>
            <a:r>
              <a:rPr lang="fr-FR" dirty="0"/>
              <a:t>Cliquez pour modifier les styles du texte du masque</a:t>
            </a:r>
          </a:p>
        </p:txBody>
      </p:sp>
      <p:sp>
        <p:nvSpPr>
          <p:cNvPr id="7" name="Espace réservé de la date 10"/>
          <p:cNvSpPr>
            <a:spLocks noGrp="1"/>
          </p:cNvSpPr>
          <p:nvPr>
            <p:ph type="dt" sz="half" idx="24"/>
          </p:nvPr>
        </p:nvSpPr>
        <p:spPr/>
        <p:txBody>
          <a:bodyPr/>
          <a:lstStyle>
            <a:lvl1pPr>
              <a:defRPr/>
            </a:lvl1pPr>
          </a:lstStyle>
          <a:p>
            <a:pPr>
              <a:defRPr/>
            </a:pPr>
            <a:r>
              <a:rPr lang="fr-FR">
                <a:solidFill>
                  <a:prstClr val="white">
                    <a:alpha val="0"/>
                  </a:prstClr>
                </a:solidFill>
              </a:rPr>
              <a:t>Date</a:t>
            </a:r>
            <a:endParaRPr lang="fr-FR" dirty="0">
              <a:solidFill>
                <a:prstClr val="white">
                  <a:alpha val="0"/>
                </a:prstClr>
              </a:solidFill>
            </a:endParaRPr>
          </a:p>
        </p:txBody>
      </p:sp>
      <p:sp>
        <p:nvSpPr>
          <p:cNvPr id="9" name="Espace réservé du pied de page 13"/>
          <p:cNvSpPr>
            <a:spLocks noGrp="1"/>
          </p:cNvSpPr>
          <p:nvPr>
            <p:ph type="ftr" sz="quarter" idx="25"/>
          </p:nvPr>
        </p:nvSpPr>
        <p:spPr bwMode="gray">
          <a:xfrm>
            <a:off x="8675688" y="5006846"/>
            <a:ext cx="468312" cy="141418"/>
          </a:xfrm>
          <a:prstGeom prst="rect">
            <a:avLst/>
          </a:prstGeom>
          <a:effectLst>
            <a:glow rad="635000">
              <a:schemeClr val="tx1"/>
            </a:glow>
            <a:softEdge rad="0"/>
          </a:effectLst>
        </p:spPr>
        <p:txBody>
          <a:bodyPr vert="horz" wrap="square" lIns="0" tIns="0" rIns="0" bIns="0" numCol="1" anchor="b" anchorCtr="0" compatLnSpc="1">
            <a:prstTxWarp prst="textNoShape">
              <a:avLst/>
            </a:prstTxWarp>
            <a:noAutofit/>
          </a:bodyPr>
          <a:lstStyle>
            <a:lvl1pPr eaLnBrk="1" hangingPunct="1">
              <a:defRPr sz="100">
                <a:solidFill>
                  <a:srgbClr val="FFFFFF"/>
                </a:solidFill>
                <a:latin typeface="Georgia" panose="02040502050405020303" pitchFamily="18" charset="0"/>
              </a:defRPr>
            </a:lvl1pPr>
          </a:lstStyle>
          <a:p>
            <a:pPr>
              <a:defRPr/>
            </a:pPr>
            <a:r>
              <a:rPr lang="en-US"/>
              <a:t>AAQIUS CAPITAL INVESTMENT STRATEGY</a:t>
            </a:r>
            <a:endParaRPr lang="fr-FR"/>
          </a:p>
        </p:txBody>
      </p:sp>
      <p:sp>
        <p:nvSpPr>
          <p:cNvPr id="10" name="Espace réservé du numéro de diapositive 14"/>
          <p:cNvSpPr>
            <a:spLocks noGrp="1"/>
          </p:cNvSpPr>
          <p:nvPr>
            <p:ph type="sldNum" sz="quarter" idx="26"/>
          </p:nvPr>
        </p:nvSpPr>
        <p:spPr>
          <a:xfrm>
            <a:off x="8675688" y="4808224"/>
            <a:ext cx="468312" cy="340040"/>
          </a:xfrm>
        </p:spPr>
        <p:txBody>
          <a:bodyPr/>
          <a:lstStyle>
            <a:lvl1pPr>
              <a:defRPr sz="100" i="0">
                <a:solidFill>
                  <a:srgbClr val="FFFFFF"/>
                </a:solidFill>
              </a:defRPr>
            </a:lvl1pPr>
          </a:lstStyle>
          <a:p>
            <a:pPr>
              <a:defRPr/>
            </a:pPr>
            <a:fld id="{D00D716B-4981-45FF-8E93-7B02A22D5D19}" type="slidenum">
              <a:rPr lang="fr-FR" altLang="fr-FR"/>
              <a:pPr>
                <a:defRPr/>
              </a:pPr>
              <a:t>‹N°›</a:t>
            </a:fld>
            <a:endParaRPr lang="fr-FR" altLang="fr-FR"/>
          </a:p>
        </p:txBody>
      </p:sp>
    </p:spTree>
    <p:extLst>
      <p:ext uri="{BB962C8B-B14F-4D97-AF65-F5344CB8AC3E}">
        <p14:creationId xmlns:p14="http://schemas.microsoft.com/office/powerpoint/2010/main" val="3899595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itre">
    <p:bg bwMode="gray">
      <p:bgPr>
        <a:solidFill>
          <a:schemeClr val="accent1"/>
        </a:solidFill>
        <a:effectLst/>
      </p:bgPr>
    </p:bg>
    <p:spTree>
      <p:nvGrpSpPr>
        <p:cNvPr id="1" name=""/>
        <p:cNvGrpSpPr/>
        <p:nvPr/>
      </p:nvGrpSpPr>
      <p:grpSpPr>
        <a:xfrm>
          <a:off x="0" y="0"/>
          <a:ext cx="0" cy="0"/>
          <a:chOff x="0" y="0"/>
          <a:chExt cx="0" cy="0"/>
        </a:xfrm>
      </p:grpSpPr>
      <p:cxnSp>
        <p:nvCxnSpPr>
          <p:cNvPr id="4" name="Connecteur droit 25"/>
          <p:cNvCxnSpPr/>
          <p:nvPr userDrawn="1"/>
        </p:nvCxnSpPr>
        <p:spPr bwMode="gray">
          <a:xfrm>
            <a:off x="720725" y="498936"/>
            <a:ext cx="77041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11"/>
          <p:cNvSpPr/>
          <p:nvPr userDrawn="1"/>
        </p:nvSpPr>
        <p:spPr bwMode="gray">
          <a:xfrm>
            <a:off x="720726" y="306673"/>
            <a:ext cx="153988" cy="31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sz="1800">
              <a:solidFill>
                <a:srgbClr val="FFFFFF"/>
              </a:solidFill>
              <a:latin typeface="Georgia" panose="02040502050405020303" pitchFamily="18" charset="0"/>
            </a:endParaRPr>
          </a:p>
        </p:txBody>
      </p:sp>
      <p:pic>
        <p:nvPicPr>
          <p:cNvPr id="6" name="Image 2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47700" y="4641383"/>
            <a:ext cx="755650" cy="35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8"/>
          </p:nvPr>
        </p:nvSpPr>
        <p:spPr bwMode="gray">
          <a:xfrm>
            <a:off x="4629150" y="811822"/>
            <a:ext cx="3794848" cy="3635706"/>
          </a:xfrm>
        </p:spPr>
        <p:txBody>
          <a:bodyPr/>
          <a:lstStyle>
            <a:lvl1pPr>
              <a:lnSpc>
                <a:spcPct val="110000"/>
              </a:lnSpc>
              <a:spcBef>
                <a:spcPts val="0"/>
              </a:spcBef>
              <a:spcAft>
                <a:spcPts val="0"/>
              </a:spcAft>
              <a:defRPr sz="1400" b="0" i="1" cap="none" baseline="0">
                <a:solidFill>
                  <a:schemeClr val="bg1"/>
                </a:solidFill>
                <a:latin typeface="+mn-lt"/>
              </a:defRPr>
            </a:lvl1pPr>
            <a:lvl2pPr>
              <a:lnSpc>
                <a:spcPct val="114000"/>
              </a:lnSpc>
              <a:defRPr sz="1200" i="1"/>
            </a:lvl2pPr>
          </a:lstStyle>
          <a:p>
            <a:pPr lvl="0"/>
            <a:r>
              <a:rPr lang="fr-FR" dirty="0"/>
              <a:t>Cliquez pour modifier les styles du texte du masque</a:t>
            </a:r>
          </a:p>
        </p:txBody>
      </p:sp>
      <p:sp>
        <p:nvSpPr>
          <p:cNvPr id="17" name="Titre 16"/>
          <p:cNvSpPr>
            <a:spLocks noGrp="1"/>
          </p:cNvSpPr>
          <p:nvPr>
            <p:ph type="title"/>
          </p:nvPr>
        </p:nvSpPr>
        <p:spPr bwMode="gray">
          <a:xfrm>
            <a:off x="719999" y="811820"/>
            <a:ext cx="3491961" cy="3635707"/>
          </a:xfrm>
        </p:spPr>
        <p:txBody>
          <a:bodyPr/>
          <a:lstStyle>
            <a:lvl1pPr>
              <a:defRPr sz="3500">
                <a:solidFill>
                  <a:schemeClr val="bg1"/>
                </a:solidFill>
              </a:defRPr>
            </a:lvl1pPr>
          </a:lstStyle>
          <a:p>
            <a:r>
              <a:rPr lang="fr-FR" dirty="0"/>
              <a:t>Cliquez pour modifier le style du titre</a:t>
            </a:r>
          </a:p>
        </p:txBody>
      </p:sp>
      <p:sp>
        <p:nvSpPr>
          <p:cNvPr id="7" name="Espace réservé de la date 21"/>
          <p:cNvSpPr>
            <a:spLocks noGrp="1"/>
          </p:cNvSpPr>
          <p:nvPr>
            <p:ph type="dt" sz="half" idx="19"/>
          </p:nvPr>
        </p:nvSpPr>
        <p:spPr/>
        <p:txBody>
          <a:bodyPr/>
          <a:lstStyle>
            <a:lvl1pPr>
              <a:defRPr/>
            </a:lvl1pPr>
          </a:lstStyle>
          <a:p>
            <a:pPr>
              <a:defRPr/>
            </a:pPr>
            <a:r>
              <a:rPr lang="fr-FR">
                <a:solidFill>
                  <a:prstClr val="white">
                    <a:alpha val="0"/>
                  </a:prstClr>
                </a:solidFill>
              </a:rPr>
              <a:t>Date</a:t>
            </a:r>
            <a:endParaRPr lang="fr-FR" dirty="0">
              <a:solidFill>
                <a:prstClr val="white">
                  <a:alpha val="0"/>
                </a:prstClr>
              </a:solidFill>
            </a:endParaRPr>
          </a:p>
        </p:txBody>
      </p:sp>
      <p:sp>
        <p:nvSpPr>
          <p:cNvPr id="8" name="Espace réservé du pied de page 22"/>
          <p:cNvSpPr>
            <a:spLocks noGrp="1"/>
          </p:cNvSpPr>
          <p:nvPr>
            <p:ph type="ftr" sz="quarter" idx="20"/>
          </p:nvPr>
        </p:nvSpPr>
        <p:spPr bwMode="gray">
          <a:xfrm>
            <a:off x="720726" y="405188"/>
            <a:ext cx="7702550" cy="144596"/>
          </a:xfrm>
          <a:prstGeom prst="rect">
            <a:avLst/>
          </a:prstGeom>
          <a:effectLst>
            <a:glow rad="635000">
              <a:schemeClr val="tx1"/>
            </a:glow>
            <a:softEdge rad="0"/>
          </a:effectLst>
        </p:spPr>
        <p:txBody>
          <a:bodyPr vert="horz" wrap="square" lIns="0" tIns="0" rIns="0" bIns="0" numCol="1" anchor="b" anchorCtr="0" compatLnSpc="1">
            <a:prstTxWarp prst="textNoShape">
              <a:avLst/>
            </a:prstTxWarp>
            <a:noAutofit/>
          </a:bodyPr>
          <a:lstStyle>
            <a:lvl1pPr eaLnBrk="1" hangingPunct="1">
              <a:defRPr sz="800">
                <a:solidFill>
                  <a:schemeClr val="bg1"/>
                </a:solidFill>
                <a:effectLst>
                  <a:outerShdw blurRad="38100" dist="38100" dir="2700000" algn="tl">
                    <a:srgbClr val="000000"/>
                  </a:outerShdw>
                </a:effectLst>
                <a:latin typeface="Georgia" panose="02040502050405020303" pitchFamily="18" charset="0"/>
              </a:defRPr>
            </a:lvl1pPr>
          </a:lstStyle>
          <a:p>
            <a:pPr>
              <a:defRPr/>
            </a:pPr>
            <a:r>
              <a:rPr lang="en-US">
                <a:solidFill>
                  <a:prstClr val="white"/>
                </a:solidFill>
              </a:rPr>
              <a:t>AAQIUS CAPITAL INVESTMENT STRATEGY</a:t>
            </a:r>
            <a:endParaRPr lang="fr-FR">
              <a:solidFill>
                <a:prstClr val="white"/>
              </a:solidFill>
            </a:endParaRPr>
          </a:p>
        </p:txBody>
      </p:sp>
      <p:sp>
        <p:nvSpPr>
          <p:cNvPr id="9" name="Espace réservé du numéro de diapositive 24"/>
          <p:cNvSpPr>
            <a:spLocks noGrp="1"/>
          </p:cNvSpPr>
          <p:nvPr>
            <p:ph type="sldNum" sz="quarter" idx="21"/>
          </p:nvPr>
        </p:nvSpPr>
        <p:spPr>
          <a:xfrm>
            <a:off x="8675688" y="5006846"/>
            <a:ext cx="468312" cy="141418"/>
          </a:xfrm>
        </p:spPr>
        <p:txBody>
          <a:bodyPr/>
          <a:lstStyle>
            <a:lvl1pPr>
              <a:defRPr sz="100" i="0">
                <a:solidFill>
                  <a:srgbClr val="E63329"/>
                </a:solidFill>
              </a:defRPr>
            </a:lvl1pPr>
          </a:lstStyle>
          <a:p>
            <a:pPr>
              <a:defRPr/>
            </a:pPr>
            <a:fld id="{1295AE97-898B-4778-911F-33875CA6AAAA}" type="slidenum">
              <a:rPr lang="fr-FR" altLang="fr-FR"/>
              <a:pPr>
                <a:defRPr/>
              </a:pPr>
              <a:t>‹N°›</a:t>
            </a:fld>
            <a:endParaRPr lang="fr-FR" altLang="fr-FR"/>
          </a:p>
        </p:txBody>
      </p:sp>
    </p:spTree>
    <p:extLst>
      <p:ext uri="{BB962C8B-B14F-4D97-AF65-F5344CB8AC3E}">
        <p14:creationId xmlns:p14="http://schemas.microsoft.com/office/powerpoint/2010/main" val="2514107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85131"/>
            <a:ext cx="9144000" cy="1975812"/>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9"/>
          </a:xfrm>
          <a:prstGeom prst="rect">
            <a:avLst/>
          </a:prstGeom>
        </p:spPr>
      </p:pic>
      <p:cxnSp>
        <p:nvCxnSpPr>
          <p:cNvPr id="10" name="Connecteur droit 9"/>
          <p:cNvCxnSpPr/>
          <p:nvPr userDrawn="1"/>
        </p:nvCxnSpPr>
        <p:spPr>
          <a:xfrm>
            <a:off x="613914" y="4226299"/>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70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Tree>
    <p:extLst>
      <p:ext uri="{BB962C8B-B14F-4D97-AF65-F5344CB8AC3E}">
        <p14:creationId xmlns:p14="http://schemas.microsoft.com/office/powerpoint/2010/main" val="423338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33845" y="1372870"/>
            <a:ext cx="3886200" cy="3266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72870"/>
            <a:ext cx="3886200" cy="3266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4200506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nom">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cxnSp>
        <p:nvCxnSpPr>
          <p:cNvPr id="12" name="Connecteur droit 11"/>
          <p:cNvCxnSpPr/>
          <p:nvPr userDrawn="1"/>
        </p:nvCxnSpPr>
        <p:spPr>
          <a:xfrm>
            <a:off x="2219182" y="821000"/>
            <a:ext cx="0" cy="45718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re 1"/>
          <p:cNvSpPr>
            <a:spLocks noGrp="1"/>
          </p:cNvSpPr>
          <p:nvPr>
            <p:ph type="ctrTitle" hasCustomPrompt="1"/>
          </p:nvPr>
        </p:nvSpPr>
        <p:spPr>
          <a:xfrm>
            <a:off x="2343497" y="813626"/>
            <a:ext cx="3759280" cy="417270"/>
          </a:xfrm>
          <a:prstGeom prst="rect">
            <a:avLst/>
          </a:prstGeom>
        </p:spPr>
        <p:txBody>
          <a:bodyPr anchor="ctr"/>
          <a:lstStyle>
            <a:lvl1pPr algn="l">
              <a:defRPr sz="2000">
                <a:solidFill>
                  <a:schemeClr val="bg1"/>
                </a:solidFill>
                <a:latin typeface="Arial"/>
                <a:cs typeface="Arial"/>
              </a:defRPr>
            </a:lvl1pPr>
          </a:lstStyle>
          <a:p>
            <a:r>
              <a:rPr lang="fr-FR" dirty="0" err="1"/>
              <a:t>Stor</a:t>
            </a:r>
            <a:r>
              <a:rPr lang="fr-FR" dirty="0"/>
              <a:t>-H technologies</a:t>
            </a:r>
          </a:p>
        </p:txBody>
      </p:sp>
    </p:spTree>
    <p:extLst>
      <p:ext uri="{BB962C8B-B14F-4D97-AF65-F5344CB8AC3E}">
        <p14:creationId xmlns:p14="http://schemas.microsoft.com/office/powerpoint/2010/main" val="636392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grpSp>
        <p:nvGrpSpPr>
          <p:cNvPr id="7" name="Grouper 6"/>
          <p:cNvGrpSpPr/>
          <p:nvPr userDrawn="1"/>
        </p:nvGrpSpPr>
        <p:grpSpPr>
          <a:xfrm>
            <a:off x="1" y="0"/>
            <a:ext cx="9146194" cy="612554"/>
            <a:chOff x="1" y="0"/>
            <a:chExt cx="9146194" cy="612554"/>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sp>
        <p:nvSpPr>
          <p:cNvPr id="10"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pic>
        <p:nvPicPr>
          <p:cNvPr id="11" name="Imag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19"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762831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simple avec fond">
    <p:spTree>
      <p:nvGrpSpPr>
        <p:cNvPr id="1" name=""/>
        <p:cNvGrpSpPr/>
        <p:nvPr/>
      </p:nvGrpSpPr>
      <p:grpSpPr>
        <a:xfrm>
          <a:off x="0" y="0"/>
          <a:ext cx="0" cy="0"/>
          <a:chOff x="0" y="0"/>
          <a:chExt cx="0" cy="0"/>
        </a:xfrm>
      </p:grpSpPr>
      <p:grpSp>
        <p:nvGrpSpPr>
          <p:cNvPr id="19" name="Grouper 18"/>
          <p:cNvGrpSpPr/>
          <p:nvPr userDrawn="1"/>
        </p:nvGrpSpPr>
        <p:grpSpPr>
          <a:xfrm>
            <a:off x="1" y="0"/>
            <a:ext cx="9146194" cy="5148264"/>
            <a:chOff x="1" y="0"/>
            <a:chExt cx="9146194" cy="5148264"/>
          </a:xfrm>
        </p:grpSpPr>
        <p:pic>
          <p:nvPicPr>
            <p:cNvPr id="20" name="Image 19" descr="Illustre grand gris AAQI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4429" y="1040388"/>
              <a:ext cx="5089569" cy="4107876"/>
            </a:xfrm>
            <a:prstGeom prst="rect">
              <a:avLst/>
            </a:prstGeom>
          </p:spPr>
        </p:pic>
        <p:pic>
          <p:nvPicPr>
            <p:cNvPr id="21" name="Imag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22" name="Imag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pic>
        <p:nvPicPr>
          <p:cNvPr id="11" name="Imag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24"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
        <p:nvSpPr>
          <p:cNvPr id="27"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spTree>
    <p:extLst>
      <p:ext uri="{BB962C8B-B14F-4D97-AF65-F5344CB8AC3E}">
        <p14:creationId xmlns:p14="http://schemas.microsoft.com/office/powerpoint/2010/main" val="2302695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676254"/>
            <a:ext cx="9143999" cy="3472009"/>
          </a:xfrm>
          <a:prstGeom prst="rect">
            <a:avLst/>
          </a:prstGeom>
        </p:spPr>
      </p:pic>
      <p:sp>
        <p:nvSpPr>
          <p:cNvPr id="13" name="Titre 1"/>
          <p:cNvSpPr txBox="1">
            <a:spLocks/>
          </p:cNvSpPr>
          <p:nvPr userDrawn="1"/>
        </p:nvSpPr>
        <p:spPr>
          <a:xfrm>
            <a:off x="529828" y="2068311"/>
            <a:ext cx="2277096" cy="120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400" dirty="0">
                <a:solidFill>
                  <a:srgbClr val="B91798"/>
                </a:solidFill>
                <a:latin typeface="Arial Black"/>
                <a:cs typeface="Arial Black"/>
              </a:rPr>
              <a:t>CONTACTS</a:t>
            </a:r>
          </a:p>
        </p:txBody>
      </p:sp>
      <p:cxnSp>
        <p:nvCxnSpPr>
          <p:cNvPr id="14" name="Connecteur droit 13"/>
          <p:cNvCxnSpPr/>
          <p:nvPr userDrawn="1"/>
        </p:nvCxnSpPr>
        <p:spPr>
          <a:xfrm>
            <a:off x="613914" y="2400803"/>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sp>
        <p:nvSpPr>
          <p:cNvPr id="16" name="Titre 1"/>
          <p:cNvSpPr txBox="1">
            <a:spLocks/>
          </p:cNvSpPr>
          <p:nvPr userDrawn="1"/>
        </p:nvSpPr>
        <p:spPr>
          <a:xfrm>
            <a:off x="500261" y="362818"/>
            <a:ext cx="3359889" cy="39473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500" dirty="0">
                <a:solidFill>
                  <a:srgbClr val="FF9900"/>
                </a:solidFill>
                <a:latin typeface="Arial"/>
                <a:cs typeface="Arial"/>
              </a:rPr>
              <a:t>THANK</a:t>
            </a:r>
            <a:r>
              <a:rPr lang="fr-FR" sz="3500" dirty="0">
                <a:solidFill>
                  <a:srgbClr val="FF9900"/>
                </a:solidFill>
                <a:latin typeface="Arial Black"/>
                <a:cs typeface="Arial Black"/>
              </a:rPr>
              <a:t> YOU</a:t>
            </a:r>
          </a:p>
        </p:txBody>
      </p:sp>
      <p:sp>
        <p:nvSpPr>
          <p:cNvPr id="17" name="Titre 1"/>
          <p:cNvSpPr txBox="1">
            <a:spLocks/>
          </p:cNvSpPr>
          <p:nvPr userDrawn="1"/>
        </p:nvSpPr>
        <p:spPr>
          <a:xfrm>
            <a:off x="571659" y="882558"/>
            <a:ext cx="3028676" cy="23441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900" spc="600" dirty="0">
                <a:solidFill>
                  <a:prstClr val="black"/>
                </a:solidFill>
                <a:latin typeface="Arial"/>
                <a:cs typeface="Arial"/>
              </a:rPr>
              <a:t>FOR YOUR ATTENTION</a:t>
            </a:r>
          </a:p>
        </p:txBody>
      </p:sp>
      <p:sp>
        <p:nvSpPr>
          <p:cNvPr id="18"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white"/>
                </a:solidFill>
                <a:latin typeface="Arial"/>
                <a:cs typeface="Arial"/>
              </a:rPr>
              <a:t>www.aaqius.com</a:t>
            </a:r>
            <a:endParaRPr lang="fr-FR" sz="1000" spc="100" dirty="0">
              <a:solidFill>
                <a:prstClr val="white"/>
              </a:solidFill>
              <a:latin typeface="Arial"/>
              <a:cs typeface="Arial"/>
            </a:endParaRPr>
          </a:p>
        </p:txBody>
      </p:sp>
      <p:sp>
        <p:nvSpPr>
          <p:cNvPr id="19" name="Espace réservé du texte 2"/>
          <p:cNvSpPr>
            <a:spLocks noGrp="1"/>
          </p:cNvSpPr>
          <p:nvPr>
            <p:ph type="body" idx="10" hasCustomPrompt="1"/>
          </p:nvPr>
        </p:nvSpPr>
        <p:spPr>
          <a:xfrm>
            <a:off x="527869" y="2501686"/>
            <a:ext cx="2278206" cy="1093091"/>
          </a:xfrm>
          <a:prstGeom prst="rect">
            <a:avLst/>
          </a:prstGeom>
        </p:spPr>
        <p:txBody>
          <a:bodyPr anchor="t"/>
          <a:lstStyle>
            <a:lvl1pPr marL="0" marR="0" indent="0" algn="l" defTabSz="457200" rtl="0" eaLnBrk="1" fontAlgn="auto" latinLnBrk="0" hangingPunct="1">
              <a:lnSpc>
                <a:spcPct val="90000"/>
              </a:lnSpc>
              <a:spcBef>
                <a:spcPts val="200"/>
              </a:spcBef>
              <a:spcAft>
                <a:spcPts val="0"/>
              </a:spcAft>
              <a:buClrTx/>
              <a:buSzTx/>
              <a:buFont typeface="Arial"/>
              <a:buNone/>
              <a:tabLst/>
              <a:defRPr sz="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900" dirty="0">
                <a:solidFill>
                  <a:schemeClr val="bg1"/>
                </a:solidFill>
                <a:latin typeface="Arial Black"/>
                <a:cs typeface="Arial Black"/>
              </a:rPr>
              <a:t>Prénom Nom</a:t>
            </a:r>
            <a:r>
              <a:rPr lang="fr-FR" sz="900" dirty="0">
                <a:solidFill>
                  <a:schemeClr val="bg1"/>
                </a:solidFill>
                <a:latin typeface="Arial"/>
                <a:cs typeface="Arial"/>
              </a:rPr>
              <a:t> –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a:p>
            <a:pPr algn="l">
              <a:lnSpc>
                <a:spcPct val="90000"/>
              </a:lnSpc>
              <a:spcBef>
                <a:spcPts val="200"/>
              </a:spcBef>
            </a:pP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Black"/>
                <a:cs typeface="Arial Black"/>
              </a:rPr>
              <a:t>Prénom Nom </a:t>
            </a:r>
            <a:r>
              <a:rPr lang="fr-FR" sz="900" dirty="0">
                <a:solidFill>
                  <a:schemeClr val="bg1"/>
                </a:solidFill>
                <a:latin typeface="Arial"/>
                <a:cs typeface="Arial"/>
              </a:rPr>
              <a:t>–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p:txBody>
      </p:sp>
    </p:spTree>
    <p:extLst>
      <p:ext uri="{BB962C8B-B14F-4D97-AF65-F5344CB8AC3E}">
        <p14:creationId xmlns:p14="http://schemas.microsoft.com/office/powerpoint/2010/main" val="340223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5"/>
          <p:cNvSpPr txBox="1">
            <a:spLocks/>
          </p:cNvSpPr>
          <p:nvPr userDrawn="1"/>
        </p:nvSpPr>
        <p:spPr>
          <a:xfrm>
            <a:off x="3129710" y="4796105"/>
            <a:ext cx="428250" cy="130775"/>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243" y="4645048"/>
            <a:ext cx="761133" cy="397208"/>
          </a:xfrm>
          <a:prstGeom prst="rect">
            <a:avLst/>
          </a:prstGeom>
        </p:spPr>
      </p:pic>
      <p:cxnSp>
        <p:nvCxnSpPr>
          <p:cNvPr id="10" name="Connecteur droit 9"/>
          <p:cNvCxnSpPr/>
          <p:nvPr userDrawn="1"/>
        </p:nvCxnSpPr>
        <p:spPr>
          <a:xfrm flipV="1">
            <a:off x="1035230" y="4751022"/>
            <a:ext cx="0" cy="18431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re 1"/>
          <p:cNvSpPr txBox="1">
            <a:spLocks/>
          </p:cNvSpPr>
          <p:nvPr userDrawn="1"/>
        </p:nvSpPr>
        <p:spPr>
          <a:xfrm>
            <a:off x="7450074" y="4686601"/>
            <a:ext cx="1456349" cy="4425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grpSp>
        <p:nvGrpSpPr>
          <p:cNvPr id="15" name="Grouper 6"/>
          <p:cNvGrpSpPr/>
          <p:nvPr userDrawn="1"/>
        </p:nvGrpSpPr>
        <p:grpSpPr>
          <a:xfrm>
            <a:off x="1" y="0"/>
            <a:ext cx="9146194" cy="613121"/>
            <a:chOff x="1" y="0"/>
            <a:chExt cx="9146194" cy="612554"/>
          </a:xfrm>
        </p:grpSpPr>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12554"/>
            </a:xfrm>
            <a:prstGeom prst="rect">
              <a:avLst/>
            </a:prstGeom>
          </p:spPr>
        </p:pic>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t="27494" b="40419"/>
            <a:stretch/>
          </p:blipFill>
          <p:spPr>
            <a:xfrm>
              <a:off x="5377679" y="0"/>
              <a:ext cx="3768516" cy="612554"/>
            </a:xfrm>
            <a:prstGeom prst="rect">
              <a:avLst/>
            </a:prstGeom>
          </p:spPr>
        </p:pic>
      </p:grpSp>
      <p:sp>
        <p:nvSpPr>
          <p:cNvPr id="18" name="Titre 1"/>
          <p:cNvSpPr>
            <a:spLocks noGrp="1"/>
          </p:cNvSpPr>
          <p:nvPr>
            <p:ph type="ctrTitle" hasCustomPrompt="1"/>
          </p:nvPr>
        </p:nvSpPr>
        <p:spPr>
          <a:xfrm>
            <a:off x="114763" y="120831"/>
            <a:ext cx="6877708" cy="417656"/>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522737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74422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8237"/>
            <a:ext cx="7772400" cy="1022502"/>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17232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900947"/>
            <a:ext cx="4038600" cy="2547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900947"/>
            <a:ext cx="4038600" cy="2547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91669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6169"/>
            <a:ext cx="8229600" cy="858044"/>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7"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38508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54366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2556"/>
            <a:ext cx="3867150" cy="619848"/>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633845" y="1882404"/>
            <a:ext cx="3867150" cy="2762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262556"/>
            <a:ext cx="3886201" cy="619847"/>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0" y="1882404"/>
            <a:ext cx="3886201" cy="2762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pPr/>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511135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56165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977"/>
            <a:ext cx="3008313" cy="872345"/>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04978"/>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2" y="1077323"/>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9717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3784"/>
            <a:ext cx="5486400" cy="42544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460006"/>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4029231"/>
            <a:ext cx="54864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92637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32591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925"/>
            <a:ext cx="2057400" cy="329393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154925"/>
            <a:ext cx="6019800" cy="329393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7592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85131"/>
            <a:ext cx="9144000" cy="1975812"/>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9"/>
          </a:xfrm>
          <a:prstGeom prst="rect">
            <a:avLst/>
          </a:prstGeom>
        </p:spPr>
      </p:pic>
      <p:cxnSp>
        <p:nvCxnSpPr>
          <p:cNvPr id="10" name="Connecteur droit 9"/>
          <p:cNvCxnSpPr/>
          <p:nvPr userDrawn="1"/>
        </p:nvCxnSpPr>
        <p:spPr>
          <a:xfrm>
            <a:off x="613914" y="4226299"/>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2"/>
          <p:cNvSpPr>
            <a:spLocks noGrp="1"/>
          </p:cNvSpPr>
          <p:nvPr>
            <p:ph type="body" idx="1" hasCustomPrompt="1"/>
          </p:nvPr>
        </p:nvSpPr>
        <p:spPr>
          <a:xfrm>
            <a:off x="511701" y="3525879"/>
            <a:ext cx="2278206" cy="551689"/>
          </a:xfrm>
          <a:prstGeom prst="rect">
            <a:avLst/>
          </a:prstGeom>
        </p:spPr>
        <p:txBody>
          <a:bodyPr anchor="b"/>
          <a:lstStyle>
            <a:lvl1pPr marL="0" indent="0" algn="l">
              <a:lnSpc>
                <a:spcPct val="90000"/>
              </a:lnSpc>
              <a:spcBef>
                <a:spcPts val="200"/>
              </a:spcBef>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700" dirty="0" err="1">
                <a:solidFill>
                  <a:schemeClr val="bg1"/>
                </a:solidFill>
                <a:latin typeface="Arial"/>
                <a:cs typeface="Arial"/>
              </a:rPr>
              <a:t>Asset</a:t>
            </a:r>
            <a:r>
              <a:rPr lang="fr-FR" sz="700" dirty="0">
                <a:solidFill>
                  <a:schemeClr val="bg1"/>
                </a:solidFill>
                <a:latin typeface="Arial"/>
                <a:cs typeface="Arial"/>
              </a:rPr>
              <a:t> Management </a:t>
            </a:r>
            <a:r>
              <a:rPr lang="fr-FR" sz="700" dirty="0" err="1">
                <a:solidFill>
                  <a:schemeClr val="bg1"/>
                </a:solidFill>
                <a:latin typeface="Arial"/>
                <a:cs typeface="Arial"/>
              </a:rPr>
              <a:t>Company</a:t>
            </a:r>
            <a:r>
              <a:rPr lang="fr-FR" sz="700" dirty="0">
                <a:solidFill>
                  <a:schemeClr val="bg1"/>
                </a:solidFill>
                <a:latin typeface="Arial"/>
                <a:cs typeface="Arial"/>
              </a:rPr>
              <a:t> </a:t>
            </a:r>
            <a:r>
              <a:rPr lang="fr-FR" sz="700" dirty="0" err="1">
                <a:solidFill>
                  <a:schemeClr val="bg1"/>
                </a:solidFill>
                <a:latin typeface="Arial"/>
                <a:cs typeface="Arial"/>
              </a:rPr>
              <a:t>authorized</a:t>
            </a:r>
            <a:endParaRPr lang="fr-FR" sz="700" dirty="0">
              <a:solidFill>
                <a:schemeClr val="bg1"/>
              </a:solidFill>
              <a:latin typeface="Arial"/>
              <a:cs typeface="Arial"/>
            </a:endParaRPr>
          </a:p>
          <a:p>
            <a:pPr algn="l">
              <a:lnSpc>
                <a:spcPct val="90000"/>
              </a:lnSpc>
              <a:spcBef>
                <a:spcPts val="200"/>
              </a:spcBef>
            </a:pPr>
            <a:r>
              <a:rPr lang="fr-FR" sz="700" dirty="0">
                <a:solidFill>
                  <a:schemeClr val="bg1"/>
                </a:solidFill>
                <a:latin typeface="Arial"/>
                <a:cs typeface="Arial"/>
              </a:rPr>
              <a:t>by the French Financial</a:t>
            </a:r>
          </a:p>
          <a:p>
            <a:pPr algn="l">
              <a:lnSpc>
                <a:spcPct val="90000"/>
              </a:lnSpc>
              <a:spcBef>
                <a:spcPts val="200"/>
              </a:spcBef>
            </a:pPr>
            <a:r>
              <a:rPr lang="fr-FR" sz="700" dirty="0" err="1">
                <a:solidFill>
                  <a:schemeClr val="bg1"/>
                </a:solidFill>
                <a:latin typeface="Arial"/>
                <a:cs typeface="Arial"/>
              </a:rPr>
              <a:t>Markets</a:t>
            </a:r>
            <a:r>
              <a:rPr lang="fr-FR" sz="700" dirty="0">
                <a:solidFill>
                  <a:schemeClr val="bg1"/>
                </a:solidFill>
                <a:latin typeface="Arial"/>
                <a:cs typeface="Arial"/>
              </a:rPr>
              <a:t> </a:t>
            </a:r>
            <a:r>
              <a:rPr lang="fr-FR" sz="700" dirty="0" err="1">
                <a:solidFill>
                  <a:schemeClr val="bg1"/>
                </a:solidFill>
                <a:latin typeface="Arial"/>
                <a:cs typeface="Arial"/>
              </a:rPr>
              <a:t>Regulator</a:t>
            </a:r>
            <a:r>
              <a:rPr lang="fr-FR" sz="700" dirty="0">
                <a:solidFill>
                  <a:schemeClr val="bg1"/>
                </a:solidFill>
                <a:latin typeface="Arial"/>
                <a:cs typeface="Arial"/>
              </a:rPr>
              <a:t> N° GP 17000012 </a:t>
            </a:r>
          </a:p>
          <a:p>
            <a:pPr algn="l">
              <a:lnSpc>
                <a:spcPct val="90000"/>
              </a:lnSpc>
              <a:spcBef>
                <a:spcPts val="200"/>
              </a:spcBef>
            </a:pPr>
            <a:r>
              <a:rPr lang="fr-FR" sz="700" dirty="0">
                <a:solidFill>
                  <a:schemeClr val="bg1"/>
                </a:solidFill>
                <a:latin typeface="Arial"/>
                <a:cs typeface="Arial"/>
              </a:rPr>
              <a:t>(</a:t>
            </a:r>
            <a:r>
              <a:rPr lang="fr-FR" sz="700" dirty="0" err="1">
                <a:solidFill>
                  <a:schemeClr val="bg1"/>
                </a:solidFill>
                <a:latin typeface="Arial"/>
                <a:cs typeface="Arial"/>
              </a:rPr>
              <a:t>under</a:t>
            </a:r>
            <a:r>
              <a:rPr lang="fr-FR" sz="700" dirty="0">
                <a:solidFill>
                  <a:schemeClr val="bg1"/>
                </a:solidFill>
                <a:latin typeface="Arial"/>
                <a:cs typeface="Arial"/>
              </a:rPr>
              <a:t> AIFM </a:t>
            </a:r>
            <a:r>
              <a:rPr lang="fr-FR" sz="700" dirty="0" err="1">
                <a:solidFill>
                  <a:schemeClr val="bg1"/>
                </a:solidFill>
                <a:latin typeface="Arial"/>
                <a:cs typeface="Arial"/>
              </a:rPr>
              <a:t>European</a:t>
            </a:r>
            <a:r>
              <a:rPr lang="fr-FR" sz="700" dirty="0">
                <a:solidFill>
                  <a:schemeClr val="bg1"/>
                </a:solidFill>
                <a:latin typeface="Arial"/>
                <a:cs typeface="Arial"/>
              </a:rPr>
              <a:t> Directive CS 101957)</a:t>
            </a:r>
          </a:p>
        </p:txBody>
      </p:sp>
      <p:sp>
        <p:nvSpPr>
          <p:cNvPr id="12" name="Espace réservé du texte 2"/>
          <p:cNvSpPr>
            <a:spLocks noGrp="1"/>
          </p:cNvSpPr>
          <p:nvPr>
            <p:ph type="body" idx="10" hasCustomPrompt="1"/>
          </p:nvPr>
        </p:nvSpPr>
        <p:spPr>
          <a:xfrm>
            <a:off x="508873" y="4290713"/>
            <a:ext cx="2278206" cy="259374"/>
          </a:xfrm>
          <a:prstGeom prst="rect">
            <a:avLst/>
          </a:prstGeom>
        </p:spPr>
        <p:txBody>
          <a:bodyPr anchor="t"/>
          <a:lstStyle>
            <a:lvl1pPr marL="0" indent="0" algn="l">
              <a:lnSpc>
                <a:spcPct val="90000"/>
              </a:lnSpc>
              <a:spcBef>
                <a:spcPts val="200"/>
              </a:spcBef>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700" dirty="0">
                <a:solidFill>
                  <a:schemeClr val="bg1"/>
                </a:solidFill>
                <a:latin typeface="Arial"/>
                <a:cs typeface="Arial"/>
              </a:rPr>
              <a:t>21 Boulevard Haussmann</a:t>
            </a:r>
          </a:p>
          <a:p>
            <a:pPr algn="l">
              <a:lnSpc>
                <a:spcPct val="90000"/>
              </a:lnSpc>
              <a:spcBef>
                <a:spcPts val="200"/>
              </a:spcBef>
            </a:pPr>
            <a:r>
              <a:rPr lang="fr-FR" sz="700" dirty="0">
                <a:solidFill>
                  <a:schemeClr val="bg1"/>
                </a:solidFill>
                <a:latin typeface="Arial"/>
                <a:cs typeface="Arial"/>
              </a:rPr>
              <a:t>FR – 75009 Paris</a:t>
            </a:r>
          </a:p>
        </p:txBody>
      </p:sp>
      <p:sp>
        <p:nvSpPr>
          <p:cNvPr id="13" name="Espace réservé du texte 2"/>
          <p:cNvSpPr>
            <a:spLocks noGrp="1"/>
          </p:cNvSpPr>
          <p:nvPr>
            <p:ph type="body" idx="11" hasCustomPrompt="1"/>
          </p:nvPr>
        </p:nvSpPr>
        <p:spPr>
          <a:xfrm>
            <a:off x="508873" y="4520421"/>
            <a:ext cx="2278206" cy="304298"/>
          </a:xfrm>
          <a:prstGeom prst="rect">
            <a:avLst/>
          </a:prstGeom>
        </p:spPr>
        <p:txBody>
          <a:bodyPr anchor="t"/>
          <a:lstStyle>
            <a:lvl1pPr marL="0" indent="0" algn="l">
              <a:buNone/>
              <a:defRPr sz="7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fr-FR" sz="700" dirty="0">
                <a:solidFill>
                  <a:schemeClr val="bg1"/>
                </a:solidFill>
                <a:latin typeface="Arial"/>
                <a:cs typeface="Arial"/>
              </a:rPr>
              <a:t>Beijing, the 27th of July 2017</a:t>
            </a:r>
          </a:p>
        </p:txBody>
      </p:sp>
    </p:spTree>
    <p:extLst>
      <p:ext uri="{BB962C8B-B14F-4D97-AF65-F5344CB8AC3E}">
        <p14:creationId xmlns:p14="http://schemas.microsoft.com/office/powerpoint/2010/main" val="907713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Tree>
    <p:extLst>
      <p:ext uri="{BB962C8B-B14F-4D97-AF65-F5344CB8AC3E}">
        <p14:creationId xmlns:p14="http://schemas.microsoft.com/office/powerpoint/2010/main" val="3549457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itre nom">
    <p:spTree>
      <p:nvGrpSpPr>
        <p:cNvPr id="1" name=""/>
        <p:cNvGrpSpPr/>
        <p:nvPr/>
      </p:nvGrpSpPr>
      <p:grpSpPr>
        <a:xfrm>
          <a:off x="0" y="0"/>
          <a:ext cx="0" cy="0"/>
          <a:chOff x="0" y="0"/>
          <a:chExt cx="0" cy="0"/>
        </a:xfrm>
      </p:grpSpPr>
      <p:grpSp>
        <p:nvGrpSpPr>
          <p:cNvPr id="7" name="Grouper 6"/>
          <p:cNvGrpSpPr/>
          <p:nvPr userDrawn="1"/>
        </p:nvGrpSpPr>
        <p:grpSpPr>
          <a:xfrm>
            <a:off x="0" y="-1"/>
            <a:ext cx="9144000" cy="1975813"/>
            <a:chOff x="0" y="-1"/>
            <a:chExt cx="9144000" cy="1975813"/>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1975812"/>
            </a:xfrm>
            <a:prstGeom prst="rect">
              <a:avLst/>
            </a:prstGeom>
          </p:spPr>
        </p:pic>
        <p:pic>
          <p:nvPicPr>
            <p:cNvPr id="9" name="Image 8" descr="Principe préz AALPS_Aaqius_170815_03_Illustre moyen roug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9886" y="-1"/>
              <a:ext cx="3186929" cy="1975813"/>
            </a:xfrm>
            <a:prstGeom prst="rect">
              <a:avLst/>
            </a:prstGeom>
          </p:spPr>
        </p:pic>
      </p:gr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213" y="651109"/>
            <a:ext cx="1580107" cy="823838"/>
          </a:xfrm>
          <a:prstGeom prst="rect">
            <a:avLst/>
          </a:prstGeom>
        </p:spPr>
      </p:pic>
      <p:sp>
        <p:nvSpPr>
          <p:cNvPr id="11"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cxnSp>
        <p:nvCxnSpPr>
          <p:cNvPr id="12" name="Connecteur droit 11"/>
          <p:cNvCxnSpPr/>
          <p:nvPr userDrawn="1"/>
        </p:nvCxnSpPr>
        <p:spPr>
          <a:xfrm>
            <a:off x="2219182" y="821000"/>
            <a:ext cx="0" cy="457181"/>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re 1"/>
          <p:cNvSpPr>
            <a:spLocks noGrp="1"/>
          </p:cNvSpPr>
          <p:nvPr>
            <p:ph type="ctrTitle" hasCustomPrompt="1"/>
          </p:nvPr>
        </p:nvSpPr>
        <p:spPr>
          <a:xfrm>
            <a:off x="2343497" y="813626"/>
            <a:ext cx="3759280" cy="417270"/>
          </a:xfrm>
          <a:prstGeom prst="rect">
            <a:avLst/>
          </a:prstGeom>
        </p:spPr>
        <p:txBody>
          <a:bodyPr anchor="ctr"/>
          <a:lstStyle>
            <a:lvl1pPr algn="l">
              <a:defRPr sz="2000">
                <a:solidFill>
                  <a:schemeClr val="bg1"/>
                </a:solidFill>
                <a:latin typeface="Arial"/>
                <a:cs typeface="Arial"/>
              </a:defRPr>
            </a:lvl1pPr>
          </a:lstStyle>
          <a:p>
            <a:r>
              <a:rPr lang="fr-FR" dirty="0" err="1"/>
              <a:t>Stor</a:t>
            </a:r>
            <a:r>
              <a:rPr lang="fr-FR" dirty="0"/>
              <a:t>-H technologies</a:t>
            </a:r>
          </a:p>
        </p:txBody>
      </p:sp>
    </p:spTree>
    <p:extLst>
      <p:ext uri="{BB962C8B-B14F-4D97-AF65-F5344CB8AC3E}">
        <p14:creationId xmlns:p14="http://schemas.microsoft.com/office/powerpoint/2010/main" val="647733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grpSp>
        <p:nvGrpSpPr>
          <p:cNvPr id="7" name="Grouper 6"/>
          <p:cNvGrpSpPr/>
          <p:nvPr userDrawn="1"/>
        </p:nvGrpSpPr>
        <p:grpSpPr>
          <a:xfrm>
            <a:off x="1" y="0"/>
            <a:ext cx="9146194" cy="612554"/>
            <a:chOff x="1" y="0"/>
            <a:chExt cx="9146194" cy="612554"/>
          </a:xfrm>
        </p:grpSpPr>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sp>
        <p:nvSpPr>
          <p:cNvPr id="10"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pic>
        <p:nvPicPr>
          <p:cNvPr id="11" name="Imag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19"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3793069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ge simple avec fond">
    <p:spTree>
      <p:nvGrpSpPr>
        <p:cNvPr id="1" name=""/>
        <p:cNvGrpSpPr/>
        <p:nvPr/>
      </p:nvGrpSpPr>
      <p:grpSpPr>
        <a:xfrm>
          <a:off x="0" y="0"/>
          <a:ext cx="0" cy="0"/>
          <a:chOff x="0" y="0"/>
          <a:chExt cx="0" cy="0"/>
        </a:xfrm>
      </p:grpSpPr>
      <p:grpSp>
        <p:nvGrpSpPr>
          <p:cNvPr id="19" name="Grouper 18"/>
          <p:cNvGrpSpPr/>
          <p:nvPr userDrawn="1"/>
        </p:nvGrpSpPr>
        <p:grpSpPr>
          <a:xfrm>
            <a:off x="1" y="0"/>
            <a:ext cx="9146194" cy="5148264"/>
            <a:chOff x="1" y="0"/>
            <a:chExt cx="9146194" cy="5148264"/>
          </a:xfrm>
        </p:grpSpPr>
        <p:pic>
          <p:nvPicPr>
            <p:cNvPr id="20" name="Image 19" descr="Illustre grand gris AAQIU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4429" y="1040388"/>
              <a:ext cx="5089569" cy="4107876"/>
            </a:xfrm>
            <a:prstGeom prst="rect">
              <a:avLst/>
            </a:prstGeom>
          </p:spPr>
        </p:pic>
        <p:pic>
          <p:nvPicPr>
            <p:cNvPr id="21" name="Imag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3997" cy="612554"/>
            </a:xfrm>
            <a:prstGeom prst="rect">
              <a:avLst/>
            </a:prstGeom>
          </p:spPr>
        </p:pic>
        <p:pic>
          <p:nvPicPr>
            <p:cNvPr id="22" name="Imag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7679" y="0"/>
              <a:ext cx="3768516" cy="612554"/>
            </a:xfrm>
            <a:prstGeom prst="rect">
              <a:avLst/>
            </a:prstGeom>
          </p:spPr>
        </p:pic>
      </p:grpSp>
      <p:pic>
        <p:nvPicPr>
          <p:cNvPr id="11" name="Imag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242" y="4640750"/>
            <a:ext cx="761133" cy="396841"/>
          </a:xfrm>
          <a:prstGeom prst="rect">
            <a:avLst/>
          </a:prstGeom>
        </p:spPr>
      </p:pic>
      <p:cxnSp>
        <p:nvCxnSpPr>
          <p:cNvPr id="13" name="Connecteur droit 12"/>
          <p:cNvCxnSpPr/>
          <p:nvPr userDrawn="1"/>
        </p:nvCxnSpPr>
        <p:spPr>
          <a:xfrm flipV="1">
            <a:off x="1035230" y="4746627"/>
            <a:ext cx="0" cy="18414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black"/>
                </a:solidFill>
                <a:latin typeface="Arial"/>
                <a:cs typeface="Arial"/>
              </a:rPr>
              <a:t>www.aaqius.com</a:t>
            </a:r>
            <a:endParaRPr lang="fr-FR" sz="1000" spc="100" dirty="0">
              <a:solidFill>
                <a:prstClr val="black"/>
              </a:solidFill>
              <a:latin typeface="Arial"/>
              <a:cs typeface="Arial"/>
            </a:endParaRPr>
          </a:p>
        </p:txBody>
      </p:sp>
      <p:sp>
        <p:nvSpPr>
          <p:cNvPr id="24" name="Titre 1"/>
          <p:cNvSpPr>
            <a:spLocks noGrp="1"/>
          </p:cNvSpPr>
          <p:nvPr>
            <p:ph type="ctrTitle" hasCustomPrompt="1"/>
          </p:nvPr>
        </p:nvSpPr>
        <p:spPr>
          <a:xfrm>
            <a:off x="114763" y="120719"/>
            <a:ext cx="6877708" cy="417270"/>
          </a:xfrm>
          <a:prstGeom prst="rect">
            <a:avLst/>
          </a:prstGeom>
        </p:spPr>
        <p:txBody>
          <a:bodyPr/>
          <a:lstStyle>
            <a:lvl1pPr algn="l">
              <a:defRPr sz="1400">
                <a:solidFill>
                  <a:schemeClr val="bg1"/>
                </a:solidFill>
                <a:latin typeface="Arial"/>
                <a:cs typeface="Arial"/>
              </a:defRPr>
            </a:lvl1pPr>
          </a:lstStyle>
          <a:p>
            <a:r>
              <a:rPr lang="fr-FR" dirty="0"/>
              <a:t>Cliquez et modifiez le titre </a:t>
            </a:r>
          </a:p>
        </p:txBody>
      </p:sp>
      <p:sp>
        <p:nvSpPr>
          <p:cNvPr id="27" name="Espace réservé du numéro de diapositive 5"/>
          <p:cNvSpPr txBox="1">
            <a:spLocks/>
          </p:cNvSpPr>
          <p:nvPr userDrawn="1"/>
        </p:nvSpPr>
        <p:spPr>
          <a:xfrm>
            <a:off x="3129710" y="4791668"/>
            <a:ext cx="428250" cy="130654"/>
          </a:xfrm>
          <a:prstGeom prst="rect">
            <a:avLst/>
          </a:prstGeom>
        </p:spPr>
        <p:txBody>
          <a:bodyPr anchor="t"/>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600" dirty="0">
                <a:solidFill>
                  <a:prstClr val="black"/>
                </a:solidFill>
                <a:latin typeface="Arial"/>
                <a:cs typeface="Arial"/>
              </a:rPr>
              <a:t>0</a:t>
            </a:r>
            <a:fld id="{7E70806B-A88E-1946-A4C4-175D1EACFACA}" type="slidenum">
              <a:rPr lang="fr-FR" sz="600" smtClean="0">
                <a:solidFill>
                  <a:prstClr val="black"/>
                </a:solidFill>
                <a:latin typeface="Arial"/>
                <a:cs typeface="Arial"/>
              </a:rPr>
              <a:pPr/>
              <a:t>‹N°›</a:t>
            </a:fld>
            <a:endParaRPr lang="fr-FR" sz="600" dirty="0">
              <a:solidFill>
                <a:prstClr val="black"/>
              </a:solidFill>
              <a:latin typeface="Arial"/>
              <a:cs typeface="Arial"/>
            </a:endParaRPr>
          </a:p>
        </p:txBody>
      </p:sp>
    </p:spTree>
    <p:extLst>
      <p:ext uri="{BB962C8B-B14F-4D97-AF65-F5344CB8AC3E}">
        <p14:creationId xmlns:p14="http://schemas.microsoft.com/office/powerpoint/2010/main" val="311697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‹N°›</a:t>
            </a:fld>
            <a:endParaRPr lang="en-US" dirty="0"/>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730809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676254"/>
            <a:ext cx="9143999" cy="3472009"/>
          </a:xfrm>
          <a:prstGeom prst="rect">
            <a:avLst/>
          </a:prstGeom>
        </p:spPr>
      </p:pic>
      <p:sp>
        <p:nvSpPr>
          <p:cNvPr id="13" name="Titre 1"/>
          <p:cNvSpPr txBox="1">
            <a:spLocks/>
          </p:cNvSpPr>
          <p:nvPr userDrawn="1"/>
        </p:nvSpPr>
        <p:spPr>
          <a:xfrm>
            <a:off x="529828" y="2068311"/>
            <a:ext cx="2277096" cy="120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400" dirty="0">
                <a:solidFill>
                  <a:srgbClr val="B91798"/>
                </a:solidFill>
                <a:latin typeface="Arial Black"/>
                <a:cs typeface="Arial Black"/>
              </a:rPr>
              <a:t>CONTACTS</a:t>
            </a:r>
          </a:p>
        </p:txBody>
      </p:sp>
      <p:cxnSp>
        <p:nvCxnSpPr>
          <p:cNvPr id="14" name="Connecteur droit 13"/>
          <p:cNvCxnSpPr/>
          <p:nvPr userDrawn="1"/>
        </p:nvCxnSpPr>
        <p:spPr>
          <a:xfrm>
            <a:off x="613914" y="2400803"/>
            <a:ext cx="29319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56369" y="211600"/>
            <a:ext cx="5287631" cy="4440742"/>
          </a:xfrm>
          <a:prstGeom prst="rect">
            <a:avLst/>
          </a:prstGeom>
          <a:noFill/>
          <a:ln>
            <a:noFill/>
          </a:ln>
        </p:spPr>
      </p:pic>
      <p:sp>
        <p:nvSpPr>
          <p:cNvPr id="16" name="Titre 1"/>
          <p:cNvSpPr txBox="1">
            <a:spLocks/>
          </p:cNvSpPr>
          <p:nvPr userDrawn="1"/>
        </p:nvSpPr>
        <p:spPr>
          <a:xfrm>
            <a:off x="500261" y="362818"/>
            <a:ext cx="3359889" cy="39473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500" dirty="0">
                <a:solidFill>
                  <a:srgbClr val="FF9900"/>
                </a:solidFill>
                <a:latin typeface="Arial"/>
                <a:cs typeface="Arial"/>
              </a:rPr>
              <a:t>THANK</a:t>
            </a:r>
            <a:r>
              <a:rPr lang="fr-FR" sz="3500" dirty="0">
                <a:solidFill>
                  <a:srgbClr val="FF9900"/>
                </a:solidFill>
                <a:latin typeface="Arial Black"/>
                <a:cs typeface="Arial Black"/>
              </a:rPr>
              <a:t> YOU</a:t>
            </a:r>
          </a:p>
        </p:txBody>
      </p:sp>
      <p:sp>
        <p:nvSpPr>
          <p:cNvPr id="17" name="Titre 1"/>
          <p:cNvSpPr txBox="1">
            <a:spLocks/>
          </p:cNvSpPr>
          <p:nvPr userDrawn="1"/>
        </p:nvSpPr>
        <p:spPr>
          <a:xfrm>
            <a:off x="571659" y="882558"/>
            <a:ext cx="3028676" cy="23441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900" spc="600" dirty="0">
                <a:solidFill>
                  <a:prstClr val="black"/>
                </a:solidFill>
                <a:latin typeface="Arial"/>
                <a:cs typeface="Arial"/>
              </a:rPr>
              <a:t>FOR YOUR ATTENTION</a:t>
            </a:r>
          </a:p>
        </p:txBody>
      </p:sp>
      <p:sp>
        <p:nvSpPr>
          <p:cNvPr id="18" name="Titre 1"/>
          <p:cNvSpPr txBox="1">
            <a:spLocks/>
          </p:cNvSpPr>
          <p:nvPr userDrawn="1"/>
        </p:nvSpPr>
        <p:spPr>
          <a:xfrm>
            <a:off x="7450073" y="4682265"/>
            <a:ext cx="1456349" cy="4421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spc="100" dirty="0" err="1">
                <a:solidFill>
                  <a:prstClr val="white"/>
                </a:solidFill>
                <a:latin typeface="Arial"/>
                <a:cs typeface="Arial"/>
              </a:rPr>
              <a:t>www.aaqius.com</a:t>
            </a:r>
            <a:endParaRPr lang="fr-FR" sz="1000" spc="100" dirty="0">
              <a:solidFill>
                <a:prstClr val="white"/>
              </a:solidFill>
              <a:latin typeface="Arial"/>
              <a:cs typeface="Arial"/>
            </a:endParaRPr>
          </a:p>
        </p:txBody>
      </p:sp>
      <p:sp>
        <p:nvSpPr>
          <p:cNvPr id="19" name="Espace réservé du texte 2"/>
          <p:cNvSpPr>
            <a:spLocks noGrp="1"/>
          </p:cNvSpPr>
          <p:nvPr>
            <p:ph type="body" idx="10" hasCustomPrompt="1"/>
          </p:nvPr>
        </p:nvSpPr>
        <p:spPr>
          <a:xfrm>
            <a:off x="527869" y="2501686"/>
            <a:ext cx="2278206" cy="1093091"/>
          </a:xfrm>
          <a:prstGeom prst="rect">
            <a:avLst/>
          </a:prstGeom>
        </p:spPr>
        <p:txBody>
          <a:bodyPr anchor="t"/>
          <a:lstStyle>
            <a:lvl1pPr marL="0" marR="0" indent="0" algn="l" defTabSz="457200" rtl="0" eaLnBrk="1" fontAlgn="auto" latinLnBrk="0" hangingPunct="1">
              <a:lnSpc>
                <a:spcPct val="90000"/>
              </a:lnSpc>
              <a:spcBef>
                <a:spcPts val="200"/>
              </a:spcBef>
              <a:spcAft>
                <a:spcPts val="0"/>
              </a:spcAft>
              <a:buClrTx/>
              <a:buSzTx/>
              <a:buFont typeface="Arial"/>
              <a:buNone/>
              <a:tabLst/>
              <a:defRPr sz="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90000"/>
              </a:lnSpc>
              <a:spcBef>
                <a:spcPts val="200"/>
              </a:spcBef>
            </a:pPr>
            <a:r>
              <a:rPr lang="fr-FR" sz="900" dirty="0">
                <a:solidFill>
                  <a:schemeClr val="bg1"/>
                </a:solidFill>
                <a:latin typeface="Arial Black"/>
                <a:cs typeface="Arial Black"/>
              </a:rPr>
              <a:t>Prénom Nom</a:t>
            </a:r>
            <a:r>
              <a:rPr lang="fr-FR" sz="900" dirty="0">
                <a:solidFill>
                  <a:schemeClr val="bg1"/>
                </a:solidFill>
                <a:latin typeface="Arial"/>
                <a:cs typeface="Arial"/>
              </a:rPr>
              <a:t> –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a:p>
            <a:pPr algn="l">
              <a:lnSpc>
                <a:spcPct val="90000"/>
              </a:lnSpc>
              <a:spcBef>
                <a:spcPts val="200"/>
              </a:spcBef>
            </a:pP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Black"/>
                <a:cs typeface="Arial Black"/>
              </a:rPr>
              <a:t>Prénom Nom </a:t>
            </a:r>
            <a:r>
              <a:rPr lang="fr-FR" sz="900" dirty="0">
                <a:solidFill>
                  <a:schemeClr val="bg1"/>
                </a:solidFill>
                <a:latin typeface="Arial"/>
                <a:cs typeface="Arial"/>
              </a:rPr>
              <a:t>– métier</a:t>
            </a:r>
          </a:p>
          <a:p>
            <a:pPr algn="l">
              <a:lnSpc>
                <a:spcPct val="90000"/>
              </a:lnSpc>
              <a:spcBef>
                <a:spcPts val="200"/>
              </a:spcBef>
            </a:pPr>
            <a:r>
              <a:rPr lang="fr-FR" sz="900" dirty="0" err="1">
                <a:solidFill>
                  <a:schemeClr val="bg1"/>
                </a:solidFill>
                <a:latin typeface="Arial"/>
                <a:cs typeface="Arial"/>
              </a:rPr>
              <a:t>p.nom@aalps.capital</a:t>
            </a:r>
            <a:endParaRPr lang="fr-FR" sz="900" dirty="0">
              <a:solidFill>
                <a:schemeClr val="bg1"/>
              </a:solidFill>
              <a:latin typeface="Arial"/>
              <a:cs typeface="Arial"/>
            </a:endParaRPr>
          </a:p>
          <a:p>
            <a:pPr algn="l">
              <a:lnSpc>
                <a:spcPct val="90000"/>
              </a:lnSpc>
              <a:spcBef>
                <a:spcPts val="200"/>
              </a:spcBef>
            </a:pPr>
            <a:r>
              <a:rPr lang="fr-FR" sz="900" dirty="0">
                <a:solidFill>
                  <a:schemeClr val="bg1"/>
                </a:solidFill>
                <a:latin typeface="Arial"/>
                <a:cs typeface="Arial"/>
              </a:rPr>
              <a:t>+00 00 00 00 00</a:t>
            </a:r>
          </a:p>
        </p:txBody>
      </p:sp>
    </p:spTree>
    <p:extLst>
      <p:ext uri="{BB962C8B-B14F-4D97-AF65-F5344CB8AC3E}">
        <p14:creationId xmlns:p14="http://schemas.microsoft.com/office/powerpoint/2010/main" val="383639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42797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936" y="343218"/>
            <a:ext cx="2948940" cy="1201259"/>
          </a:xfrm>
        </p:spPr>
        <p:txBody>
          <a:bodyPr anchor="b">
            <a:normAutofit/>
          </a:bodyPr>
          <a:lstStyle>
            <a:lvl1pPr>
              <a:defRPr sz="2400" b="0"/>
            </a:lvl1pPr>
          </a:lstStyle>
          <a:p>
            <a:r>
              <a:rPr lang="fr-FR"/>
              <a:t>Modifiez le style du titre</a:t>
            </a:r>
            <a:endParaRPr lang="en-US" dirty="0"/>
          </a:p>
        </p:txBody>
      </p:sp>
      <p:sp>
        <p:nvSpPr>
          <p:cNvPr id="3" name="Content Placeholder 2"/>
          <p:cNvSpPr>
            <a:spLocks noGrp="1"/>
          </p:cNvSpPr>
          <p:nvPr>
            <p:ph idx="1"/>
          </p:nvPr>
        </p:nvSpPr>
        <p:spPr>
          <a:xfrm>
            <a:off x="3886200" y="743638"/>
            <a:ext cx="4629150" cy="366098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30936" y="1544478"/>
            <a:ext cx="2948940" cy="2860147"/>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204513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936" y="343218"/>
            <a:ext cx="2948940" cy="1201261"/>
          </a:xfrm>
        </p:spPr>
        <p:txBody>
          <a:bodyPr anchor="b">
            <a:normAutofit/>
          </a:bodyPr>
          <a:lstStyle>
            <a:lvl1pPr>
              <a:defRPr sz="2400" b="0"/>
            </a:lvl1pPr>
          </a:lstStyle>
          <a:p>
            <a:r>
              <a:rPr lang="fr-FR"/>
              <a:t>Modifiez le style du titre</a:t>
            </a:r>
            <a:endParaRPr lang="en-US" dirty="0"/>
          </a:p>
        </p:txBody>
      </p:sp>
      <p:sp>
        <p:nvSpPr>
          <p:cNvPr id="3" name="Picture Placeholder 2"/>
          <p:cNvSpPr>
            <a:spLocks noGrp="1"/>
          </p:cNvSpPr>
          <p:nvPr>
            <p:ph type="pic" idx="1"/>
          </p:nvPr>
        </p:nvSpPr>
        <p:spPr>
          <a:xfrm>
            <a:off x="3886200" y="743638"/>
            <a:ext cx="4629150" cy="366098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30936" y="1544479"/>
            <a:ext cx="2948940" cy="2860146"/>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pPr/>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5675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574"/>
            <a:ext cx="7886700" cy="565485"/>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33845" y="1048216"/>
            <a:ext cx="7886700" cy="359118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AAD347D-5ACD-4C99-B74B-A9C85AD731AF}" type="datetimeFigureOut">
              <a:rPr lang="en-US" smtClean="0"/>
              <a:pPr/>
              <a:t>11/29/2018</a:t>
            </a:fld>
            <a:endParaRPr lang="en-US" dirty="0"/>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4771678"/>
            <a:ext cx="2057400" cy="274097"/>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02111984F565}" type="slidenum">
              <a:rPr lang="en-US" smtClean="0"/>
              <a:pPr/>
              <a:t>‹N°›</a:t>
            </a:fld>
            <a:endParaRPr lang="en-US" dirty="0"/>
          </a:p>
        </p:txBody>
      </p:sp>
    </p:spTree>
    <p:extLst>
      <p:ext uri="{BB962C8B-B14F-4D97-AF65-F5344CB8AC3E}">
        <p14:creationId xmlns:p14="http://schemas.microsoft.com/office/powerpoint/2010/main" val="429128846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l" defTabSz="6858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6898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476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201263"/>
            <a:ext cx="8229600" cy="339761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4771677"/>
            <a:ext cx="21336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4771677"/>
            <a:ext cx="28956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4771677"/>
            <a:ext cx="21336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928390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Connecteur droit 7"/>
          <p:cNvCxnSpPr/>
          <p:nvPr userDrawn="1"/>
        </p:nvCxnSpPr>
        <p:spPr bwMode="gray">
          <a:xfrm>
            <a:off x="720725" y="498936"/>
            <a:ext cx="77041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719138" y="816731"/>
            <a:ext cx="7707312" cy="540250"/>
          </a:xfrm>
          <a:prstGeom prst="rect">
            <a:avLst/>
          </a:prstGeom>
        </p:spPr>
        <p:txBody>
          <a:bodyPr vert="horz" lIns="0" tIns="0" rIns="0" bIns="0" rtlCol="0" anchor="t" anchorCtr="0">
            <a:noAutofit/>
          </a:bodyPr>
          <a:lstStyle/>
          <a:p>
            <a:r>
              <a:rPr lang="fr-FR" noProof="0" dirty="0"/>
              <a:t>Titre DE LA SLIDE</a:t>
            </a:r>
          </a:p>
        </p:txBody>
      </p:sp>
      <p:sp>
        <p:nvSpPr>
          <p:cNvPr id="3" name="Espace réservé du texte 2"/>
          <p:cNvSpPr>
            <a:spLocks noGrp="1"/>
          </p:cNvSpPr>
          <p:nvPr>
            <p:ph type="body" idx="1"/>
          </p:nvPr>
        </p:nvSpPr>
        <p:spPr bwMode="gray">
          <a:xfrm>
            <a:off x="720726" y="1376049"/>
            <a:ext cx="7702550" cy="3071479"/>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675688" y="5008434"/>
            <a:ext cx="468312" cy="139830"/>
          </a:xfrm>
          <a:prstGeom prst="rect">
            <a:avLst/>
          </a:prstGeom>
        </p:spPr>
        <p:txBody>
          <a:bodyPr vert="horz" lIns="0" tIns="0" rIns="0" bIns="0" rtlCol="0" anchor="ctr" anchorCtr="0">
            <a:noAutofit/>
          </a:bodyPr>
          <a:lstStyle>
            <a:lvl1pPr algn="ctr" eaLnBrk="1" fontAlgn="auto" hangingPunct="1">
              <a:spcBef>
                <a:spcPts val="0"/>
              </a:spcBef>
              <a:spcAft>
                <a:spcPts val="0"/>
              </a:spcAft>
              <a:defRPr sz="100">
                <a:solidFill>
                  <a:schemeClr val="bg1">
                    <a:alpha val="0"/>
                  </a:schemeClr>
                </a:solidFill>
                <a:latin typeface="+mj-lt"/>
                <a:cs typeface="+mn-cs"/>
              </a:defRPr>
            </a:lvl1pPr>
          </a:lstStyle>
          <a:p>
            <a:pPr>
              <a:defRPr/>
            </a:pPr>
            <a:r>
              <a:rPr lang="fr-FR">
                <a:solidFill>
                  <a:prstClr val="white">
                    <a:alpha val="0"/>
                  </a:prstClr>
                </a:solidFill>
              </a:rPr>
              <a:t>Date</a:t>
            </a:r>
            <a:endParaRPr lang="fr-FR" dirty="0">
              <a:solidFill>
                <a:prstClr val="white">
                  <a:alpha val="0"/>
                </a:prstClr>
              </a:solidFill>
            </a:endParaRPr>
          </a:p>
        </p:txBody>
      </p:sp>
      <p:sp>
        <p:nvSpPr>
          <p:cNvPr id="6" name="Espace réservé du numéro de diapositive 5"/>
          <p:cNvSpPr>
            <a:spLocks noGrp="1"/>
          </p:cNvSpPr>
          <p:nvPr>
            <p:ph type="sldNum" sz="quarter" idx="4"/>
          </p:nvPr>
        </p:nvSpPr>
        <p:spPr bwMode="gray">
          <a:xfrm>
            <a:off x="7956551" y="4550811"/>
            <a:ext cx="468313" cy="252647"/>
          </a:xfrm>
          <a:prstGeom prst="rect">
            <a:avLst/>
          </a:prstGeom>
        </p:spPr>
        <p:txBody>
          <a:bodyPr vert="horz" wrap="square" lIns="0" tIns="0" rIns="0" bIns="0" numCol="1" anchor="b" anchorCtr="0" compatLnSpc="1">
            <a:prstTxWarp prst="textNoShape">
              <a:avLst/>
            </a:prstTxWarp>
            <a:noAutofit/>
          </a:bodyPr>
          <a:lstStyle>
            <a:lvl1pPr algn="r" eaLnBrk="1" hangingPunct="1">
              <a:defRPr sz="1000" i="1">
                <a:latin typeface="Georgia" pitchFamily="18" charset="0"/>
              </a:defRPr>
            </a:lvl1pPr>
          </a:lstStyle>
          <a:p>
            <a:pPr>
              <a:defRPr/>
            </a:pPr>
            <a:fld id="{6D30A43F-1164-4BEB-8273-5853756A4AA7}" type="slidenum">
              <a:rPr lang="fr-FR" altLang="fr-FR">
                <a:solidFill>
                  <a:prstClr val="black"/>
                </a:solidFill>
              </a:rPr>
              <a:pPr>
                <a:defRPr/>
              </a:pPr>
              <a:t>‹N°›</a:t>
            </a:fld>
            <a:endParaRPr lang="fr-FR" altLang="fr-FR">
              <a:solidFill>
                <a:prstClr val="black"/>
              </a:solidFill>
            </a:endParaRPr>
          </a:p>
        </p:txBody>
      </p:sp>
      <p:sp>
        <p:nvSpPr>
          <p:cNvPr id="10" name="Rectangle 9"/>
          <p:cNvSpPr/>
          <p:nvPr userDrawn="1"/>
        </p:nvSpPr>
        <p:spPr bwMode="gray">
          <a:xfrm>
            <a:off x="720726" y="303494"/>
            <a:ext cx="153988" cy="31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sz="1800">
              <a:solidFill>
                <a:srgbClr val="FFFFFF"/>
              </a:solidFill>
              <a:latin typeface="Georgia" panose="02040502050405020303" pitchFamily="18" charset="0"/>
            </a:endParaRPr>
          </a:p>
        </p:txBody>
      </p:sp>
      <p:sp>
        <p:nvSpPr>
          <p:cNvPr id="11" name="Rectangle 10"/>
          <p:cNvSpPr/>
          <p:nvPr userDrawn="1"/>
        </p:nvSpPr>
        <p:spPr bwMode="gray">
          <a:xfrm>
            <a:off x="8264526" y="4827291"/>
            <a:ext cx="155575" cy="333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sz="1800">
              <a:solidFill>
                <a:srgbClr val="FFFFFF"/>
              </a:solidFill>
              <a:latin typeface="Georgia" panose="02040502050405020303" pitchFamily="18" charset="0"/>
            </a:endParaRPr>
          </a:p>
        </p:txBody>
      </p:sp>
      <p:pic>
        <p:nvPicPr>
          <p:cNvPr id="15370" name="Image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647700" y="4641382"/>
            <a:ext cx="755650" cy="36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26615"/>
      </p:ext>
    </p:extLst>
  </p:cSld>
  <p:clrMap bg1="lt1" tx1="dk1" bg2="lt2" tx2="dk2" accent1="accent1" accent2="accent2" accent3="accent3" accent4="accent4" accent5="accent5" accent6="accent6" hlink="hlink" folHlink="folHlink"/>
  <p:sldLayoutIdLst>
    <p:sldLayoutId id="2147483918" r:id="rId1"/>
    <p:sldLayoutId id="2147483919" r:id="rId2"/>
  </p:sldLayoutIdLst>
  <p:hf hdr="0"/>
  <p:txStyles>
    <p:titleStyle>
      <a:lvl1pPr algn="l" rtl="0" eaLnBrk="0" fontAlgn="base" hangingPunct="0">
        <a:lnSpc>
          <a:spcPct val="85000"/>
        </a:lnSpc>
        <a:spcBef>
          <a:spcPct val="0"/>
        </a:spcBef>
        <a:spcAft>
          <a:spcPct val="0"/>
        </a:spcAft>
        <a:defRPr sz="2000" b="1" kern="1200" cap="all">
          <a:solidFill>
            <a:schemeClr val="tx1"/>
          </a:solidFill>
          <a:latin typeface="+mj-lt"/>
          <a:ea typeface="+mj-ea"/>
          <a:cs typeface="+mj-cs"/>
        </a:defRPr>
      </a:lvl1pPr>
      <a:lvl2pPr algn="l" rtl="0" eaLnBrk="0" fontAlgn="base" hangingPunct="0">
        <a:lnSpc>
          <a:spcPct val="85000"/>
        </a:lnSpc>
        <a:spcBef>
          <a:spcPct val="0"/>
        </a:spcBef>
        <a:spcAft>
          <a:spcPct val="0"/>
        </a:spcAft>
        <a:defRPr sz="2000" b="1">
          <a:solidFill>
            <a:schemeClr val="tx1"/>
          </a:solidFill>
          <a:latin typeface="Arial" panose="020B0604020202020204" pitchFamily="34" charset="0"/>
        </a:defRPr>
      </a:lvl2pPr>
      <a:lvl3pPr algn="l" rtl="0" eaLnBrk="0" fontAlgn="base" hangingPunct="0">
        <a:lnSpc>
          <a:spcPct val="85000"/>
        </a:lnSpc>
        <a:spcBef>
          <a:spcPct val="0"/>
        </a:spcBef>
        <a:spcAft>
          <a:spcPct val="0"/>
        </a:spcAft>
        <a:defRPr sz="2000" b="1">
          <a:solidFill>
            <a:schemeClr val="tx1"/>
          </a:solidFill>
          <a:latin typeface="Arial" panose="020B0604020202020204" pitchFamily="34" charset="0"/>
        </a:defRPr>
      </a:lvl3pPr>
      <a:lvl4pPr algn="l" rtl="0" eaLnBrk="0" fontAlgn="base" hangingPunct="0">
        <a:lnSpc>
          <a:spcPct val="85000"/>
        </a:lnSpc>
        <a:spcBef>
          <a:spcPct val="0"/>
        </a:spcBef>
        <a:spcAft>
          <a:spcPct val="0"/>
        </a:spcAft>
        <a:defRPr sz="2000" b="1">
          <a:solidFill>
            <a:schemeClr val="tx1"/>
          </a:solidFill>
          <a:latin typeface="Arial" panose="020B0604020202020204" pitchFamily="34" charset="0"/>
        </a:defRPr>
      </a:lvl4pPr>
      <a:lvl5pPr algn="l" rtl="0" eaLnBrk="0" fontAlgn="base" hangingPunct="0">
        <a:lnSpc>
          <a:spcPct val="85000"/>
        </a:lnSpc>
        <a:spcBef>
          <a:spcPct val="0"/>
        </a:spcBef>
        <a:spcAft>
          <a:spcPct val="0"/>
        </a:spcAft>
        <a:defRPr sz="2000" b="1">
          <a:solidFill>
            <a:schemeClr val="tx1"/>
          </a:solidFill>
          <a:latin typeface="Arial" panose="020B0604020202020204" pitchFamily="34" charset="0"/>
        </a:defRPr>
      </a:lvl5pPr>
      <a:lvl6pPr marL="457189" algn="l" rtl="0" fontAlgn="base">
        <a:lnSpc>
          <a:spcPct val="85000"/>
        </a:lnSpc>
        <a:spcBef>
          <a:spcPct val="0"/>
        </a:spcBef>
        <a:spcAft>
          <a:spcPct val="0"/>
        </a:spcAft>
        <a:defRPr sz="2000" b="1">
          <a:solidFill>
            <a:schemeClr val="tx1"/>
          </a:solidFill>
          <a:latin typeface="Arial" panose="020B0604020202020204" pitchFamily="34" charset="0"/>
        </a:defRPr>
      </a:lvl6pPr>
      <a:lvl7pPr marL="914378" algn="l" rtl="0" fontAlgn="base">
        <a:lnSpc>
          <a:spcPct val="85000"/>
        </a:lnSpc>
        <a:spcBef>
          <a:spcPct val="0"/>
        </a:spcBef>
        <a:spcAft>
          <a:spcPct val="0"/>
        </a:spcAft>
        <a:defRPr sz="2000" b="1">
          <a:solidFill>
            <a:schemeClr val="tx1"/>
          </a:solidFill>
          <a:latin typeface="Arial" panose="020B0604020202020204" pitchFamily="34" charset="0"/>
        </a:defRPr>
      </a:lvl7pPr>
      <a:lvl8pPr marL="1371566" algn="l" rtl="0" fontAlgn="base">
        <a:lnSpc>
          <a:spcPct val="85000"/>
        </a:lnSpc>
        <a:spcBef>
          <a:spcPct val="0"/>
        </a:spcBef>
        <a:spcAft>
          <a:spcPct val="0"/>
        </a:spcAft>
        <a:defRPr sz="2000" b="1">
          <a:solidFill>
            <a:schemeClr val="tx1"/>
          </a:solidFill>
          <a:latin typeface="Arial" panose="020B0604020202020204" pitchFamily="34" charset="0"/>
        </a:defRPr>
      </a:lvl8pPr>
      <a:lvl9pPr marL="1828754" algn="l" rtl="0" fontAlgn="base">
        <a:lnSpc>
          <a:spcPct val="85000"/>
        </a:lnSpc>
        <a:spcBef>
          <a:spcPct val="0"/>
        </a:spcBef>
        <a:spcAft>
          <a:spcPct val="0"/>
        </a:spcAft>
        <a:defRPr sz="2000" b="1">
          <a:solidFill>
            <a:schemeClr val="tx1"/>
          </a:solidFill>
          <a:latin typeface="Arial" panose="020B0604020202020204" pitchFamily="34" charset="0"/>
        </a:defRPr>
      </a:lvl9pPr>
    </p:titleStyle>
    <p:bodyStyle>
      <a:lvl1pPr algn="l" rtl="0" eaLnBrk="0" fontAlgn="base" hangingPunct="0">
        <a:spcBef>
          <a:spcPts val="1000"/>
        </a:spcBef>
        <a:spcAft>
          <a:spcPts val="600"/>
        </a:spcAft>
        <a:buFont typeface="Arial" panose="020B0604020202020204" pitchFamily="34" charset="0"/>
        <a:defRPr sz="1000" b="1" kern="1200" cap="all">
          <a:solidFill>
            <a:schemeClr val="tx1"/>
          </a:solidFill>
          <a:latin typeface="+mj-lt"/>
          <a:ea typeface="+mn-ea"/>
          <a:cs typeface="+mn-cs"/>
        </a:defRPr>
      </a:lvl1pPr>
      <a:lvl2pPr algn="l" rtl="0" eaLnBrk="0" fontAlgn="base" hangingPunct="0">
        <a:lnSpc>
          <a:spcPct val="130000"/>
        </a:lnSpc>
        <a:spcBef>
          <a:spcPct val="0"/>
        </a:spcBef>
        <a:spcAft>
          <a:spcPct val="0"/>
        </a:spcAft>
        <a:buFont typeface="Arial" panose="020B0604020202020204" pitchFamily="34" charset="0"/>
        <a:defRPr sz="800" kern="1200">
          <a:solidFill>
            <a:schemeClr val="tx1"/>
          </a:solidFill>
          <a:latin typeface="+mj-lt"/>
          <a:ea typeface="+mn-ea"/>
          <a:cs typeface="+mn-cs"/>
        </a:defRPr>
      </a:lvl2pPr>
      <a:lvl3pPr marL="323842" indent="-142871" algn="l" rtl="0" eaLnBrk="0" fontAlgn="base" hangingPunct="0">
        <a:lnSpc>
          <a:spcPct val="130000"/>
        </a:lnSpc>
        <a:spcBef>
          <a:spcPct val="0"/>
        </a:spcBef>
        <a:spcAft>
          <a:spcPct val="0"/>
        </a:spcAft>
        <a:buSzPct val="180000"/>
        <a:buBlip>
          <a:blip r:embed="rId5"/>
        </a:buBlip>
        <a:defRPr sz="800" kern="1200">
          <a:solidFill>
            <a:schemeClr val="tx1"/>
          </a:solidFill>
          <a:latin typeface="+mj-lt"/>
          <a:ea typeface="+mn-ea"/>
          <a:cs typeface="+mn-cs"/>
        </a:defRPr>
      </a:lvl3pPr>
      <a:lvl4pPr marL="647684" indent="-179384" algn="l" rtl="0" eaLnBrk="0" fontAlgn="base" hangingPunct="0">
        <a:lnSpc>
          <a:spcPct val="130000"/>
        </a:lnSpc>
        <a:spcBef>
          <a:spcPct val="0"/>
        </a:spcBef>
        <a:spcAft>
          <a:spcPct val="0"/>
        </a:spcAft>
        <a:buSzPct val="180000"/>
        <a:buBlip>
          <a:blip r:embed="rId6"/>
        </a:buBlip>
        <a:defRPr sz="800" i="1" kern="1200">
          <a:solidFill>
            <a:schemeClr val="tx1"/>
          </a:solidFill>
          <a:latin typeface="+mj-lt"/>
          <a:ea typeface="+mn-ea"/>
          <a:cs typeface="+mn-cs"/>
        </a:defRPr>
      </a:lvl4pPr>
      <a:lvl5pPr marL="611173" algn="l" rtl="0" eaLnBrk="0" fontAlgn="base" hangingPunct="0">
        <a:lnSpc>
          <a:spcPct val="130000"/>
        </a:lnSpc>
        <a:spcBef>
          <a:spcPct val="0"/>
        </a:spcBef>
        <a:spcAft>
          <a:spcPct val="0"/>
        </a:spcAft>
        <a:buSzPct val="100000"/>
        <a:buFont typeface="Arial" panose="020B0604020202020204" pitchFamily="34" charset="0"/>
        <a:defRPr sz="700" kern="120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42189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201263"/>
            <a:ext cx="8229600" cy="339761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4771677"/>
            <a:ext cx="21336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A076BFA2-1249-4E2E-B62B-51CADED0F6AD}" type="datetimeFigureOut">
              <a:rPr lang="en-US" smtClean="0">
                <a:solidFill>
                  <a:prstClr val="black">
                    <a:tint val="75000"/>
                  </a:prstClr>
                </a:solidFill>
              </a:rPr>
              <a:pPr/>
              <a:t>11/29/2018</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4771677"/>
            <a:ext cx="28956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4771677"/>
            <a:ext cx="21336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DF1049F0-A36A-4332-B303-35BFA61F871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3993937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63504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43.emf"/><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46.jpe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sla.com/blog/all-our-patent-are-belong-you?redirect=no"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https://www.bizjournals.com/phoenix/news/2018/05/03/anheuser-busch-orders-800-hydrogen-electric-semis.html" TargetMode="External"/><Relationship Id="rId5" Type="http://schemas.openxmlformats.org/officeDocument/2006/relationships/hyperlink" Target="https://www.bizjournals.com/phoenix/news/2018/08/08/phoenixs-newest-unicorn-startup-raises-105m.html" TargetMode="External"/><Relationship Id="rId4" Type="http://schemas.openxmlformats.org/officeDocument/2006/relationships/hyperlink" Target="https://electrek.co/2018/05/02/tesla-semi-patent-troll-nikola-motors-desig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57.emf"/></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emf"/><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60.emf"/><Relationship Id="rId5" Type="http://schemas.openxmlformats.org/officeDocument/2006/relationships/image" Target="../media/image59.emf"/><Relationship Id="rId10" Type="http://schemas.openxmlformats.org/officeDocument/2006/relationships/image" Target="../media/image64.png"/><Relationship Id="rId4" Type="http://schemas.openxmlformats.org/officeDocument/2006/relationships/image" Target="../media/image32.emf"/><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chart" Target="../charts/chart1.xml"/><Relationship Id="rId1" Type="http://schemas.openxmlformats.org/officeDocument/2006/relationships/slideLayout" Target="../slideLayouts/slideLayout58.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20.xml"/><Relationship Id="rId16" Type="http://schemas.openxmlformats.org/officeDocument/2006/relationships/image" Target="../media/image87.png"/><Relationship Id="rId1" Type="http://schemas.openxmlformats.org/officeDocument/2006/relationships/slideLayout" Target="../slideLayouts/slideLayout16.xml"/><Relationship Id="rId6" Type="http://schemas.openxmlformats.org/officeDocument/2006/relationships/image" Target="../media/image77.png"/><Relationship Id="rId11" Type="http://schemas.openxmlformats.org/officeDocument/2006/relationships/image" Target="../media/image82.png"/><Relationship Id="rId5" Type="http://schemas.microsoft.com/office/2007/relationships/hdphoto" Target="../media/hdphoto1.wdp"/><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jpeg"/><Relationship Id="rId14" Type="http://schemas.openxmlformats.org/officeDocument/2006/relationships/image" Target="../media/image85.jpeg"/></Relationships>
</file>

<file path=ppt/slides/_rels/slide2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92.pn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8.emf"/><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5.emf"/></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7.emf"/><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40.emf"/><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79B5DDF-5E57-427D-86D2-18E64E78D4D5}"/>
              </a:ext>
            </a:extLst>
          </p:cNvPr>
          <p:cNvPicPr>
            <a:picLocks noChangeAspect="1"/>
          </p:cNvPicPr>
          <p:nvPr/>
        </p:nvPicPr>
        <p:blipFill>
          <a:blip r:embed="rId3"/>
          <a:stretch>
            <a:fillRect/>
          </a:stretch>
        </p:blipFill>
        <p:spPr>
          <a:xfrm>
            <a:off x="-1068" y="13405"/>
            <a:ext cx="9144000" cy="5135336"/>
          </a:xfrm>
          <a:prstGeom prst="rect">
            <a:avLst/>
          </a:prstGeom>
        </p:spPr>
      </p:pic>
      <p:pic>
        <p:nvPicPr>
          <p:cNvPr id="5" name="Image 4">
            <a:extLst>
              <a:ext uri="{FF2B5EF4-FFF2-40B4-BE49-F238E27FC236}">
                <a16:creationId xmlns:a16="http://schemas.microsoft.com/office/drawing/2014/main" id="{FF423E81-6C7C-4873-8377-7046635ACB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850" y="292164"/>
            <a:ext cx="625667" cy="653787"/>
          </a:xfrm>
          <a:prstGeom prst="rect">
            <a:avLst/>
          </a:prstGeom>
          <a:solidFill>
            <a:schemeClr val="bg1"/>
          </a:solidFill>
        </p:spPr>
      </p:pic>
      <p:sp>
        <p:nvSpPr>
          <p:cNvPr id="10" name="Espace réservé du texte 1">
            <a:extLst>
              <a:ext uri="{FF2B5EF4-FFF2-40B4-BE49-F238E27FC236}">
                <a16:creationId xmlns:a16="http://schemas.microsoft.com/office/drawing/2014/main" id="{80403B87-4654-4B04-832B-85E836BFE54A}"/>
              </a:ext>
            </a:extLst>
          </p:cNvPr>
          <p:cNvSpPr txBox="1">
            <a:spLocks/>
          </p:cNvSpPr>
          <p:nvPr/>
        </p:nvSpPr>
        <p:spPr>
          <a:xfrm>
            <a:off x="36596" y="4550753"/>
            <a:ext cx="1441330" cy="551689"/>
          </a:xfrm>
          <a:prstGeom prst="rect">
            <a:avLst/>
          </a:prstGeom>
          <a:solidFill>
            <a:srgbClr val="EF5B5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800" dirty="0">
                <a:solidFill>
                  <a:schemeClr val="bg1"/>
                </a:solidFill>
                <a:highlight>
                  <a:srgbClr val="EF5B53"/>
                </a:highlight>
              </a:rPr>
              <a:t>AAQIUS </a:t>
            </a:r>
          </a:p>
          <a:p>
            <a:pPr marL="0" indent="0">
              <a:buNone/>
            </a:pPr>
            <a:r>
              <a:rPr lang="fr-FR" sz="800" dirty="0">
                <a:solidFill>
                  <a:schemeClr val="bg1"/>
                </a:solidFill>
                <a:highlight>
                  <a:srgbClr val="EF5B53"/>
                </a:highlight>
              </a:rPr>
              <a:t>Pôle Avancé de Recherche </a:t>
            </a:r>
          </a:p>
          <a:p>
            <a:pPr marL="0" indent="0">
              <a:buNone/>
            </a:pPr>
            <a:r>
              <a:rPr lang="fr-FR" sz="800" dirty="0">
                <a:solidFill>
                  <a:schemeClr val="bg1"/>
                </a:solidFill>
                <a:highlight>
                  <a:srgbClr val="EF5B53"/>
                </a:highlight>
              </a:rPr>
              <a:t>&amp; d’Innovation</a:t>
            </a:r>
          </a:p>
        </p:txBody>
      </p:sp>
      <p:sp>
        <p:nvSpPr>
          <p:cNvPr id="11" name="Espace réservé du texte 2">
            <a:extLst>
              <a:ext uri="{FF2B5EF4-FFF2-40B4-BE49-F238E27FC236}">
                <a16:creationId xmlns:a16="http://schemas.microsoft.com/office/drawing/2014/main" id="{C6FDE123-2A2C-4D68-85C2-889E1B5D3251}"/>
              </a:ext>
            </a:extLst>
          </p:cNvPr>
          <p:cNvSpPr txBox="1">
            <a:spLocks/>
          </p:cNvSpPr>
          <p:nvPr/>
        </p:nvSpPr>
        <p:spPr>
          <a:xfrm>
            <a:off x="1579386" y="4610926"/>
            <a:ext cx="1213601" cy="379791"/>
          </a:xfrm>
          <a:prstGeom prst="rect">
            <a:avLst/>
          </a:prstGeom>
          <a:solidFill>
            <a:srgbClr val="EF5B5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800" dirty="0">
                <a:solidFill>
                  <a:schemeClr val="bg1"/>
                </a:solidFill>
              </a:rPr>
              <a:t>12 rue Vivienne</a:t>
            </a:r>
          </a:p>
          <a:p>
            <a:pPr marL="0" indent="0">
              <a:buNone/>
            </a:pPr>
            <a:r>
              <a:rPr lang="fr-FR" sz="800" dirty="0">
                <a:solidFill>
                  <a:schemeClr val="bg1"/>
                </a:solidFill>
              </a:rPr>
              <a:t>75002 Paris</a:t>
            </a:r>
          </a:p>
          <a:p>
            <a:pPr marL="0" indent="0">
              <a:buNone/>
            </a:pPr>
            <a:r>
              <a:rPr lang="fr-FR" sz="800" dirty="0">
                <a:solidFill>
                  <a:schemeClr val="bg1"/>
                </a:solidFill>
              </a:rPr>
              <a:t>France</a:t>
            </a:r>
          </a:p>
        </p:txBody>
      </p:sp>
      <p:sp>
        <p:nvSpPr>
          <p:cNvPr id="12" name="Espace réservé du texte 3">
            <a:extLst>
              <a:ext uri="{FF2B5EF4-FFF2-40B4-BE49-F238E27FC236}">
                <a16:creationId xmlns:a16="http://schemas.microsoft.com/office/drawing/2014/main" id="{1E90F399-0F8A-49D1-A71E-ED8577888C4E}"/>
              </a:ext>
            </a:extLst>
          </p:cNvPr>
          <p:cNvSpPr txBox="1">
            <a:spLocks/>
          </p:cNvSpPr>
          <p:nvPr/>
        </p:nvSpPr>
        <p:spPr>
          <a:xfrm>
            <a:off x="3063520" y="4610925"/>
            <a:ext cx="1380889" cy="379791"/>
          </a:xfrm>
          <a:prstGeom prst="rect">
            <a:avLst/>
          </a:prstGeom>
          <a:solidFill>
            <a:srgbClr val="EF5B5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800" dirty="0">
              <a:solidFill>
                <a:schemeClr val="bg1"/>
              </a:solidFill>
            </a:endParaRPr>
          </a:p>
        </p:txBody>
      </p:sp>
      <p:sp>
        <p:nvSpPr>
          <p:cNvPr id="8" name="Espace réservé du texte 3">
            <a:extLst>
              <a:ext uri="{FF2B5EF4-FFF2-40B4-BE49-F238E27FC236}">
                <a16:creationId xmlns:a16="http://schemas.microsoft.com/office/drawing/2014/main" id="{1E90F399-0F8A-49D1-A71E-ED8577888C4E}"/>
              </a:ext>
            </a:extLst>
          </p:cNvPr>
          <p:cNvSpPr txBox="1">
            <a:spLocks/>
          </p:cNvSpPr>
          <p:nvPr/>
        </p:nvSpPr>
        <p:spPr>
          <a:xfrm>
            <a:off x="10277" y="4616185"/>
            <a:ext cx="1380889" cy="379791"/>
          </a:xfrm>
          <a:prstGeom prst="rect">
            <a:avLst/>
          </a:prstGeom>
          <a:solidFill>
            <a:srgbClr val="EF5B5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800" dirty="0">
              <a:solidFill>
                <a:schemeClr val="bg1"/>
              </a:solidFill>
            </a:endParaRPr>
          </a:p>
        </p:txBody>
      </p:sp>
      <p:sp>
        <p:nvSpPr>
          <p:cNvPr id="4" name="Rectangle 3"/>
          <p:cNvSpPr/>
          <p:nvPr/>
        </p:nvSpPr>
        <p:spPr>
          <a:xfrm>
            <a:off x="210206" y="178676"/>
            <a:ext cx="5087008" cy="767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8E3E31B4-ADB4-4311-9EF8-169BC913DBCF}"/>
              </a:ext>
            </a:extLst>
          </p:cNvPr>
          <p:cNvSpPr txBox="1">
            <a:spLocks/>
          </p:cNvSpPr>
          <p:nvPr/>
        </p:nvSpPr>
        <p:spPr>
          <a:xfrm>
            <a:off x="36596" y="139399"/>
            <a:ext cx="6169651" cy="730749"/>
          </a:xfrm>
          <a:prstGeom prst="rect">
            <a:avLst/>
          </a:prstGeom>
          <a:solidFill>
            <a:schemeClr val="bg1"/>
          </a:solidFill>
          <a:effectLst/>
        </p:spPr>
        <p:style>
          <a:lnRef idx="0">
            <a:scrgbClr r="0" g="0" b="0"/>
          </a:lnRef>
          <a:fillRef idx="1003">
            <a:schemeClr val="dk1"/>
          </a:fillRef>
          <a:effectRef idx="0">
            <a:scrgbClr r="0" g="0" b="0"/>
          </a:effectRef>
          <a:fontRef idx="major"/>
        </p:style>
        <p:txBody>
          <a:bodyPr anchor="ctr"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dirty="0"/>
              <a:t>IP and </a:t>
            </a:r>
            <a:r>
              <a:rPr lang="fr-FR" sz="2000" b="1" dirty="0" err="1"/>
              <a:t>energy</a:t>
            </a:r>
            <a:r>
              <a:rPr lang="fr-FR" sz="2000" b="1" dirty="0"/>
              <a:t> transition: </a:t>
            </a:r>
          </a:p>
          <a:p>
            <a:pPr algn="l"/>
            <a:r>
              <a:rPr lang="fr-FR" sz="2000" b="1" i="1" dirty="0"/>
              <a:t>the « green » </a:t>
            </a:r>
            <a:r>
              <a:rPr lang="fr-FR" sz="2000" b="1" i="1" dirty="0" err="1"/>
              <a:t>hydrogen</a:t>
            </a:r>
            <a:r>
              <a:rPr lang="fr-FR" sz="2000" b="1" i="1" dirty="0"/>
              <a:t> </a:t>
            </a:r>
            <a:r>
              <a:rPr lang="fr-FR" sz="2000" b="1" i="1" dirty="0" err="1"/>
              <a:t>economy</a:t>
            </a:r>
            <a:endParaRPr lang="fr-FR" sz="1800" b="1" i="1" dirty="0"/>
          </a:p>
        </p:txBody>
      </p:sp>
      <p:pic>
        <p:nvPicPr>
          <p:cNvPr id="6" name="Image 5"/>
          <p:cNvPicPr>
            <a:picLocks noChangeAspect="1"/>
          </p:cNvPicPr>
          <p:nvPr/>
        </p:nvPicPr>
        <p:blipFill>
          <a:blip r:embed="rId5"/>
          <a:stretch>
            <a:fillRect/>
          </a:stretch>
        </p:blipFill>
        <p:spPr>
          <a:xfrm>
            <a:off x="7354161" y="102402"/>
            <a:ext cx="1511939" cy="804742"/>
          </a:xfrm>
          <a:prstGeom prst="rect">
            <a:avLst/>
          </a:prstGeom>
        </p:spPr>
      </p:pic>
    </p:spTree>
    <p:extLst>
      <p:ext uri="{BB962C8B-B14F-4D97-AF65-F5344CB8AC3E}">
        <p14:creationId xmlns:p14="http://schemas.microsoft.com/office/powerpoint/2010/main" val="222273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Groupe 3"/>
          <p:cNvGrpSpPr/>
          <p:nvPr/>
        </p:nvGrpSpPr>
        <p:grpSpPr>
          <a:xfrm>
            <a:off x="43595" y="704330"/>
            <a:ext cx="8973945" cy="4044679"/>
            <a:chOff x="43595" y="704330"/>
            <a:chExt cx="8973945" cy="4044679"/>
          </a:xfrm>
        </p:grpSpPr>
        <p:pic>
          <p:nvPicPr>
            <p:cNvPr id="2" name="Image 1"/>
            <p:cNvPicPr>
              <a:picLocks noChangeAspect="1"/>
            </p:cNvPicPr>
            <p:nvPr/>
          </p:nvPicPr>
          <p:blipFill>
            <a:blip r:embed="rId3"/>
            <a:stretch>
              <a:fillRect/>
            </a:stretch>
          </p:blipFill>
          <p:spPr>
            <a:xfrm>
              <a:off x="1254868" y="704330"/>
              <a:ext cx="7762672" cy="4044679"/>
            </a:xfrm>
            <a:prstGeom prst="rect">
              <a:avLst/>
            </a:prstGeom>
          </p:spPr>
        </p:pic>
        <p:pic>
          <p:nvPicPr>
            <p:cNvPr id="3" name="Image 2"/>
            <p:cNvPicPr>
              <a:picLocks noChangeAspect="1"/>
            </p:cNvPicPr>
            <p:nvPr/>
          </p:nvPicPr>
          <p:blipFill>
            <a:blip r:embed="rId4"/>
            <a:stretch>
              <a:fillRect/>
            </a:stretch>
          </p:blipFill>
          <p:spPr>
            <a:xfrm>
              <a:off x="43595" y="1682885"/>
              <a:ext cx="1182089" cy="1767271"/>
            </a:xfrm>
            <a:prstGeom prst="rect">
              <a:avLst/>
            </a:prstGeom>
          </p:spPr>
        </p:pic>
        <p:pic>
          <p:nvPicPr>
            <p:cNvPr id="8" name="Image 7"/>
            <p:cNvPicPr>
              <a:picLocks noChangeAspect="1"/>
            </p:cNvPicPr>
            <p:nvPr/>
          </p:nvPicPr>
          <p:blipFill>
            <a:blip r:embed="rId5"/>
            <a:stretch>
              <a:fillRect/>
            </a:stretch>
          </p:blipFill>
          <p:spPr>
            <a:xfrm>
              <a:off x="5778434" y="3664703"/>
              <a:ext cx="1517308" cy="348428"/>
            </a:xfrm>
            <a:prstGeom prst="rect">
              <a:avLst/>
            </a:prstGeom>
          </p:spPr>
        </p:pic>
      </p:grpSp>
      <p:sp>
        <p:nvSpPr>
          <p:cNvPr id="9"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Green </a:t>
            </a:r>
            <a:r>
              <a:rPr lang="fr-FR" b="1" dirty="0" err="1">
                <a:solidFill>
                  <a:sysClr val="window" lastClr="FFFFFF"/>
                </a:solidFill>
              </a:rPr>
              <a:t>energy</a:t>
            </a:r>
            <a:r>
              <a:rPr lang="fr-FR" b="1" dirty="0">
                <a:solidFill>
                  <a:sysClr val="window" lastClr="FFFFFF"/>
                </a:solidFill>
              </a:rPr>
              <a:t> patent </a:t>
            </a:r>
            <a:r>
              <a:rPr lang="fr-FR" b="1" dirty="0" err="1">
                <a:solidFill>
                  <a:sysClr val="window" lastClr="FFFFFF"/>
                </a:solidFill>
              </a:rPr>
              <a:t>filings</a:t>
            </a:r>
            <a:r>
              <a:rPr lang="fr-FR" b="1" dirty="0">
                <a:solidFill>
                  <a:sysClr val="window" lastClr="FFFFFF"/>
                </a:solidFill>
              </a:rPr>
              <a:t> have </a:t>
            </a:r>
            <a:r>
              <a:rPr lang="fr-FR" b="1" dirty="0" err="1">
                <a:solidFill>
                  <a:sysClr val="window" lastClr="FFFFFF"/>
                </a:solidFill>
              </a:rPr>
              <a:t>peaked</a:t>
            </a:r>
            <a:r>
              <a:rPr lang="fr-FR" b="1" dirty="0">
                <a:solidFill>
                  <a:sysClr val="window" lastClr="FFFFFF"/>
                </a:solidFill>
              </a:rPr>
              <a:t>… </a:t>
            </a:r>
            <a:endParaRPr lang="en-US" b="1" dirty="0">
              <a:solidFill>
                <a:prstClr val="white"/>
              </a:solidFill>
            </a:endParaRPr>
          </a:p>
        </p:txBody>
      </p:sp>
    </p:spTree>
    <p:extLst>
      <p:ext uri="{BB962C8B-B14F-4D97-AF65-F5344CB8AC3E}">
        <p14:creationId xmlns:p14="http://schemas.microsoft.com/office/powerpoint/2010/main" val="399895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8865321"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 key components in </a:t>
            </a:r>
            <a:r>
              <a:rPr lang="fr-FR" b="1" dirty="0" err="1">
                <a:solidFill>
                  <a:sysClr val="window" lastClr="FFFFFF"/>
                </a:solidFill>
              </a:rPr>
              <a:t>hydrogen</a:t>
            </a:r>
            <a:r>
              <a:rPr lang="fr-FR" b="1" dirty="0">
                <a:solidFill>
                  <a:sysClr val="window" lastClr="FFFFFF"/>
                </a:solidFill>
              </a:rPr>
              <a:t> </a:t>
            </a:r>
            <a:r>
              <a:rPr lang="fr-FR" b="1" dirty="0" err="1">
                <a:solidFill>
                  <a:sysClr val="window" lastClr="FFFFFF"/>
                </a:solidFill>
              </a:rPr>
              <a:t>mobility</a:t>
            </a:r>
            <a:r>
              <a:rPr lang="fr-FR" b="1" dirty="0">
                <a:solidFill>
                  <a:sysClr val="window" lastClr="FFFFFF"/>
                </a:solidFill>
              </a:rPr>
              <a:t> are the </a:t>
            </a:r>
            <a:r>
              <a:rPr lang="fr-FR" b="1" dirty="0" err="1">
                <a:solidFill>
                  <a:sysClr val="window" lastClr="FFFFFF"/>
                </a:solidFill>
              </a:rPr>
              <a:t>Filling</a:t>
            </a:r>
            <a:r>
              <a:rPr lang="fr-FR" b="1" dirty="0">
                <a:solidFill>
                  <a:sysClr val="window" lastClr="FFFFFF"/>
                </a:solidFill>
              </a:rPr>
              <a:t> Station, H</a:t>
            </a:r>
            <a:r>
              <a:rPr lang="fr-FR" b="1" baseline="-25000" dirty="0">
                <a:solidFill>
                  <a:sysClr val="window" lastClr="FFFFFF"/>
                </a:solidFill>
              </a:rPr>
              <a:t>2</a:t>
            </a:r>
            <a:r>
              <a:rPr lang="fr-FR" b="1" dirty="0">
                <a:solidFill>
                  <a:sysClr val="window" lastClr="FFFFFF"/>
                </a:solidFill>
              </a:rPr>
              <a:t> Storage, the Fuel </a:t>
            </a:r>
            <a:r>
              <a:rPr lang="fr-FR" b="1" dirty="0" err="1">
                <a:solidFill>
                  <a:sysClr val="window" lastClr="FFFFFF"/>
                </a:solidFill>
              </a:rPr>
              <a:t>Cell</a:t>
            </a:r>
            <a:r>
              <a:rPr lang="fr-FR" b="1" dirty="0">
                <a:solidFill>
                  <a:sysClr val="window" lastClr="FFFFFF"/>
                </a:solidFill>
              </a:rPr>
              <a:t>… </a:t>
            </a:r>
            <a:endParaRPr lang="en-US" b="1" dirty="0">
              <a:solidFill>
                <a:prstClr val="white"/>
              </a:solidFill>
            </a:endParaRPr>
          </a:p>
        </p:txBody>
      </p:sp>
      <p:grpSp>
        <p:nvGrpSpPr>
          <p:cNvPr id="4" name="Groupe 3"/>
          <p:cNvGrpSpPr/>
          <p:nvPr/>
        </p:nvGrpSpPr>
        <p:grpSpPr>
          <a:xfrm>
            <a:off x="137040" y="615947"/>
            <a:ext cx="8890456" cy="4177157"/>
            <a:chOff x="137040" y="615947"/>
            <a:chExt cx="8890456" cy="4177157"/>
          </a:xfrm>
        </p:grpSpPr>
        <p:sp>
          <p:nvSpPr>
            <p:cNvPr id="3" name="Rectangle 2"/>
            <p:cNvSpPr/>
            <p:nvPr/>
          </p:nvSpPr>
          <p:spPr>
            <a:xfrm>
              <a:off x="5269885" y="4562272"/>
              <a:ext cx="2182008" cy="230832"/>
            </a:xfrm>
            <a:prstGeom prst="rect">
              <a:avLst/>
            </a:prstGeom>
          </p:spPr>
          <p:txBody>
            <a:bodyPr wrap="none">
              <a:spAutoFit/>
            </a:bodyPr>
            <a:lstStyle/>
            <a:p>
              <a:r>
                <a:rPr lang="en-US" sz="900" dirty="0"/>
                <a:t>Honda FCX Clarity Fuel Cell Electric Vehicle</a:t>
              </a:r>
              <a:endParaRPr lang="fr-FR" sz="900" dirty="0"/>
            </a:p>
          </p:txBody>
        </p:sp>
        <p:pic>
          <p:nvPicPr>
            <p:cNvPr id="7" name="Image 6"/>
            <p:cNvPicPr>
              <a:picLocks noChangeAspect="1"/>
            </p:cNvPicPr>
            <p:nvPr/>
          </p:nvPicPr>
          <p:blipFill>
            <a:blip r:embed="rId3"/>
            <a:stretch>
              <a:fillRect/>
            </a:stretch>
          </p:blipFill>
          <p:spPr>
            <a:xfrm>
              <a:off x="137040" y="723813"/>
              <a:ext cx="1001096" cy="911737"/>
            </a:xfrm>
            <a:prstGeom prst="rect">
              <a:avLst/>
            </a:prstGeom>
          </p:spPr>
        </p:pic>
        <p:pic>
          <p:nvPicPr>
            <p:cNvPr id="2" name="Image 1"/>
            <p:cNvPicPr>
              <a:picLocks noChangeAspect="1"/>
            </p:cNvPicPr>
            <p:nvPr/>
          </p:nvPicPr>
          <p:blipFill>
            <a:blip r:embed="rId4"/>
            <a:stretch>
              <a:fillRect/>
            </a:stretch>
          </p:blipFill>
          <p:spPr>
            <a:xfrm>
              <a:off x="1105354" y="615947"/>
              <a:ext cx="6881056" cy="3946325"/>
            </a:xfrm>
            <a:prstGeom prst="rect">
              <a:avLst/>
            </a:prstGeom>
          </p:spPr>
        </p:pic>
        <p:sp>
          <p:nvSpPr>
            <p:cNvPr id="5" name="Ellipse 4"/>
            <p:cNvSpPr/>
            <p:nvPr/>
          </p:nvSpPr>
          <p:spPr>
            <a:xfrm>
              <a:off x="4182896" y="2471060"/>
              <a:ext cx="233463" cy="23609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273341" y="2166866"/>
              <a:ext cx="233463" cy="23609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2" name="Picture 2" descr="RÃ©sultat de recherche d'images pour &quot;hydrogen filling station pari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737" y="1749111"/>
              <a:ext cx="1987346" cy="1071608"/>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8794033" y="1635550"/>
              <a:ext cx="233463" cy="23609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72897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a:t>
            </a:r>
            <a:r>
              <a:rPr lang="fr-FR" b="1" dirty="0" err="1">
                <a:solidFill>
                  <a:sysClr val="window" lastClr="FFFFFF"/>
                </a:solidFill>
              </a:rPr>
              <a:t>reflecting</a:t>
            </a:r>
            <a:r>
              <a:rPr lang="fr-FR" b="1" dirty="0">
                <a:solidFill>
                  <a:sysClr val="window" lastClr="FFFFFF"/>
                </a:solidFill>
              </a:rPr>
              <a:t> progression </a:t>
            </a:r>
            <a:r>
              <a:rPr lang="fr-FR" b="1" dirty="0" err="1">
                <a:solidFill>
                  <a:sysClr val="window" lastClr="FFFFFF"/>
                </a:solidFill>
              </a:rPr>
              <a:t>from</a:t>
            </a:r>
            <a:r>
              <a:rPr lang="fr-FR" b="1" dirty="0">
                <a:solidFill>
                  <a:sysClr val="window" lastClr="FFFFFF"/>
                </a:solidFill>
              </a:rPr>
              <a:t> R&amp;D to commercial </a:t>
            </a:r>
            <a:r>
              <a:rPr lang="fr-FR" b="1" dirty="0" err="1">
                <a:solidFill>
                  <a:sysClr val="window" lastClr="FFFFFF"/>
                </a:solidFill>
              </a:rPr>
              <a:t>implementation</a:t>
            </a:r>
            <a:r>
              <a:rPr lang="fr-FR" b="1" dirty="0">
                <a:solidFill>
                  <a:sysClr val="window" lastClr="FFFFFF"/>
                </a:solidFill>
              </a:rPr>
              <a:t>... </a:t>
            </a:r>
            <a:endParaRPr lang="en-US" b="1" dirty="0">
              <a:solidFill>
                <a:prstClr val="white"/>
              </a:solidFill>
            </a:endParaRPr>
          </a:p>
        </p:txBody>
      </p:sp>
      <p:grpSp>
        <p:nvGrpSpPr>
          <p:cNvPr id="6" name="Groupe 5"/>
          <p:cNvGrpSpPr/>
          <p:nvPr/>
        </p:nvGrpSpPr>
        <p:grpSpPr>
          <a:xfrm>
            <a:off x="114762" y="663851"/>
            <a:ext cx="8576794" cy="4286801"/>
            <a:chOff x="114762" y="663851"/>
            <a:chExt cx="8576794" cy="4286801"/>
          </a:xfrm>
        </p:grpSpPr>
        <p:pic>
          <p:nvPicPr>
            <p:cNvPr id="2" name="Image 1"/>
            <p:cNvPicPr>
              <a:picLocks noChangeAspect="1"/>
            </p:cNvPicPr>
            <p:nvPr/>
          </p:nvPicPr>
          <p:blipFill>
            <a:blip r:embed="rId3"/>
            <a:stretch>
              <a:fillRect/>
            </a:stretch>
          </p:blipFill>
          <p:spPr>
            <a:xfrm>
              <a:off x="114762" y="834269"/>
              <a:ext cx="3553567" cy="2117840"/>
            </a:xfrm>
            <a:prstGeom prst="rect">
              <a:avLst/>
            </a:prstGeom>
          </p:spPr>
        </p:pic>
        <p:pic>
          <p:nvPicPr>
            <p:cNvPr id="3" name="Image 2"/>
            <p:cNvPicPr>
              <a:picLocks noChangeAspect="1"/>
            </p:cNvPicPr>
            <p:nvPr/>
          </p:nvPicPr>
          <p:blipFill>
            <a:blip r:embed="rId4"/>
            <a:stretch>
              <a:fillRect/>
            </a:stretch>
          </p:blipFill>
          <p:spPr>
            <a:xfrm>
              <a:off x="4826902" y="869261"/>
              <a:ext cx="3864654" cy="2134401"/>
            </a:xfrm>
            <a:prstGeom prst="rect">
              <a:avLst/>
            </a:prstGeom>
          </p:spPr>
        </p:pic>
        <p:pic>
          <p:nvPicPr>
            <p:cNvPr id="4" name="Image 3"/>
            <p:cNvPicPr>
              <a:picLocks noChangeAspect="1"/>
            </p:cNvPicPr>
            <p:nvPr/>
          </p:nvPicPr>
          <p:blipFill>
            <a:blip r:embed="rId5"/>
            <a:stretch>
              <a:fillRect/>
            </a:stretch>
          </p:blipFill>
          <p:spPr>
            <a:xfrm>
              <a:off x="3754882" y="2761989"/>
              <a:ext cx="3819493" cy="2188663"/>
            </a:xfrm>
            <a:prstGeom prst="rect">
              <a:avLst/>
            </a:prstGeom>
          </p:spPr>
        </p:pic>
        <p:sp>
          <p:nvSpPr>
            <p:cNvPr id="7" name="Rectangle 6"/>
            <p:cNvSpPr/>
            <p:nvPr/>
          </p:nvSpPr>
          <p:spPr>
            <a:xfrm>
              <a:off x="466927" y="3079443"/>
              <a:ext cx="3268494" cy="1200329"/>
            </a:xfrm>
            <a:prstGeom prst="rect">
              <a:avLst/>
            </a:prstGeom>
          </p:spPr>
          <p:txBody>
            <a:bodyPr wrap="square">
              <a:spAutoFit/>
            </a:bodyPr>
            <a:lstStyle/>
            <a:p>
              <a:r>
                <a:rPr lang="en-US" sz="1200" dirty="0">
                  <a:latin typeface="Calibri" panose="020F0502020204030204" pitchFamily="34" charset="0"/>
                </a:rPr>
                <a:t>“As we have noted, more modest growth in patent numbers is a positive indicator if it reflects a progression from research and development, and the intensive fund-raising phase, to commercial implementation within a maturing industry.”</a:t>
              </a:r>
              <a:endParaRPr lang="fr-FR" sz="1200" dirty="0"/>
            </a:p>
          </p:txBody>
        </p:sp>
        <p:pic>
          <p:nvPicPr>
            <p:cNvPr id="5" name="Image 4"/>
            <p:cNvPicPr>
              <a:picLocks noChangeAspect="1"/>
            </p:cNvPicPr>
            <p:nvPr/>
          </p:nvPicPr>
          <p:blipFill>
            <a:blip r:embed="rId6"/>
            <a:stretch>
              <a:fillRect/>
            </a:stretch>
          </p:blipFill>
          <p:spPr>
            <a:xfrm>
              <a:off x="1470166" y="4133937"/>
              <a:ext cx="1238436" cy="291669"/>
            </a:xfrm>
            <a:prstGeom prst="rect">
              <a:avLst/>
            </a:prstGeom>
          </p:spPr>
        </p:pic>
        <p:pic>
          <p:nvPicPr>
            <p:cNvPr id="9" name="Image 8"/>
            <p:cNvPicPr>
              <a:picLocks noChangeAspect="1"/>
            </p:cNvPicPr>
            <p:nvPr/>
          </p:nvPicPr>
          <p:blipFill>
            <a:blip r:embed="rId7"/>
            <a:stretch>
              <a:fillRect/>
            </a:stretch>
          </p:blipFill>
          <p:spPr>
            <a:xfrm>
              <a:off x="2089384" y="663851"/>
              <a:ext cx="4813587" cy="144000"/>
            </a:xfrm>
            <a:prstGeom prst="rect">
              <a:avLst/>
            </a:prstGeom>
          </p:spPr>
        </p:pic>
        <p:sp>
          <p:nvSpPr>
            <p:cNvPr id="8" name="Flèche droite 7"/>
            <p:cNvSpPr/>
            <p:nvPr/>
          </p:nvSpPr>
          <p:spPr>
            <a:xfrm>
              <a:off x="4017523" y="1643974"/>
              <a:ext cx="632298" cy="3793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5400000">
              <a:off x="5152416" y="3186670"/>
              <a:ext cx="632298" cy="3793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3701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075162" y="1789888"/>
            <a:ext cx="1617122" cy="1617122"/>
          </a:xfrm>
          <a:prstGeom prst="rect">
            <a:avLst/>
          </a:prstGeom>
        </p:spPr>
      </p:pic>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 </a:t>
            </a:r>
            <a:r>
              <a:rPr lang="fr-FR" b="1" dirty="0" err="1">
                <a:solidFill>
                  <a:sysClr val="window" lastClr="FFFFFF"/>
                </a:solidFill>
              </a:rPr>
              <a:t>which</a:t>
            </a:r>
            <a:r>
              <a:rPr lang="fr-FR" b="1" dirty="0">
                <a:solidFill>
                  <a:sysClr val="window" lastClr="FFFFFF"/>
                </a:solidFill>
              </a:rPr>
              <a:t> </a:t>
            </a:r>
            <a:r>
              <a:rPr lang="fr-FR" b="1" dirty="0" err="1">
                <a:solidFill>
                  <a:sysClr val="window" lastClr="FFFFFF"/>
                </a:solidFill>
              </a:rPr>
              <a:t>will</a:t>
            </a:r>
            <a:r>
              <a:rPr lang="fr-FR" b="1" dirty="0">
                <a:solidFill>
                  <a:sysClr val="window" lastClr="FFFFFF"/>
                </a:solidFill>
              </a:rPr>
              <a:t> lead to an </a:t>
            </a:r>
            <a:r>
              <a:rPr lang="fr-FR" b="1" dirty="0" err="1">
                <a:solidFill>
                  <a:sysClr val="window" lastClr="FFFFFF"/>
                </a:solidFill>
              </a:rPr>
              <a:t>acceleration</a:t>
            </a:r>
            <a:r>
              <a:rPr lang="fr-FR" b="1" dirty="0">
                <a:solidFill>
                  <a:sysClr val="window" lastClr="FFFFFF"/>
                </a:solidFill>
              </a:rPr>
              <a:t> of patent disputes…</a:t>
            </a:r>
            <a:endParaRPr lang="en-US" b="1" dirty="0">
              <a:solidFill>
                <a:prstClr val="white"/>
              </a:solidFill>
            </a:endParaRPr>
          </a:p>
        </p:txBody>
      </p:sp>
      <p:sp>
        <p:nvSpPr>
          <p:cNvPr id="6" name="Espace réservé du contenu 3"/>
          <p:cNvSpPr txBox="1">
            <a:spLocks/>
          </p:cNvSpPr>
          <p:nvPr/>
        </p:nvSpPr>
        <p:spPr>
          <a:xfrm>
            <a:off x="0" y="761057"/>
            <a:ext cx="7883723" cy="398795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1700" dirty="0">
                <a:sym typeface="Wingdings" panose="05000000000000000000" pitchFamily="2" charset="2"/>
              </a:rPr>
              <a:t>Example, semiconductor industry: 1970s - 1980s, the pace of issuance of semiconductor patents and the amount of semiconductor patent litigation activity were both fairly constant and relatively low. </a:t>
            </a:r>
          </a:p>
          <a:p>
            <a:pPr marL="914400" lvl="2" indent="0">
              <a:buSzPct val="100000"/>
              <a:buNone/>
            </a:pPr>
            <a:endParaRPr lang="en-US" sz="1700" dirty="0">
              <a:sym typeface="Wingdings" panose="05000000000000000000" pitchFamily="2" charset="2"/>
            </a:endParaRPr>
          </a:p>
          <a:p>
            <a:pPr lvl="2">
              <a:buSzPct val="100000"/>
            </a:pPr>
            <a:r>
              <a:rPr lang="en-US" sz="1700" dirty="0"/>
              <a:t>1990s:  semiconductor patenting became much more intense, showing more growth than other industries over the same period, and creating patent “thickets” that became difficult for semiconductor firms to navigate.</a:t>
            </a:r>
          </a:p>
          <a:p>
            <a:pPr marL="914400" lvl="2" indent="0">
              <a:buSzPct val="100000"/>
              <a:buNone/>
            </a:pPr>
            <a:endParaRPr lang="en-US" sz="1700" dirty="0"/>
          </a:p>
          <a:p>
            <a:pPr lvl="2">
              <a:buSzPct val="100000"/>
            </a:pPr>
            <a:r>
              <a:rPr lang="en-US" sz="1700" dirty="0"/>
              <a:t>A wave of semiconductor patent litigation hit the U.S. court system.</a:t>
            </a:r>
          </a:p>
          <a:p>
            <a:pPr marL="914400" lvl="2" indent="0">
              <a:buSzPct val="100000"/>
              <a:buNone/>
            </a:pPr>
            <a:endParaRPr lang="en-US" sz="1700" dirty="0"/>
          </a:p>
          <a:p>
            <a:pPr lvl="2">
              <a:buSzPct val="100000"/>
            </a:pPr>
            <a:r>
              <a:rPr lang="en-US" sz="1700" dirty="0"/>
              <a:t>Eastern District of Texas became a popular venue largely as a result of Texas Instruments’ assertive litigation strategy. TI brought numerous lawsuits in the Eastern District. The speedy court dockets in Texas forced settlements on TI’s terms. </a:t>
            </a:r>
          </a:p>
          <a:p>
            <a:endParaRPr lang="en-US" sz="1050" dirty="0"/>
          </a:p>
          <a:p>
            <a:endParaRPr lang="en-US" sz="1050" dirty="0"/>
          </a:p>
          <a:p>
            <a:pPr marL="0" indent="0">
              <a:buNone/>
            </a:pPr>
            <a:endParaRPr lang="en-US" sz="1050" dirty="0"/>
          </a:p>
          <a:p>
            <a:pPr marL="0" indent="0">
              <a:buNone/>
            </a:pPr>
            <a:r>
              <a:rPr lang="en-US" sz="1050" dirty="0"/>
              <a:t>Source:  Teague I. </a:t>
            </a:r>
            <a:r>
              <a:rPr lang="en-US" sz="1050" dirty="0" err="1"/>
              <a:t>Donahey</a:t>
            </a:r>
            <a:r>
              <a:rPr lang="en-US" sz="1050" dirty="0"/>
              <a:t>  (partner in Sidley Austin LLP)</a:t>
            </a:r>
          </a:p>
          <a:p>
            <a:pPr lvl="2">
              <a:buSzPct val="100000"/>
            </a:pPr>
            <a:endParaRPr lang="en-US" sz="1600" dirty="0"/>
          </a:p>
          <a:p>
            <a:pPr lvl="2">
              <a:buSzPct val="100000"/>
            </a:pPr>
            <a:endParaRPr lang="en-US" sz="1600" dirty="0">
              <a:sym typeface="Wingdings" panose="05000000000000000000" pitchFamily="2" charset="2"/>
            </a:endParaRPr>
          </a:p>
          <a:p>
            <a:pPr marL="180975" lvl="2" indent="0">
              <a:buSzPct val="100000"/>
              <a:buFont typeface="Arial" panose="020B0604020202020204" pitchFamily="34" charset="0"/>
              <a:buNone/>
            </a:pPr>
            <a:endParaRPr lang="en-US" sz="2000" dirty="0">
              <a:sym typeface="Wingdings" panose="05000000000000000000" pitchFamily="2" charset="2"/>
            </a:endParaRPr>
          </a:p>
        </p:txBody>
      </p:sp>
    </p:spTree>
    <p:extLst>
      <p:ext uri="{BB962C8B-B14F-4D97-AF65-F5344CB8AC3E}">
        <p14:creationId xmlns:p14="http://schemas.microsoft.com/office/powerpoint/2010/main" val="312289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677984" y="3664622"/>
            <a:ext cx="1880408" cy="1408491"/>
          </a:xfrm>
          <a:prstGeom prst="rect">
            <a:avLst/>
          </a:prstGeom>
        </p:spPr>
      </p:pic>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contenu 3"/>
          <p:cNvSpPr txBox="1">
            <a:spLocks/>
          </p:cNvSpPr>
          <p:nvPr/>
        </p:nvSpPr>
        <p:spPr>
          <a:xfrm>
            <a:off x="0" y="799967"/>
            <a:ext cx="7883723" cy="381094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2600" dirty="0">
                <a:solidFill>
                  <a:prstClr val="black"/>
                </a:solidFill>
                <a:sym typeface="Wingdings" panose="05000000000000000000" pitchFamily="2" charset="2"/>
              </a:rPr>
              <a:t>Toyota will allow royalty-free use of </a:t>
            </a:r>
            <a:r>
              <a:rPr lang="en-US" sz="2600" b="1" dirty="0">
                <a:solidFill>
                  <a:prstClr val="black"/>
                </a:solidFill>
                <a:sym typeface="Wingdings" panose="05000000000000000000" pitchFamily="2" charset="2"/>
              </a:rPr>
              <a:t>5,680</a:t>
            </a:r>
            <a:r>
              <a:rPr lang="en-US" sz="2600" dirty="0">
                <a:solidFill>
                  <a:prstClr val="black"/>
                </a:solidFill>
                <a:sym typeface="Wingdings" panose="05000000000000000000" pitchFamily="2" charset="2"/>
              </a:rPr>
              <a:t> of its Fuel Cell Vehicle patent licenses by those manufacturing and selling FCVs through the initial market introduction period, which is anticipated to continue until about 2020. </a:t>
            </a:r>
          </a:p>
          <a:p>
            <a:pPr lvl="2">
              <a:buSzPct val="100000"/>
            </a:pPr>
            <a:r>
              <a:rPr lang="en-US" sz="2600" dirty="0">
                <a:solidFill>
                  <a:prstClr val="black"/>
                </a:solidFill>
                <a:sym typeface="Wingdings" panose="05000000000000000000" pitchFamily="2" charset="2"/>
              </a:rPr>
              <a:t>This initiative will include patents that are critical to the development and production of FCVs, </a:t>
            </a:r>
          </a:p>
          <a:p>
            <a:pPr lvl="3">
              <a:buSzPct val="100000"/>
            </a:pPr>
            <a:r>
              <a:rPr lang="en-US" sz="2600" dirty="0">
                <a:solidFill>
                  <a:prstClr val="black"/>
                </a:solidFill>
                <a:sym typeface="Wingdings" panose="05000000000000000000" pitchFamily="2" charset="2"/>
              </a:rPr>
              <a:t>such as those relating to fuel cell stacks (approx. </a:t>
            </a:r>
            <a:r>
              <a:rPr lang="en-US" sz="2600" b="1" dirty="0">
                <a:solidFill>
                  <a:prstClr val="black"/>
                </a:solidFill>
                <a:sym typeface="Wingdings" panose="05000000000000000000" pitchFamily="2" charset="2"/>
              </a:rPr>
              <a:t>1,970</a:t>
            </a:r>
            <a:r>
              <a:rPr lang="en-US" sz="2600" dirty="0">
                <a:solidFill>
                  <a:prstClr val="black"/>
                </a:solidFill>
                <a:sym typeface="Wingdings" panose="05000000000000000000" pitchFamily="2" charset="2"/>
              </a:rPr>
              <a:t> patent licenses), </a:t>
            </a:r>
          </a:p>
          <a:p>
            <a:pPr lvl="3">
              <a:buSzPct val="100000"/>
            </a:pPr>
            <a:r>
              <a:rPr lang="en-US" sz="2600" dirty="0">
                <a:solidFill>
                  <a:prstClr val="black"/>
                </a:solidFill>
                <a:sym typeface="Wingdings" panose="05000000000000000000" pitchFamily="2" charset="2"/>
              </a:rPr>
              <a:t>high-pressure hydrogen tanks (approx. </a:t>
            </a:r>
            <a:r>
              <a:rPr lang="en-US" sz="2600" b="1" dirty="0">
                <a:solidFill>
                  <a:prstClr val="black"/>
                </a:solidFill>
                <a:sym typeface="Wingdings" panose="05000000000000000000" pitchFamily="2" charset="2"/>
              </a:rPr>
              <a:t>290</a:t>
            </a:r>
            <a:r>
              <a:rPr lang="en-US" sz="2600" dirty="0">
                <a:solidFill>
                  <a:prstClr val="black"/>
                </a:solidFill>
                <a:sym typeface="Wingdings" panose="05000000000000000000" pitchFamily="2" charset="2"/>
              </a:rPr>
              <a:t> patent licenses), </a:t>
            </a:r>
          </a:p>
          <a:p>
            <a:pPr lvl="3">
              <a:buSzPct val="100000"/>
            </a:pPr>
            <a:r>
              <a:rPr lang="en-US" sz="2600" dirty="0">
                <a:solidFill>
                  <a:prstClr val="black"/>
                </a:solidFill>
                <a:sym typeface="Wingdings" panose="05000000000000000000" pitchFamily="2" charset="2"/>
              </a:rPr>
              <a:t>and fuel cell system control technology (approx. </a:t>
            </a:r>
            <a:r>
              <a:rPr lang="en-US" sz="2600" b="1" dirty="0">
                <a:solidFill>
                  <a:prstClr val="black"/>
                </a:solidFill>
                <a:sym typeface="Wingdings" panose="05000000000000000000" pitchFamily="2" charset="2"/>
              </a:rPr>
              <a:t>3,350</a:t>
            </a:r>
            <a:r>
              <a:rPr lang="en-US" sz="2600" dirty="0">
                <a:solidFill>
                  <a:prstClr val="black"/>
                </a:solidFill>
                <a:sym typeface="Wingdings" panose="05000000000000000000" pitchFamily="2" charset="2"/>
              </a:rPr>
              <a:t> patent licenses).</a:t>
            </a:r>
          </a:p>
          <a:p>
            <a:pPr lvl="2">
              <a:buSzPct val="100000"/>
            </a:pPr>
            <a:r>
              <a:rPr lang="en-US" sz="2600" dirty="0"/>
              <a:t>To facilitate more rapid expansion of hydrogen station networks, Toyota will also provide royalty-free use of approximately </a:t>
            </a:r>
            <a:r>
              <a:rPr lang="en-US" sz="2600" b="1" dirty="0"/>
              <a:t>70</a:t>
            </a:r>
            <a:r>
              <a:rPr lang="en-US" sz="2600" dirty="0"/>
              <a:t> hydrogen-station-related patent licenses indefinitely for those installing and operating hydrogen stations.</a:t>
            </a:r>
          </a:p>
          <a:p>
            <a:pPr lvl="2">
              <a:buSzPct val="100000"/>
            </a:pPr>
            <a:r>
              <a:rPr lang="en-US" sz="2600" dirty="0"/>
              <a:t>Toyota plans to make the royalty-free patent licenses available for use to companies and organizations that conclude contracts with Toyota based on negotiations with the company concerning specific usage plans, in line with standard patent license usage procedures.</a:t>
            </a:r>
          </a:p>
          <a:p>
            <a:pPr lvl="2">
              <a:buSzPct val="100000"/>
            </a:pPr>
            <a:endParaRPr lang="en-US" sz="1700" dirty="0">
              <a:solidFill>
                <a:prstClr val="black"/>
              </a:solidFill>
              <a:sym typeface="Wingdings" panose="05000000000000000000" pitchFamily="2" charset="2"/>
            </a:endParaRPr>
          </a:p>
          <a:p>
            <a:pPr marL="914400" lvl="2" indent="0">
              <a:buSzPct val="100000"/>
              <a:buFont typeface="Arial" panose="020B0604020202020204" pitchFamily="34" charset="0"/>
              <a:buNone/>
            </a:pPr>
            <a:endParaRPr lang="en-US" sz="1700" dirty="0">
              <a:solidFill>
                <a:prstClr val="black"/>
              </a:solidFill>
            </a:endParaRPr>
          </a:p>
          <a:p>
            <a:pPr marL="0" indent="0">
              <a:buFont typeface="Arial" panose="020B0604020202020204" pitchFamily="34" charset="0"/>
              <a:buNone/>
            </a:pPr>
            <a:r>
              <a:rPr lang="en-US" sz="1050" dirty="0">
                <a:solidFill>
                  <a:prstClr val="black"/>
                </a:solidFill>
              </a:rPr>
              <a:t>Source:  Toyota press release January 2015</a:t>
            </a:r>
          </a:p>
          <a:p>
            <a:pPr lvl="2">
              <a:buSzPct val="100000"/>
            </a:pPr>
            <a:endParaRPr lang="en-US" sz="1600" dirty="0">
              <a:solidFill>
                <a:prstClr val="black"/>
              </a:solidFill>
            </a:endParaRPr>
          </a:p>
          <a:p>
            <a:pPr lvl="2">
              <a:buSzPct val="100000"/>
            </a:pPr>
            <a:endParaRPr lang="en-US" sz="1600" dirty="0">
              <a:solidFill>
                <a:prstClr val="black"/>
              </a:solidFill>
              <a:sym typeface="Wingdings" panose="05000000000000000000" pitchFamily="2" charset="2"/>
            </a:endParaRPr>
          </a:p>
          <a:p>
            <a:pPr marL="180975" lvl="2" indent="0">
              <a:buSzPct val="100000"/>
              <a:buFont typeface="Arial" panose="020B0604020202020204" pitchFamily="34" charset="0"/>
              <a:buNone/>
            </a:pPr>
            <a:endParaRPr lang="en-US" sz="2000" dirty="0">
              <a:solidFill>
                <a:prstClr val="black"/>
              </a:solidFill>
              <a:sym typeface="Wingdings" panose="05000000000000000000" pitchFamily="2" charset="2"/>
            </a:endParaRPr>
          </a:p>
        </p:txBody>
      </p:sp>
      <p:sp>
        <p:nvSpPr>
          <p:cNvPr id="7" name="Titre 2">
            <a:extLst>
              <a:ext uri="{FF2B5EF4-FFF2-40B4-BE49-F238E27FC236}">
                <a16:creationId xmlns:a16="http://schemas.microsoft.com/office/drawing/2014/main" id="{76BC5EC5-7DA8-4B79-AF00-0CB66840B3CB}"/>
              </a:ext>
            </a:extLst>
          </p:cNvPr>
          <p:cNvSpPr txBox="1">
            <a:spLocks/>
          </p:cNvSpPr>
          <p:nvPr/>
        </p:nvSpPr>
        <p:spPr>
          <a:xfrm>
            <a:off x="114762" y="120719"/>
            <a:ext cx="8813258"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a:t>
            </a:r>
            <a:r>
              <a:rPr lang="fr-FR" b="1" dirty="0" err="1">
                <a:solidFill>
                  <a:sysClr val="window" lastClr="FFFFFF"/>
                </a:solidFill>
              </a:rPr>
              <a:t>with</a:t>
            </a:r>
            <a:r>
              <a:rPr lang="fr-FR" b="1" dirty="0">
                <a:solidFill>
                  <a:sysClr val="window" lastClr="FFFFFF"/>
                </a:solidFill>
              </a:rPr>
              <a:t> key </a:t>
            </a:r>
            <a:r>
              <a:rPr lang="fr-FR" b="1" dirty="0" err="1">
                <a:solidFill>
                  <a:sysClr val="window" lastClr="FFFFFF"/>
                </a:solidFill>
              </a:rPr>
              <a:t>players</a:t>
            </a:r>
            <a:r>
              <a:rPr lang="fr-FR" b="1" dirty="0">
                <a:solidFill>
                  <a:sysClr val="window" lastClr="FFFFFF"/>
                </a:solidFill>
              </a:rPr>
              <a:t> </a:t>
            </a:r>
            <a:r>
              <a:rPr lang="fr-FR" b="1" dirty="0" err="1">
                <a:solidFill>
                  <a:sysClr val="window" lastClr="FFFFFF"/>
                </a:solidFill>
              </a:rPr>
              <a:t>already</a:t>
            </a:r>
            <a:r>
              <a:rPr lang="fr-FR" b="1" dirty="0">
                <a:solidFill>
                  <a:sysClr val="window" lastClr="FFFFFF"/>
                </a:solidFill>
              </a:rPr>
              <a:t> </a:t>
            </a:r>
            <a:r>
              <a:rPr lang="fr-FR" b="1" dirty="0" err="1">
                <a:solidFill>
                  <a:sysClr val="window" lastClr="FFFFFF"/>
                </a:solidFill>
              </a:rPr>
              <a:t>positioning</a:t>
            </a:r>
            <a:r>
              <a:rPr lang="fr-FR" b="1" dirty="0">
                <a:solidFill>
                  <a:sysClr val="window" lastClr="FFFFFF"/>
                </a:solidFill>
              </a:rPr>
              <a:t> </a:t>
            </a:r>
            <a:r>
              <a:rPr lang="fr-FR" b="1" dirty="0" err="1">
                <a:solidFill>
                  <a:sysClr val="window" lastClr="FFFFFF"/>
                </a:solidFill>
              </a:rPr>
              <a:t>themselves</a:t>
            </a:r>
            <a:r>
              <a:rPr lang="fr-FR" b="1" dirty="0">
                <a:solidFill>
                  <a:sysClr val="window" lastClr="FFFFFF"/>
                </a:solidFill>
              </a:rPr>
              <a:t>: </a:t>
            </a:r>
            <a:r>
              <a:rPr lang="fr-FR" b="1" dirty="0" err="1">
                <a:solidFill>
                  <a:sysClr val="window" lastClr="FFFFFF"/>
                </a:solidFill>
              </a:rPr>
              <a:t>Toyota’s</a:t>
            </a:r>
            <a:r>
              <a:rPr lang="fr-FR" b="1" dirty="0">
                <a:solidFill>
                  <a:sysClr val="window" lastClr="FFFFFF"/>
                </a:solidFill>
              </a:rPr>
              <a:t> </a:t>
            </a:r>
            <a:r>
              <a:rPr lang="fr-FR" b="1" dirty="0" err="1">
                <a:solidFill>
                  <a:sysClr val="window" lastClr="FFFFFF"/>
                </a:solidFill>
              </a:rPr>
              <a:t>royalty</a:t>
            </a:r>
            <a:r>
              <a:rPr lang="fr-FR" b="1" dirty="0">
                <a:solidFill>
                  <a:sysClr val="window" lastClr="FFFFFF"/>
                </a:solidFill>
              </a:rPr>
              <a:t>-free patent initiative… </a:t>
            </a:r>
            <a:endParaRPr lang="en-US" b="1" dirty="0">
              <a:solidFill>
                <a:prstClr val="white"/>
              </a:solidFill>
            </a:endParaRPr>
          </a:p>
        </p:txBody>
      </p:sp>
    </p:spTree>
    <p:extLst>
      <p:ext uri="{BB962C8B-B14F-4D97-AF65-F5344CB8AC3E}">
        <p14:creationId xmlns:p14="http://schemas.microsoft.com/office/powerpoint/2010/main" val="277606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re 2">
            <a:extLst>
              <a:ext uri="{FF2B5EF4-FFF2-40B4-BE49-F238E27FC236}">
                <a16:creationId xmlns:a16="http://schemas.microsoft.com/office/drawing/2014/main" id="{76BC5EC5-7DA8-4B79-AF00-0CB66840B3CB}"/>
              </a:ext>
            </a:extLst>
          </p:cNvPr>
          <p:cNvSpPr txBox="1">
            <a:spLocks/>
          </p:cNvSpPr>
          <p:nvPr/>
        </p:nvSpPr>
        <p:spPr>
          <a:xfrm>
            <a:off x="114762" y="120719"/>
            <a:ext cx="8813258"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…in </a:t>
            </a:r>
            <a:r>
              <a:rPr lang="fr-FR" b="1" dirty="0" err="1">
                <a:solidFill>
                  <a:sysClr val="window" lastClr="FFFFFF"/>
                </a:solidFill>
              </a:rPr>
              <a:t>response</a:t>
            </a:r>
            <a:r>
              <a:rPr lang="fr-FR" b="1" dirty="0">
                <a:solidFill>
                  <a:sysClr val="window" lastClr="FFFFFF"/>
                </a:solidFill>
              </a:rPr>
              <a:t> to </a:t>
            </a:r>
            <a:r>
              <a:rPr lang="fr-FR" b="1" dirty="0" err="1">
                <a:solidFill>
                  <a:sysClr val="window" lastClr="FFFFFF"/>
                </a:solidFill>
              </a:rPr>
              <a:t>Tesla’s</a:t>
            </a:r>
            <a:r>
              <a:rPr lang="fr-FR" b="1" dirty="0">
                <a:solidFill>
                  <a:sysClr val="window" lastClr="FFFFFF"/>
                </a:solidFill>
              </a:rPr>
              <a:t> patent </a:t>
            </a:r>
            <a:r>
              <a:rPr lang="fr-FR" b="1" dirty="0" err="1">
                <a:solidFill>
                  <a:sysClr val="window" lastClr="FFFFFF"/>
                </a:solidFill>
              </a:rPr>
              <a:t>pledge</a:t>
            </a:r>
            <a:r>
              <a:rPr lang="fr-FR" b="1" dirty="0">
                <a:solidFill>
                  <a:sysClr val="window" lastClr="FFFFFF"/>
                </a:solidFill>
              </a:rPr>
              <a:t>… </a:t>
            </a:r>
            <a:endParaRPr lang="en-US" b="1" dirty="0">
              <a:solidFill>
                <a:prstClr val="white"/>
              </a:solidFill>
            </a:endParaRPr>
          </a:p>
        </p:txBody>
      </p:sp>
      <p:grpSp>
        <p:nvGrpSpPr>
          <p:cNvPr id="2" name="Groupe 1"/>
          <p:cNvGrpSpPr/>
          <p:nvPr/>
        </p:nvGrpSpPr>
        <p:grpSpPr>
          <a:xfrm>
            <a:off x="0" y="799967"/>
            <a:ext cx="7883723" cy="4104340"/>
            <a:chOff x="0" y="799967"/>
            <a:chExt cx="7883723" cy="4104340"/>
          </a:xfrm>
        </p:grpSpPr>
        <p:sp>
          <p:nvSpPr>
            <p:cNvPr id="6" name="Espace réservé du contenu 3"/>
            <p:cNvSpPr txBox="1">
              <a:spLocks/>
            </p:cNvSpPr>
            <p:nvPr/>
          </p:nvSpPr>
          <p:spPr>
            <a:xfrm>
              <a:off x="0" y="799967"/>
              <a:ext cx="7883723" cy="381094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2600" dirty="0">
                  <a:solidFill>
                    <a:prstClr val="black"/>
                  </a:solidFill>
                  <a:sym typeface="Wingdings" panose="05000000000000000000" pitchFamily="2" charset="2"/>
                </a:rPr>
                <a:t>“All Our Patent Are Belong To You” </a:t>
              </a:r>
              <a:r>
                <a:rPr lang="en-US" sz="2600" i="1" dirty="0">
                  <a:solidFill>
                    <a:prstClr val="black"/>
                  </a:solidFill>
                  <a:sym typeface="Wingdings" panose="05000000000000000000" pitchFamily="2" charset="2"/>
                </a:rPr>
                <a:t>(sic)</a:t>
              </a:r>
              <a:r>
                <a:rPr lang="en-US" sz="2600" dirty="0">
                  <a:solidFill>
                    <a:prstClr val="black"/>
                  </a:solidFill>
                  <a:sym typeface="Wingdings" panose="05000000000000000000" pitchFamily="2" charset="2"/>
                </a:rPr>
                <a:t>, Elon Musk, CEO </a:t>
              </a:r>
            </a:p>
            <a:p>
              <a:pPr marL="914400" lvl="2" indent="0">
                <a:buSzPct val="100000"/>
                <a:buNone/>
              </a:pPr>
              <a:r>
                <a:rPr lang="en-US" sz="2600" dirty="0">
                  <a:solidFill>
                    <a:prstClr val="black"/>
                  </a:solidFill>
                  <a:sym typeface="Wingdings" panose="05000000000000000000" pitchFamily="2" charset="2"/>
                </a:rPr>
                <a:t>     June 12, 2014 (blog)</a:t>
              </a:r>
            </a:p>
            <a:p>
              <a:pPr marL="914400" lvl="2" indent="0">
                <a:buSzPct val="100000"/>
                <a:buNone/>
              </a:pPr>
              <a:endParaRPr lang="en-US" sz="2600" dirty="0">
                <a:solidFill>
                  <a:prstClr val="black"/>
                </a:solidFill>
                <a:sym typeface="Wingdings" panose="05000000000000000000" pitchFamily="2" charset="2"/>
              </a:endParaRPr>
            </a:p>
            <a:p>
              <a:pPr lvl="2">
                <a:buSzPct val="100000"/>
              </a:pPr>
              <a:r>
                <a:rPr lang="en-US" sz="2600" dirty="0">
                  <a:solidFill>
                    <a:prstClr val="black"/>
                  </a:solidFill>
                  <a:sym typeface="Wingdings" panose="05000000000000000000" pitchFamily="2" charset="2"/>
                </a:rPr>
                <a:t>“Yesterday, there was a wall of Tesla patents in the lobby of our Palo Alto headquarters. That is no longer the case. They have been removed, in the spirit of the open source movement, for the advancement of electric vehicle technology.”</a:t>
              </a:r>
            </a:p>
            <a:p>
              <a:pPr marL="914400" lvl="2" indent="0">
                <a:buSzPct val="100000"/>
                <a:buNone/>
              </a:pPr>
              <a:endParaRPr lang="en-US" sz="2600" dirty="0">
                <a:solidFill>
                  <a:prstClr val="black"/>
                </a:solidFill>
                <a:sym typeface="Wingdings" panose="05000000000000000000" pitchFamily="2" charset="2"/>
              </a:endParaRPr>
            </a:p>
            <a:p>
              <a:pPr lvl="2">
                <a:buSzPct val="100000"/>
              </a:pPr>
              <a:r>
                <a:rPr lang="en-US" sz="2600" dirty="0">
                  <a:solidFill>
                    <a:prstClr val="black"/>
                  </a:solidFill>
                  <a:sym typeface="Wingdings" panose="05000000000000000000" pitchFamily="2" charset="2"/>
                </a:rPr>
                <a:t>“Tesla Motors was created to accelerate the advent of sustainable transport. If we clear a path to the creation of compelling electric vehicles, but then lay intellectual property landmines behind us to inhibit others, we are acting in a manner contrary to that goal. Tesla will not initiate patent lawsuits against anyone who, in good faith, wants to use our technology.”</a:t>
              </a:r>
            </a:p>
            <a:p>
              <a:pPr lvl="2">
                <a:buSzPct val="100000"/>
              </a:pPr>
              <a:endParaRPr lang="en-US" sz="2600" dirty="0">
                <a:solidFill>
                  <a:prstClr val="black"/>
                </a:solidFill>
                <a:sym typeface="Wingdings" panose="05000000000000000000" pitchFamily="2" charset="2"/>
              </a:endParaRPr>
            </a:p>
            <a:p>
              <a:pPr lvl="2">
                <a:buSzPct val="100000"/>
              </a:pPr>
              <a:r>
                <a:rPr lang="en-US" sz="1050" dirty="0">
                  <a:solidFill>
                    <a:prstClr val="black"/>
                  </a:solidFill>
                </a:rPr>
                <a:t>Source:  </a:t>
              </a:r>
              <a:r>
                <a:rPr lang="en-US" sz="1050" dirty="0">
                  <a:solidFill>
                    <a:prstClr val="black"/>
                  </a:solidFill>
                  <a:hlinkClick r:id="rId3"/>
                </a:rPr>
                <a:t>https://www.tesla.com/blog/all-our-patent-are-belong-you?redirect=no</a:t>
              </a:r>
              <a:endParaRPr lang="en-US" sz="1050" dirty="0">
                <a:solidFill>
                  <a:prstClr val="black"/>
                </a:solidFill>
              </a:endParaRPr>
            </a:p>
            <a:p>
              <a:pPr lvl="2">
                <a:buSzPct val="100000"/>
              </a:pPr>
              <a:endParaRPr lang="en-US" sz="1050" dirty="0">
                <a:solidFill>
                  <a:prstClr val="black"/>
                </a:solidFill>
              </a:endParaRPr>
            </a:p>
            <a:p>
              <a:pPr lvl="2">
                <a:buSzPct val="100000"/>
              </a:pPr>
              <a:endParaRPr lang="en-US" sz="1600" dirty="0">
                <a:solidFill>
                  <a:prstClr val="black"/>
                </a:solidFill>
              </a:endParaRPr>
            </a:p>
            <a:p>
              <a:pPr lvl="2">
                <a:buSzPct val="100000"/>
              </a:pPr>
              <a:endParaRPr lang="en-US" sz="1600" dirty="0">
                <a:solidFill>
                  <a:prstClr val="black"/>
                </a:solidFill>
                <a:sym typeface="Wingdings" panose="05000000000000000000" pitchFamily="2" charset="2"/>
              </a:endParaRPr>
            </a:p>
            <a:p>
              <a:pPr marL="180975" lvl="2" indent="0">
                <a:buSzPct val="100000"/>
                <a:buFont typeface="Arial" panose="020B0604020202020204" pitchFamily="34" charset="0"/>
                <a:buNone/>
              </a:pPr>
              <a:endParaRPr lang="en-US" sz="2000" dirty="0">
                <a:solidFill>
                  <a:prstClr val="black"/>
                </a:solidFill>
                <a:sym typeface="Wingdings" panose="05000000000000000000" pitchFamily="2" charset="2"/>
              </a:endParaRPr>
            </a:p>
          </p:txBody>
        </p:sp>
        <p:pic>
          <p:nvPicPr>
            <p:cNvPr id="3" name="Image 2"/>
            <p:cNvPicPr>
              <a:picLocks noChangeAspect="1"/>
            </p:cNvPicPr>
            <p:nvPr/>
          </p:nvPicPr>
          <p:blipFill>
            <a:blip r:embed="rId4"/>
            <a:stretch>
              <a:fillRect/>
            </a:stretch>
          </p:blipFill>
          <p:spPr>
            <a:xfrm>
              <a:off x="5666704" y="3833426"/>
              <a:ext cx="1985998" cy="1070881"/>
            </a:xfrm>
            <a:prstGeom prst="rect">
              <a:avLst/>
            </a:prstGeom>
          </p:spPr>
        </p:pic>
      </p:grpSp>
    </p:spTree>
    <p:extLst>
      <p:ext uri="{BB962C8B-B14F-4D97-AF65-F5344CB8AC3E}">
        <p14:creationId xmlns:p14="http://schemas.microsoft.com/office/powerpoint/2010/main" val="417518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re 2">
            <a:extLst>
              <a:ext uri="{FF2B5EF4-FFF2-40B4-BE49-F238E27FC236}">
                <a16:creationId xmlns:a16="http://schemas.microsoft.com/office/drawing/2014/main" id="{76BC5EC5-7DA8-4B79-AF00-0CB66840B3CB}"/>
              </a:ext>
            </a:extLst>
          </p:cNvPr>
          <p:cNvSpPr txBox="1">
            <a:spLocks/>
          </p:cNvSpPr>
          <p:nvPr/>
        </p:nvSpPr>
        <p:spPr>
          <a:xfrm>
            <a:off x="114762" y="120719"/>
            <a:ext cx="8813258"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a:t>
            </a:r>
            <a:r>
              <a:rPr lang="fr-FR" b="1" dirty="0" err="1">
                <a:solidFill>
                  <a:sysClr val="window" lastClr="FFFFFF"/>
                </a:solidFill>
              </a:rPr>
              <a:t>with</a:t>
            </a:r>
            <a:r>
              <a:rPr lang="fr-FR" b="1" dirty="0">
                <a:solidFill>
                  <a:sysClr val="window" lastClr="FFFFFF"/>
                </a:solidFill>
              </a:rPr>
              <a:t> </a:t>
            </a:r>
            <a:r>
              <a:rPr lang="fr-FR" b="1" dirty="0" err="1">
                <a:solidFill>
                  <a:sysClr val="window" lastClr="FFFFFF"/>
                </a:solidFill>
              </a:rPr>
              <a:t>hydrogen</a:t>
            </a:r>
            <a:r>
              <a:rPr lang="fr-FR" b="1" dirty="0">
                <a:solidFill>
                  <a:sysClr val="window" lastClr="FFFFFF"/>
                </a:solidFill>
              </a:rPr>
              <a:t> truck start-up / </a:t>
            </a:r>
            <a:r>
              <a:rPr lang="fr-FR" b="1" dirty="0" err="1">
                <a:solidFill>
                  <a:sysClr val="window" lastClr="FFFFFF"/>
                </a:solidFill>
              </a:rPr>
              <a:t>unicorn</a:t>
            </a:r>
            <a:r>
              <a:rPr lang="fr-FR" b="1" dirty="0">
                <a:solidFill>
                  <a:sysClr val="window" lastClr="FFFFFF"/>
                </a:solidFill>
              </a:rPr>
              <a:t> Nikola </a:t>
            </a:r>
            <a:r>
              <a:rPr lang="fr-FR" b="1" dirty="0" err="1">
                <a:solidFill>
                  <a:sysClr val="window" lastClr="FFFFFF"/>
                </a:solidFill>
              </a:rPr>
              <a:t>adopting</a:t>
            </a:r>
            <a:r>
              <a:rPr lang="fr-FR" b="1" dirty="0">
                <a:solidFill>
                  <a:sysClr val="window" lastClr="FFFFFF"/>
                </a:solidFill>
              </a:rPr>
              <a:t> a more </a:t>
            </a:r>
            <a:r>
              <a:rPr lang="fr-FR" b="1" dirty="0" err="1">
                <a:solidFill>
                  <a:sysClr val="window" lastClr="FFFFFF"/>
                </a:solidFill>
              </a:rPr>
              <a:t>aggressive</a:t>
            </a:r>
            <a:r>
              <a:rPr lang="fr-FR" b="1" dirty="0">
                <a:solidFill>
                  <a:sysClr val="window" lastClr="FFFFFF"/>
                </a:solidFill>
              </a:rPr>
              <a:t> </a:t>
            </a:r>
            <a:r>
              <a:rPr lang="fr-FR" b="1" dirty="0" err="1">
                <a:solidFill>
                  <a:sysClr val="window" lastClr="FFFFFF"/>
                </a:solidFill>
              </a:rPr>
              <a:t>strategy</a:t>
            </a:r>
            <a:r>
              <a:rPr lang="fr-FR" b="1" dirty="0">
                <a:solidFill>
                  <a:sysClr val="window" lastClr="FFFFFF"/>
                </a:solidFill>
              </a:rPr>
              <a:t>… </a:t>
            </a:r>
            <a:endParaRPr lang="en-US" b="1" dirty="0">
              <a:solidFill>
                <a:prstClr val="white"/>
              </a:solidFill>
            </a:endParaRPr>
          </a:p>
        </p:txBody>
      </p:sp>
      <p:grpSp>
        <p:nvGrpSpPr>
          <p:cNvPr id="2" name="Groupe 1"/>
          <p:cNvGrpSpPr/>
          <p:nvPr/>
        </p:nvGrpSpPr>
        <p:grpSpPr>
          <a:xfrm>
            <a:off x="-87549" y="799966"/>
            <a:ext cx="11221123" cy="3810943"/>
            <a:chOff x="-87549" y="799966"/>
            <a:chExt cx="11221123" cy="3810943"/>
          </a:xfrm>
        </p:grpSpPr>
        <p:grpSp>
          <p:nvGrpSpPr>
            <p:cNvPr id="10" name="Groupe 9"/>
            <p:cNvGrpSpPr/>
            <p:nvPr/>
          </p:nvGrpSpPr>
          <p:grpSpPr>
            <a:xfrm>
              <a:off x="4754254" y="799966"/>
              <a:ext cx="4088295" cy="1633979"/>
              <a:chOff x="5068323" y="762621"/>
              <a:chExt cx="4829527" cy="2137450"/>
            </a:xfrm>
          </p:grpSpPr>
          <p:pic>
            <p:nvPicPr>
              <p:cNvPr id="8" name="Image 7"/>
              <p:cNvPicPr>
                <a:picLocks noChangeAspect="1"/>
              </p:cNvPicPr>
              <p:nvPr/>
            </p:nvPicPr>
            <p:blipFill>
              <a:blip r:embed="rId3"/>
              <a:stretch>
                <a:fillRect/>
              </a:stretch>
            </p:blipFill>
            <p:spPr>
              <a:xfrm>
                <a:off x="5068323" y="762621"/>
                <a:ext cx="4829527" cy="2137450"/>
              </a:xfrm>
              <a:prstGeom prst="rect">
                <a:avLst/>
              </a:prstGeom>
            </p:spPr>
          </p:pic>
          <p:sp>
            <p:nvSpPr>
              <p:cNvPr id="5" name="Rectangle 4"/>
              <p:cNvSpPr/>
              <p:nvPr/>
            </p:nvSpPr>
            <p:spPr>
              <a:xfrm>
                <a:off x="5068323" y="762621"/>
                <a:ext cx="2344154" cy="213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space réservé du contenu 3"/>
            <p:cNvSpPr txBox="1">
              <a:spLocks/>
            </p:cNvSpPr>
            <p:nvPr/>
          </p:nvSpPr>
          <p:spPr>
            <a:xfrm>
              <a:off x="-87549" y="799966"/>
              <a:ext cx="6659171" cy="3810943"/>
            </a:xfrm>
            <a:prstGeom prst="rect">
              <a:avLst/>
            </a:prstGeom>
            <a:solidFill>
              <a:schemeClr val="bg1"/>
            </a:solidFill>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2100" dirty="0"/>
                <a:t>Tesla is currently being sued by Nikola Motors for </a:t>
              </a:r>
              <a:r>
                <a:rPr lang="en-US" sz="2100" dirty="0">
                  <a:hlinkClick r:id="rId4"/>
                </a:rPr>
                <a:t>$2 billion over the design of the Tesla Semi</a:t>
              </a:r>
              <a:r>
                <a:rPr lang="en-US" sz="2100" dirty="0"/>
                <a:t>;  Tesla has requested to transfer the case to the Northern District of California, where Tesla is based, from Arizona, where Nikola is based.</a:t>
              </a:r>
            </a:p>
            <a:p>
              <a:pPr marL="914400" lvl="2" indent="0">
                <a:buSzPct val="100000"/>
                <a:buNone/>
              </a:pPr>
              <a:endParaRPr lang="en-US" sz="2100" dirty="0"/>
            </a:p>
            <a:p>
              <a:pPr lvl="2">
                <a:buSzPct val="100000"/>
              </a:pPr>
              <a:r>
                <a:rPr lang="en-US" sz="2100" dirty="0"/>
                <a:t>Nikola Motors has just </a:t>
              </a:r>
              <a:r>
                <a:rPr lang="en-US" sz="2100" dirty="0">
                  <a:hlinkClick r:id="rId5"/>
                </a:rPr>
                <a:t>raised $105 million in a Series C round</a:t>
              </a:r>
              <a:r>
                <a:rPr lang="en-US" sz="2100" dirty="0"/>
                <a:t> of funding, with plans to raise another $100 million to $150 million as the startup plans to build the largest hydrogen network in the world.  The oversubscribed C round gives the startup a $1.1 billion pre-money valuation, considered a unicorn in the startup world.</a:t>
              </a:r>
            </a:p>
            <a:p>
              <a:pPr lvl="2">
                <a:buSzPct val="100000"/>
              </a:pPr>
              <a:endParaRPr lang="en-US" sz="2100" dirty="0"/>
            </a:p>
            <a:p>
              <a:pPr lvl="2">
                <a:buSzPct val="100000"/>
              </a:pPr>
              <a:r>
                <a:rPr lang="en-US" sz="2100" dirty="0"/>
                <a:t>Nikola has close to $11 billion in pre-order reservations, including an 800-truck order </a:t>
              </a:r>
              <a:r>
                <a:rPr lang="en-US" sz="2100" dirty="0">
                  <a:hlinkClick r:id="rId6"/>
                </a:rPr>
                <a:t>from beer giant Anheuser-Busch</a:t>
              </a:r>
              <a:r>
                <a:rPr lang="en-US" sz="2100" dirty="0"/>
                <a:t>.  Plans are to have more than 700 hydrogen stations across the U.S. and Canada by 2028, with full production planned by 2021.</a:t>
              </a:r>
            </a:p>
            <a:p>
              <a:pPr lvl="2">
                <a:buSzPct val="100000"/>
              </a:pPr>
              <a:endParaRPr lang="en-US" sz="1600" dirty="0"/>
            </a:p>
            <a:p>
              <a:pPr lvl="2">
                <a:buSzPct val="100000"/>
              </a:pPr>
              <a:endParaRPr lang="en-US" sz="1600" dirty="0">
                <a:solidFill>
                  <a:prstClr val="black"/>
                </a:solidFill>
              </a:endParaRPr>
            </a:p>
            <a:p>
              <a:pPr lvl="2">
                <a:buSzPct val="100000"/>
              </a:pPr>
              <a:endParaRPr lang="en-US" sz="1600" dirty="0">
                <a:solidFill>
                  <a:prstClr val="black"/>
                </a:solidFill>
              </a:endParaRPr>
            </a:p>
            <a:p>
              <a:pPr lvl="2">
                <a:buSzPct val="100000"/>
              </a:pPr>
              <a:endParaRPr lang="en-US" sz="1600" dirty="0">
                <a:solidFill>
                  <a:prstClr val="black"/>
                </a:solidFill>
              </a:endParaRPr>
            </a:p>
            <a:p>
              <a:pPr lvl="2">
                <a:buSzPct val="100000"/>
              </a:pPr>
              <a:endParaRPr lang="en-US" sz="1600" dirty="0">
                <a:solidFill>
                  <a:prstClr val="black"/>
                </a:solidFill>
                <a:sym typeface="Wingdings" panose="05000000000000000000" pitchFamily="2" charset="2"/>
              </a:endParaRPr>
            </a:p>
            <a:p>
              <a:pPr marL="180975" lvl="2" indent="0">
                <a:buSzPct val="100000"/>
                <a:buFont typeface="Arial" panose="020B0604020202020204" pitchFamily="34" charset="0"/>
                <a:buNone/>
              </a:pPr>
              <a:endParaRPr lang="en-US" sz="1600" dirty="0">
                <a:solidFill>
                  <a:prstClr val="black"/>
                </a:solidFill>
                <a:sym typeface="Wingdings" panose="05000000000000000000" pitchFamily="2" charset="2"/>
              </a:endParaRPr>
            </a:p>
          </p:txBody>
        </p:sp>
        <p:grpSp>
          <p:nvGrpSpPr>
            <p:cNvPr id="12" name="Groupe 11"/>
            <p:cNvGrpSpPr/>
            <p:nvPr/>
          </p:nvGrpSpPr>
          <p:grpSpPr>
            <a:xfrm>
              <a:off x="6755392" y="2433945"/>
              <a:ext cx="4378182" cy="2057668"/>
              <a:chOff x="1144833" y="1673157"/>
              <a:chExt cx="4876588" cy="2208179"/>
            </a:xfrm>
          </p:grpSpPr>
          <p:pic>
            <p:nvPicPr>
              <p:cNvPr id="9" name="Image 8"/>
              <p:cNvPicPr>
                <a:picLocks noChangeAspect="1"/>
              </p:cNvPicPr>
              <p:nvPr/>
            </p:nvPicPr>
            <p:blipFill>
              <a:blip r:embed="rId3"/>
              <a:stretch>
                <a:fillRect/>
              </a:stretch>
            </p:blipFill>
            <p:spPr>
              <a:xfrm>
                <a:off x="1144833" y="1714192"/>
                <a:ext cx="4829527" cy="2137450"/>
              </a:xfrm>
              <a:prstGeom prst="rect">
                <a:avLst/>
              </a:prstGeom>
            </p:spPr>
          </p:pic>
          <p:sp>
            <p:nvSpPr>
              <p:cNvPr id="11" name="Rectangle 10"/>
              <p:cNvSpPr/>
              <p:nvPr/>
            </p:nvSpPr>
            <p:spPr>
              <a:xfrm>
                <a:off x="3472774" y="1673157"/>
                <a:ext cx="2548647" cy="220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67158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895141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…and the </a:t>
            </a:r>
            <a:r>
              <a:rPr lang="fr-FR" b="1" dirty="0" err="1">
                <a:solidFill>
                  <a:sysClr val="window" lastClr="FFFFFF"/>
                </a:solidFill>
              </a:rPr>
              <a:t>arrival</a:t>
            </a:r>
            <a:r>
              <a:rPr lang="fr-FR" b="1" dirty="0">
                <a:solidFill>
                  <a:sysClr val="window" lastClr="FFFFFF"/>
                </a:solidFill>
              </a:rPr>
              <a:t> of non-</a:t>
            </a:r>
            <a:r>
              <a:rPr lang="fr-FR" b="1" dirty="0" err="1">
                <a:solidFill>
                  <a:sysClr val="window" lastClr="FFFFFF"/>
                </a:solidFill>
              </a:rPr>
              <a:t>traditional</a:t>
            </a:r>
            <a:r>
              <a:rPr lang="fr-FR" b="1" dirty="0">
                <a:solidFill>
                  <a:sysClr val="window" lastClr="FFFFFF"/>
                </a:solidFill>
              </a:rPr>
              <a:t> </a:t>
            </a:r>
            <a:r>
              <a:rPr lang="fr-FR" b="1" dirty="0" err="1">
                <a:solidFill>
                  <a:sysClr val="window" lastClr="FFFFFF"/>
                </a:solidFill>
              </a:rPr>
              <a:t>players</a:t>
            </a:r>
            <a:r>
              <a:rPr lang="fr-FR" b="1" dirty="0">
                <a:solidFill>
                  <a:sysClr val="window" lastClr="FFFFFF"/>
                </a:solidFill>
              </a:rPr>
              <a:t> </a:t>
            </a:r>
            <a:r>
              <a:rPr lang="fr-FR" b="1" dirty="0" err="1">
                <a:solidFill>
                  <a:sysClr val="window" lastClr="FFFFFF"/>
                </a:solidFill>
              </a:rPr>
              <a:t>pushing</a:t>
            </a:r>
            <a:r>
              <a:rPr lang="fr-FR" b="1" dirty="0">
                <a:solidFill>
                  <a:sysClr val="window" lastClr="FFFFFF"/>
                </a:solidFill>
              </a:rPr>
              <a:t> </a:t>
            </a:r>
            <a:r>
              <a:rPr lang="fr-FR" b="1" dirty="0" err="1">
                <a:solidFill>
                  <a:sysClr val="window" lastClr="FFFFFF"/>
                </a:solidFill>
              </a:rPr>
              <a:t>towards</a:t>
            </a:r>
            <a:r>
              <a:rPr lang="fr-FR" b="1" dirty="0">
                <a:solidFill>
                  <a:sysClr val="window" lastClr="FFFFFF"/>
                </a:solidFill>
              </a:rPr>
              <a:t> disruptive </a:t>
            </a:r>
            <a:r>
              <a:rPr lang="fr-FR" b="1" dirty="0" err="1">
                <a:solidFill>
                  <a:sysClr val="window" lastClr="FFFFFF"/>
                </a:solidFill>
              </a:rPr>
              <a:t>deployment</a:t>
            </a:r>
            <a:r>
              <a:rPr lang="fr-FR" b="1" dirty="0">
                <a:solidFill>
                  <a:sysClr val="window" lastClr="FFFFFF"/>
                </a:solidFill>
              </a:rPr>
              <a:t> </a:t>
            </a:r>
            <a:r>
              <a:rPr lang="fr-FR" b="1" dirty="0" err="1">
                <a:solidFill>
                  <a:sysClr val="window" lastClr="FFFFFF"/>
                </a:solidFill>
              </a:rPr>
              <a:t>strategies</a:t>
            </a:r>
            <a:r>
              <a:rPr lang="fr-FR" b="1" dirty="0">
                <a:solidFill>
                  <a:sysClr val="window" lastClr="FFFFFF"/>
                </a:solidFill>
              </a:rPr>
              <a:t>…</a:t>
            </a:r>
            <a:endParaRPr lang="en-US" b="1" dirty="0">
              <a:solidFill>
                <a:prstClr val="white"/>
              </a:solidFill>
            </a:endParaRPr>
          </a:p>
        </p:txBody>
      </p:sp>
      <p:pic>
        <p:nvPicPr>
          <p:cNvPr id="2" name="Image 1"/>
          <p:cNvPicPr>
            <a:picLocks noChangeAspect="1"/>
          </p:cNvPicPr>
          <p:nvPr/>
        </p:nvPicPr>
        <p:blipFill>
          <a:blip r:embed="rId3"/>
          <a:stretch>
            <a:fillRect/>
          </a:stretch>
        </p:blipFill>
        <p:spPr>
          <a:xfrm>
            <a:off x="1648325" y="658648"/>
            <a:ext cx="5787191" cy="4397623"/>
          </a:xfrm>
          <a:prstGeom prst="rect">
            <a:avLst/>
          </a:prstGeom>
        </p:spPr>
      </p:pic>
      <p:pic>
        <p:nvPicPr>
          <p:cNvPr id="3" name="Image 2"/>
          <p:cNvPicPr>
            <a:picLocks noChangeAspect="1"/>
          </p:cNvPicPr>
          <p:nvPr/>
        </p:nvPicPr>
        <p:blipFill>
          <a:blip r:embed="rId4"/>
          <a:stretch>
            <a:fillRect/>
          </a:stretch>
        </p:blipFill>
        <p:spPr>
          <a:xfrm rot="16200000">
            <a:off x="-1477750" y="2553498"/>
            <a:ext cx="3675697" cy="180000"/>
          </a:xfrm>
          <a:prstGeom prst="rect">
            <a:avLst/>
          </a:prstGeom>
        </p:spPr>
      </p:pic>
    </p:spTree>
    <p:extLst>
      <p:ext uri="{BB962C8B-B14F-4D97-AF65-F5344CB8AC3E}">
        <p14:creationId xmlns:p14="http://schemas.microsoft.com/office/powerpoint/2010/main" val="396199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Image 5"/>
          <p:cNvPicPr>
            <a:picLocks noChangeAspect="1"/>
          </p:cNvPicPr>
          <p:nvPr/>
        </p:nvPicPr>
        <p:blipFill>
          <a:blip r:embed="rId3"/>
          <a:stretch>
            <a:fillRect/>
          </a:stretch>
        </p:blipFill>
        <p:spPr>
          <a:xfrm>
            <a:off x="5554493" y="4513398"/>
            <a:ext cx="1688303" cy="247893"/>
          </a:xfrm>
          <a:prstGeom prst="rect">
            <a:avLst/>
          </a:prstGeom>
        </p:spPr>
      </p:pic>
      <p:pic>
        <p:nvPicPr>
          <p:cNvPr id="5" name="Image 4"/>
          <p:cNvPicPr>
            <a:picLocks noChangeAspect="1"/>
          </p:cNvPicPr>
          <p:nvPr/>
        </p:nvPicPr>
        <p:blipFill>
          <a:blip r:embed="rId4"/>
          <a:stretch>
            <a:fillRect/>
          </a:stretch>
        </p:blipFill>
        <p:spPr>
          <a:xfrm>
            <a:off x="5691667" y="4065135"/>
            <a:ext cx="1778390" cy="266766"/>
          </a:xfrm>
          <a:prstGeom prst="rect">
            <a:avLst/>
          </a:prstGeom>
        </p:spPr>
      </p:pic>
      <p:sp>
        <p:nvSpPr>
          <p:cNvPr id="14" name="Titre 2">
            <a:extLst>
              <a:ext uri="{FF2B5EF4-FFF2-40B4-BE49-F238E27FC236}">
                <a16:creationId xmlns:a16="http://schemas.microsoft.com/office/drawing/2014/main" id="{76BC5EC5-7DA8-4B79-AF00-0CB66840B3CB}"/>
              </a:ext>
            </a:extLst>
          </p:cNvPr>
          <p:cNvSpPr txBox="1">
            <a:spLocks/>
          </p:cNvSpPr>
          <p:nvPr/>
        </p:nvSpPr>
        <p:spPr>
          <a:xfrm>
            <a:off x="267162" y="122395"/>
            <a:ext cx="8721195"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…for </a:t>
            </a:r>
            <a:r>
              <a:rPr lang="fr-FR" b="1" dirty="0" err="1">
                <a:solidFill>
                  <a:sysClr val="window" lastClr="FFFFFF"/>
                </a:solidFill>
              </a:rPr>
              <a:t>example</a:t>
            </a:r>
            <a:r>
              <a:rPr lang="fr-FR" b="1" dirty="0">
                <a:solidFill>
                  <a:sysClr val="window" lastClr="FFFFFF"/>
                </a:solidFill>
              </a:rPr>
              <a:t>, an </a:t>
            </a:r>
            <a:r>
              <a:rPr lang="fr-FR" b="1" dirty="0" err="1">
                <a:solidFill>
                  <a:sysClr val="window" lastClr="FFFFFF"/>
                </a:solidFill>
              </a:rPr>
              <a:t>innovative</a:t>
            </a:r>
            <a:r>
              <a:rPr lang="fr-FR" b="1" dirty="0">
                <a:solidFill>
                  <a:sysClr val="window" lastClr="FFFFFF"/>
                </a:solidFill>
              </a:rPr>
              <a:t> </a:t>
            </a:r>
            <a:r>
              <a:rPr lang="fr-FR" b="1" dirty="0" err="1">
                <a:solidFill>
                  <a:sysClr val="window" lastClr="FFFFFF"/>
                </a:solidFill>
              </a:rPr>
              <a:t>technology</a:t>
            </a:r>
            <a:r>
              <a:rPr lang="fr-FR" b="1" dirty="0">
                <a:solidFill>
                  <a:sysClr val="window" lastClr="FFFFFF"/>
                </a:solidFill>
              </a:rPr>
              <a:t> </a:t>
            </a:r>
            <a:r>
              <a:rPr lang="fr-FR" b="1" dirty="0" err="1">
                <a:solidFill>
                  <a:sysClr val="window" lastClr="FFFFFF"/>
                </a:solidFill>
              </a:rPr>
              <a:t>is</a:t>
            </a:r>
            <a:r>
              <a:rPr lang="fr-FR" b="1" dirty="0">
                <a:solidFill>
                  <a:sysClr val="window" lastClr="FFFFFF"/>
                </a:solidFill>
              </a:rPr>
              <a:t> not </a:t>
            </a:r>
            <a:r>
              <a:rPr lang="fr-FR" b="1" dirty="0" err="1">
                <a:solidFill>
                  <a:sysClr val="window" lastClr="FFFFFF"/>
                </a:solidFill>
              </a:rPr>
              <a:t>enough</a:t>
            </a:r>
            <a:r>
              <a:rPr lang="fr-FR" b="1" dirty="0">
                <a:solidFill>
                  <a:sysClr val="window" lastClr="FFFFFF"/>
                </a:solidFill>
              </a:rPr>
              <a:t> to </a:t>
            </a:r>
            <a:r>
              <a:rPr lang="fr-FR" b="1" dirty="0" err="1">
                <a:solidFill>
                  <a:sysClr val="window" lastClr="FFFFFF"/>
                </a:solidFill>
              </a:rPr>
              <a:t>effectively</a:t>
            </a:r>
            <a:r>
              <a:rPr lang="fr-FR" b="1" dirty="0">
                <a:solidFill>
                  <a:sysClr val="window" lastClr="FFFFFF"/>
                </a:solidFill>
              </a:rPr>
              <a:t> </a:t>
            </a:r>
            <a:r>
              <a:rPr lang="fr-FR" b="1" dirty="0" err="1">
                <a:solidFill>
                  <a:sysClr val="window" lastClr="FFFFFF"/>
                </a:solidFill>
              </a:rPr>
              <a:t>compete</a:t>
            </a:r>
            <a:r>
              <a:rPr lang="fr-FR" b="1" dirty="0">
                <a:solidFill>
                  <a:sysClr val="window" lastClr="FFFFFF"/>
                </a:solidFill>
              </a:rPr>
              <a:t>…</a:t>
            </a:r>
            <a:endParaRPr lang="en-US" b="1" dirty="0">
              <a:solidFill>
                <a:prstClr val="white"/>
              </a:solidFill>
            </a:endParaRPr>
          </a:p>
        </p:txBody>
      </p:sp>
      <p:grpSp>
        <p:nvGrpSpPr>
          <p:cNvPr id="13" name="Groupe 12"/>
          <p:cNvGrpSpPr/>
          <p:nvPr/>
        </p:nvGrpSpPr>
        <p:grpSpPr>
          <a:xfrm>
            <a:off x="233464" y="634217"/>
            <a:ext cx="8910536" cy="4139356"/>
            <a:chOff x="233464" y="634217"/>
            <a:chExt cx="8910536" cy="4139356"/>
          </a:xfrm>
        </p:grpSpPr>
        <p:pic>
          <p:nvPicPr>
            <p:cNvPr id="4" name="Image 3"/>
            <p:cNvPicPr>
              <a:picLocks noChangeAspect="1"/>
            </p:cNvPicPr>
            <p:nvPr/>
          </p:nvPicPr>
          <p:blipFill>
            <a:blip r:embed="rId5"/>
            <a:stretch>
              <a:fillRect/>
            </a:stretch>
          </p:blipFill>
          <p:spPr>
            <a:xfrm>
              <a:off x="1035230" y="634217"/>
              <a:ext cx="8108770" cy="4139356"/>
            </a:xfrm>
            <a:prstGeom prst="rect">
              <a:avLst/>
            </a:prstGeom>
          </p:spPr>
        </p:pic>
        <p:pic>
          <p:nvPicPr>
            <p:cNvPr id="2" name="Image 1"/>
            <p:cNvPicPr>
              <a:picLocks noChangeAspect="1"/>
            </p:cNvPicPr>
            <p:nvPr/>
          </p:nvPicPr>
          <p:blipFill>
            <a:blip r:embed="rId6"/>
            <a:stretch>
              <a:fillRect/>
            </a:stretch>
          </p:blipFill>
          <p:spPr>
            <a:xfrm>
              <a:off x="454231" y="2491895"/>
              <a:ext cx="964034" cy="1268873"/>
            </a:xfrm>
            <a:prstGeom prst="rect">
              <a:avLst/>
            </a:prstGeom>
          </p:spPr>
        </p:pic>
        <p:cxnSp>
          <p:nvCxnSpPr>
            <p:cNvPr id="9" name="Connecteur droit avec flèche 8"/>
            <p:cNvCxnSpPr/>
            <p:nvPr/>
          </p:nvCxnSpPr>
          <p:spPr>
            <a:xfrm>
              <a:off x="1387502" y="3935872"/>
              <a:ext cx="945556" cy="31025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7"/>
            <a:stretch>
              <a:fillRect/>
            </a:stretch>
          </p:blipFill>
          <p:spPr>
            <a:xfrm>
              <a:off x="507621" y="1136680"/>
              <a:ext cx="879451" cy="879451"/>
            </a:xfrm>
            <a:prstGeom prst="rect">
              <a:avLst/>
            </a:prstGeom>
          </p:spPr>
        </p:pic>
        <p:pic>
          <p:nvPicPr>
            <p:cNvPr id="10" name="Image 9"/>
            <p:cNvPicPr>
              <a:picLocks noChangeAspect="1"/>
            </p:cNvPicPr>
            <p:nvPr/>
          </p:nvPicPr>
          <p:blipFill>
            <a:blip r:embed="rId8"/>
            <a:stretch>
              <a:fillRect/>
            </a:stretch>
          </p:blipFill>
          <p:spPr>
            <a:xfrm>
              <a:off x="605960" y="740716"/>
              <a:ext cx="648445" cy="648445"/>
            </a:xfrm>
            <a:prstGeom prst="rect">
              <a:avLst/>
            </a:prstGeom>
          </p:spPr>
        </p:pic>
        <p:sp>
          <p:nvSpPr>
            <p:cNvPr id="11" name="Ellipse 10"/>
            <p:cNvSpPr/>
            <p:nvPr/>
          </p:nvSpPr>
          <p:spPr>
            <a:xfrm>
              <a:off x="233464" y="740716"/>
              <a:ext cx="1371600" cy="377268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 name="Image 2"/>
            <p:cNvPicPr>
              <a:picLocks noChangeAspect="1"/>
            </p:cNvPicPr>
            <p:nvPr/>
          </p:nvPicPr>
          <p:blipFill>
            <a:blip r:embed="rId9"/>
            <a:stretch>
              <a:fillRect/>
            </a:stretch>
          </p:blipFill>
          <p:spPr>
            <a:xfrm>
              <a:off x="398607" y="1799246"/>
              <a:ext cx="1063152" cy="654247"/>
            </a:xfrm>
            <a:prstGeom prst="rect">
              <a:avLst/>
            </a:prstGeom>
          </p:spPr>
        </p:pic>
        <p:pic>
          <p:nvPicPr>
            <p:cNvPr id="12" name="Image 11"/>
            <p:cNvPicPr>
              <a:picLocks noChangeAspect="1"/>
            </p:cNvPicPr>
            <p:nvPr/>
          </p:nvPicPr>
          <p:blipFill>
            <a:blip r:embed="rId10"/>
            <a:stretch>
              <a:fillRect/>
            </a:stretch>
          </p:blipFill>
          <p:spPr>
            <a:xfrm>
              <a:off x="530869" y="3855307"/>
              <a:ext cx="798625" cy="234890"/>
            </a:xfrm>
            <a:prstGeom prst="rect">
              <a:avLst/>
            </a:prstGeom>
          </p:spPr>
        </p:pic>
        <p:sp>
          <p:nvSpPr>
            <p:cNvPr id="7" name="ZoneTexte 6"/>
            <p:cNvSpPr txBox="1"/>
            <p:nvPr/>
          </p:nvSpPr>
          <p:spPr>
            <a:xfrm>
              <a:off x="4433374" y="2166520"/>
              <a:ext cx="1258293" cy="307777"/>
            </a:xfrm>
            <a:prstGeom prst="rect">
              <a:avLst/>
            </a:prstGeom>
            <a:solidFill>
              <a:schemeClr val="bg1"/>
            </a:solidFill>
          </p:spPr>
          <p:txBody>
            <a:bodyPr wrap="none" rtlCol="0">
              <a:spAutoFit/>
            </a:bodyPr>
            <a:lstStyle/>
            <a:p>
              <a:r>
                <a:rPr lang="fr-FR" sz="1400" b="1" dirty="0"/>
                <a:t>« </a:t>
              </a:r>
              <a:r>
                <a:rPr lang="fr-FR" sz="1400" b="1" dirty="0" err="1"/>
                <a:t>Traditional</a:t>
              </a:r>
              <a:r>
                <a:rPr lang="fr-FR" sz="1400" b="1" dirty="0"/>
                <a:t> »</a:t>
              </a:r>
            </a:p>
          </p:txBody>
        </p:sp>
        <p:sp>
          <p:nvSpPr>
            <p:cNvPr id="15" name="ZoneTexte 14"/>
            <p:cNvSpPr txBox="1"/>
            <p:nvPr/>
          </p:nvSpPr>
          <p:spPr>
            <a:xfrm>
              <a:off x="2355532" y="4044651"/>
              <a:ext cx="1224246" cy="307777"/>
            </a:xfrm>
            <a:prstGeom prst="rect">
              <a:avLst/>
            </a:prstGeom>
            <a:solidFill>
              <a:schemeClr val="bg1"/>
            </a:solidFill>
          </p:spPr>
          <p:txBody>
            <a:bodyPr wrap="none" rtlCol="0">
              <a:spAutoFit/>
            </a:bodyPr>
            <a:lstStyle/>
            <a:p>
              <a:r>
                <a:rPr lang="fr-FR" sz="1400" b="1" dirty="0"/>
                <a:t>« Disruptive »</a:t>
              </a:r>
            </a:p>
          </p:txBody>
        </p:sp>
      </p:grpSp>
    </p:spTree>
    <p:extLst>
      <p:ext uri="{BB962C8B-B14F-4D97-AF65-F5344CB8AC3E}">
        <p14:creationId xmlns:p14="http://schemas.microsoft.com/office/powerpoint/2010/main" val="340299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70A60-1053-4066-846E-0870DABD5378}"/>
              </a:ext>
            </a:extLst>
          </p:cNvPr>
          <p:cNvSpPr>
            <a:spLocks noGrp="1"/>
          </p:cNvSpPr>
          <p:nvPr>
            <p:ph type="ctrTitle"/>
          </p:nvPr>
        </p:nvSpPr>
        <p:spPr/>
        <p:txBody>
          <a:bodyPr/>
          <a:lstStyle/>
          <a:p>
            <a:r>
              <a:rPr lang="en-US" b="1" dirty="0"/>
              <a:t>…in the highly dynamic urban mobility market segment…</a:t>
            </a:r>
            <a:endParaRPr lang="fr-FR" b="1" dirty="0">
              <a:highlight>
                <a:srgbClr val="23C722"/>
              </a:highlight>
            </a:endParaRPr>
          </a:p>
        </p:txBody>
      </p:sp>
      <p:sp>
        <p:nvSpPr>
          <p:cNvPr id="20" name="ZoneTexte 19">
            <a:extLst>
              <a:ext uri="{FF2B5EF4-FFF2-40B4-BE49-F238E27FC236}">
                <a16:creationId xmlns:a16="http://schemas.microsoft.com/office/drawing/2014/main" id="{2E939AC5-1FB8-4CD3-A30A-8447EBC4B2DF}"/>
              </a:ext>
            </a:extLst>
          </p:cNvPr>
          <p:cNvSpPr txBox="1"/>
          <p:nvPr/>
        </p:nvSpPr>
        <p:spPr>
          <a:xfrm>
            <a:off x="3692705" y="4927516"/>
            <a:ext cx="3299766" cy="200055"/>
          </a:xfrm>
          <a:prstGeom prst="rect">
            <a:avLst/>
          </a:prstGeom>
          <a:noFill/>
        </p:spPr>
        <p:txBody>
          <a:bodyPr wrap="square" rtlCol="0">
            <a:spAutoFit/>
          </a:bodyPr>
          <a:lstStyle/>
          <a:p>
            <a:r>
              <a:rPr lang="fr-FR" sz="700" i="1" dirty="0">
                <a:solidFill>
                  <a:prstClr val="black"/>
                </a:solidFill>
              </a:rPr>
              <a:t>* </a:t>
            </a:r>
            <a:r>
              <a:rPr lang="fr-FR" sz="700" i="1" dirty="0" err="1">
                <a:solidFill>
                  <a:prstClr val="black"/>
                </a:solidFill>
              </a:rPr>
              <a:t>Investments</a:t>
            </a:r>
            <a:r>
              <a:rPr lang="fr-FR" sz="700" i="1" dirty="0">
                <a:solidFill>
                  <a:prstClr val="black"/>
                </a:solidFill>
              </a:rPr>
              <a:t> in JUMP and LIME</a:t>
            </a:r>
          </a:p>
        </p:txBody>
      </p:sp>
      <p:grpSp>
        <p:nvGrpSpPr>
          <p:cNvPr id="9" name="Groupe 8"/>
          <p:cNvGrpSpPr/>
          <p:nvPr/>
        </p:nvGrpSpPr>
        <p:grpSpPr>
          <a:xfrm>
            <a:off x="211789" y="1005052"/>
            <a:ext cx="8447807" cy="3602608"/>
            <a:chOff x="211789" y="1005052"/>
            <a:chExt cx="8447807" cy="3602608"/>
          </a:xfrm>
        </p:grpSpPr>
        <p:graphicFrame>
          <p:nvGraphicFramePr>
            <p:cNvPr id="3" name="Graphique 2">
              <a:extLst>
                <a:ext uri="{FF2B5EF4-FFF2-40B4-BE49-F238E27FC236}">
                  <a16:creationId xmlns:a16="http://schemas.microsoft.com/office/drawing/2014/main" id="{89B058F7-37A2-4F4E-8F3F-30544D66CE94}"/>
                </a:ext>
              </a:extLst>
            </p:cNvPr>
            <p:cNvGraphicFramePr>
              <a:graphicFrameLocks/>
            </p:cNvGraphicFramePr>
            <p:nvPr>
              <p:extLst>
                <p:ext uri="{D42A27DB-BD31-4B8C-83A1-F6EECF244321}">
                  <p14:modId xmlns:p14="http://schemas.microsoft.com/office/powerpoint/2010/main" val="930758086"/>
                </p:ext>
              </p:extLst>
            </p:nvPr>
          </p:nvGraphicFramePr>
          <p:xfrm>
            <a:off x="670048" y="1005052"/>
            <a:ext cx="5767137" cy="26571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0FB3E00C-7008-4A42-B9CD-4F893F347DB0}"/>
                </a:ext>
              </a:extLst>
            </p:cNvPr>
            <p:cNvSpPr/>
            <p:nvPr/>
          </p:nvSpPr>
          <p:spPr>
            <a:xfrm>
              <a:off x="6584715" y="1415816"/>
              <a:ext cx="2006626" cy="1066127"/>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a:spcBef>
                  <a:spcPts val="600"/>
                </a:spcBef>
                <a:spcAft>
                  <a:spcPts val="600"/>
                </a:spcAft>
              </a:pPr>
              <a:r>
                <a:rPr lang="fr-FR" sz="1100" dirty="0">
                  <a:solidFill>
                    <a:prstClr val="black"/>
                  </a:solidFill>
                </a:rPr>
                <a:t>July 2018:</a:t>
              </a:r>
              <a:endParaRPr lang="fr-FR" sz="500" dirty="0">
                <a:solidFill>
                  <a:prstClr val="black"/>
                </a:solidFill>
                <a:effectLst>
                  <a:outerShdw blurRad="38100" dist="38100" dir="2700000" algn="tl">
                    <a:srgbClr val="000000">
                      <a:alpha val="43137"/>
                    </a:srgbClr>
                  </a:outerShdw>
                </a:effectLst>
              </a:endParaRPr>
            </a:p>
            <a:p>
              <a:pPr marL="90488" indent="-90488">
                <a:buFont typeface="Arial" pitchFamily="34" charset="0"/>
                <a:buChar char="•"/>
              </a:pPr>
              <a:r>
                <a:rPr lang="fr-FR" sz="1100" dirty="0">
                  <a:solidFill>
                    <a:prstClr val="black"/>
                  </a:solidFill>
                </a:rPr>
                <a:t>$4 686 million cumulative capital </a:t>
              </a:r>
              <a:r>
                <a:rPr lang="fr-FR" sz="1100" dirty="0" err="1">
                  <a:solidFill>
                    <a:prstClr val="black"/>
                  </a:solidFill>
                </a:rPr>
                <a:t>raised</a:t>
              </a:r>
              <a:r>
                <a:rPr lang="fr-FR" sz="1100" dirty="0">
                  <a:solidFill>
                    <a:prstClr val="black"/>
                  </a:solidFill>
                </a:rPr>
                <a:t> </a:t>
              </a:r>
              <a:r>
                <a:rPr lang="fr-FR" sz="1100" dirty="0" err="1">
                  <a:solidFill>
                    <a:prstClr val="black"/>
                  </a:solidFill>
                </a:rPr>
                <a:t>since</a:t>
              </a:r>
              <a:r>
                <a:rPr lang="fr-FR" sz="1100" dirty="0">
                  <a:solidFill>
                    <a:prstClr val="black"/>
                  </a:solidFill>
                </a:rPr>
                <a:t> 2016</a:t>
              </a:r>
            </a:p>
            <a:p>
              <a:pPr marL="90488" indent="-90488">
                <a:buFont typeface="Arial" pitchFamily="34" charset="0"/>
                <a:buChar char="•"/>
              </a:pPr>
              <a:r>
                <a:rPr lang="fr-FR" sz="1100" dirty="0">
                  <a:solidFill>
                    <a:prstClr val="black"/>
                  </a:solidFill>
                </a:rPr>
                <a:t>Over 250 million </a:t>
              </a:r>
              <a:r>
                <a:rPr lang="fr-FR" sz="1100" dirty="0" err="1">
                  <a:solidFill>
                    <a:prstClr val="black"/>
                  </a:solidFill>
                </a:rPr>
                <a:t>users</a:t>
              </a:r>
              <a:r>
                <a:rPr lang="fr-FR" sz="1100" dirty="0">
                  <a:solidFill>
                    <a:prstClr val="black"/>
                  </a:solidFill>
                </a:rPr>
                <a:t> for </a:t>
              </a:r>
              <a:r>
                <a:rPr lang="fr-FR" sz="1100" dirty="0" err="1">
                  <a:solidFill>
                    <a:prstClr val="black"/>
                  </a:solidFill>
                </a:rPr>
                <a:t>companies</a:t>
              </a:r>
              <a:r>
                <a:rPr lang="fr-FR" sz="1100" dirty="0">
                  <a:solidFill>
                    <a:prstClr val="black"/>
                  </a:solidFill>
                </a:rPr>
                <a:t> </a:t>
              </a:r>
              <a:r>
                <a:rPr lang="fr-FR" sz="1100" dirty="0" err="1">
                  <a:solidFill>
                    <a:prstClr val="black"/>
                  </a:solidFill>
                </a:rPr>
                <a:t>shown</a:t>
              </a:r>
              <a:r>
                <a:rPr lang="fr-FR" sz="1100" dirty="0">
                  <a:solidFill>
                    <a:prstClr val="black"/>
                  </a:solidFill>
                </a:rPr>
                <a:t> </a:t>
              </a:r>
              <a:r>
                <a:rPr lang="fr-FR" sz="1100" dirty="0" err="1">
                  <a:solidFill>
                    <a:prstClr val="black"/>
                  </a:solidFill>
                </a:rPr>
                <a:t>below</a:t>
              </a:r>
              <a:endParaRPr lang="fr-FR" sz="1100" dirty="0">
                <a:solidFill>
                  <a:prstClr val="black"/>
                </a:solidFill>
              </a:endParaRPr>
            </a:p>
          </p:txBody>
        </p:sp>
        <p:pic>
          <p:nvPicPr>
            <p:cNvPr id="6" name="Image 5">
              <a:extLst>
                <a:ext uri="{FF2B5EF4-FFF2-40B4-BE49-F238E27FC236}">
                  <a16:creationId xmlns:a16="http://schemas.microsoft.com/office/drawing/2014/main" id="{77613406-DC4C-4B3D-A1E7-4066CD30C823}"/>
                </a:ext>
              </a:extLst>
            </p:cNvPr>
            <p:cNvPicPr>
              <a:picLocks noChangeAspect="1"/>
            </p:cNvPicPr>
            <p:nvPr/>
          </p:nvPicPr>
          <p:blipFill rotWithShape="1">
            <a:blip r:embed="rId3"/>
            <a:srcRect l="61529" t="7687" r="9434" b="6306"/>
            <a:stretch/>
          </p:blipFill>
          <p:spPr>
            <a:xfrm>
              <a:off x="1207099" y="3662217"/>
              <a:ext cx="669637" cy="945443"/>
            </a:xfrm>
            <a:prstGeom prst="rect">
              <a:avLst/>
            </a:prstGeom>
          </p:spPr>
        </p:pic>
        <p:pic>
          <p:nvPicPr>
            <p:cNvPr id="8" name="Image 7">
              <a:extLst>
                <a:ext uri="{FF2B5EF4-FFF2-40B4-BE49-F238E27FC236}">
                  <a16:creationId xmlns:a16="http://schemas.microsoft.com/office/drawing/2014/main" id="{4D7ACBEC-B823-4D35-AC8A-54BC3E200C93}"/>
                </a:ext>
              </a:extLst>
            </p:cNvPr>
            <p:cNvPicPr>
              <a:picLocks noChangeAspect="1"/>
            </p:cNvPicPr>
            <p:nvPr/>
          </p:nvPicPr>
          <p:blipFill>
            <a:blip r:embed="rId4"/>
            <a:stretch>
              <a:fillRect/>
            </a:stretch>
          </p:blipFill>
          <p:spPr>
            <a:xfrm>
              <a:off x="2063864" y="3662217"/>
              <a:ext cx="899680" cy="899680"/>
            </a:xfrm>
            <a:prstGeom prst="rect">
              <a:avLst/>
            </a:prstGeom>
          </p:spPr>
        </p:pic>
        <p:pic>
          <p:nvPicPr>
            <p:cNvPr id="10" name="Image 9">
              <a:extLst>
                <a:ext uri="{FF2B5EF4-FFF2-40B4-BE49-F238E27FC236}">
                  <a16:creationId xmlns:a16="http://schemas.microsoft.com/office/drawing/2014/main" id="{BD5C9FBA-B2C6-447C-AA60-AE0FA340F5F0}"/>
                </a:ext>
              </a:extLst>
            </p:cNvPr>
            <p:cNvPicPr>
              <a:picLocks noChangeAspect="1"/>
            </p:cNvPicPr>
            <p:nvPr/>
          </p:nvPicPr>
          <p:blipFill>
            <a:blip r:embed="rId5"/>
            <a:stretch>
              <a:fillRect/>
            </a:stretch>
          </p:blipFill>
          <p:spPr>
            <a:xfrm>
              <a:off x="3150672" y="3662217"/>
              <a:ext cx="899680" cy="899680"/>
            </a:xfrm>
            <a:prstGeom prst="rect">
              <a:avLst/>
            </a:prstGeom>
          </p:spPr>
        </p:pic>
        <p:pic>
          <p:nvPicPr>
            <p:cNvPr id="14" name="Image 13">
              <a:extLst>
                <a:ext uri="{FF2B5EF4-FFF2-40B4-BE49-F238E27FC236}">
                  <a16:creationId xmlns:a16="http://schemas.microsoft.com/office/drawing/2014/main" id="{FC68A02E-1D0E-415C-BA06-DD8D4A6B5D42}"/>
                </a:ext>
              </a:extLst>
            </p:cNvPr>
            <p:cNvPicPr>
              <a:picLocks noChangeAspect="1"/>
            </p:cNvPicPr>
            <p:nvPr/>
          </p:nvPicPr>
          <p:blipFill>
            <a:blip r:embed="rId6"/>
            <a:stretch>
              <a:fillRect/>
            </a:stretch>
          </p:blipFill>
          <p:spPr>
            <a:xfrm>
              <a:off x="5615361" y="3659547"/>
              <a:ext cx="902350" cy="902350"/>
            </a:xfrm>
            <a:prstGeom prst="rect">
              <a:avLst/>
            </a:prstGeom>
          </p:spPr>
        </p:pic>
        <p:sp>
          <p:nvSpPr>
            <p:cNvPr id="19" name="Rectangle 18">
              <a:extLst>
                <a:ext uri="{FF2B5EF4-FFF2-40B4-BE49-F238E27FC236}">
                  <a16:creationId xmlns:a16="http://schemas.microsoft.com/office/drawing/2014/main" id="{1673C850-0660-4E01-938B-B857B5388232}"/>
                </a:ext>
              </a:extLst>
            </p:cNvPr>
            <p:cNvSpPr/>
            <p:nvPr/>
          </p:nvSpPr>
          <p:spPr>
            <a:xfrm>
              <a:off x="1763733" y="4263242"/>
              <a:ext cx="147781" cy="34441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dirty="0">
                  <a:solidFill>
                    <a:prstClr val="black"/>
                  </a:solidFill>
                </a:rPr>
                <a:t>*</a:t>
              </a:r>
            </a:p>
          </p:txBody>
        </p:sp>
        <p:pic>
          <p:nvPicPr>
            <p:cNvPr id="22" name="Image 21">
              <a:extLst>
                <a:ext uri="{FF2B5EF4-FFF2-40B4-BE49-F238E27FC236}">
                  <a16:creationId xmlns:a16="http://schemas.microsoft.com/office/drawing/2014/main" id="{5C3FD1C7-B3B2-4B89-A06F-AAC5C4DD09E1}"/>
                </a:ext>
              </a:extLst>
            </p:cNvPr>
            <p:cNvPicPr>
              <a:picLocks noChangeAspect="1"/>
            </p:cNvPicPr>
            <p:nvPr/>
          </p:nvPicPr>
          <p:blipFill rotWithShape="1">
            <a:blip r:embed="rId7"/>
            <a:srcRect l="10155" t="10136" r="9499" b="9913"/>
            <a:stretch/>
          </p:blipFill>
          <p:spPr>
            <a:xfrm>
              <a:off x="211789" y="3654844"/>
              <a:ext cx="808182" cy="804202"/>
            </a:xfrm>
            <a:prstGeom prst="rect">
              <a:avLst/>
            </a:prstGeom>
          </p:spPr>
        </p:pic>
        <p:sp>
          <p:nvSpPr>
            <p:cNvPr id="5" name="ZoneTexte 4"/>
            <p:cNvSpPr txBox="1"/>
            <p:nvPr/>
          </p:nvSpPr>
          <p:spPr>
            <a:xfrm>
              <a:off x="8155932" y="3845731"/>
              <a:ext cx="503664" cy="369332"/>
            </a:xfrm>
            <a:prstGeom prst="rect">
              <a:avLst/>
            </a:prstGeom>
            <a:noFill/>
          </p:spPr>
          <p:txBody>
            <a:bodyPr wrap="none" rtlCol="0">
              <a:spAutoFit/>
            </a:bodyPr>
            <a:lstStyle/>
            <a:p>
              <a:r>
                <a:rPr lang="fr-FR" b="1" dirty="0">
                  <a:solidFill>
                    <a:prstClr val="black"/>
                  </a:solidFill>
                </a:rPr>
                <a:t>… ?</a:t>
              </a:r>
            </a:p>
          </p:txBody>
        </p:sp>
        <p:pic>
          <p:nvPicPr>
            <p:cNvPr id="7" name="Image 6"/>
            <p:cNvPicPr>
              <a:picLocks noChangeAspect="1"/>
            </p:cNvPicPr>
            <p:nvPr/>
          </p:nvPicPr>
          <p:blipFill>
            <a:blip r:embed="rId8"/>
            <a:stretch>
              <a:fillRect/>
            </a:stretch>
          </p:blipFill>
          <p:spPr>
            <a:xfrm>
              <a:off x="6671449" y="3927974"/>
              <a:ext cx="1134964" cy="335268"/>
            </a:xfrm>
            <a:prstGeom prst="rect">
              <a:avLst/>
            </a:prstGeom>
          </p:spPr>
        </p:pic>
        <p:pic>
          <p:nvPicPr>
            <p:cNvPr id="16" name="Image 15">
              <a:extLst>
                <a:ext uri="{FF2B5EF4-FFF2-40B4-BE49-F238E27FC236}">
                  <a16:creationId xmlns:a16="http://schemas.microsoft.com/office/drawing/2014/main" id="{59669E92-4B09-4AAA-B081-F7BC6C4D3FB2}"/>
                </a:ext>
              </a:extLst>
            </p:cNvPr>
            <p:cNvPicPr>
              <a:picLocks noChangeAspect="1"/>
            </p:cNvPicPr>
            <p:nvPr/>
          </p:nvPicPr>
          <p:blipFill>
            <a:blip r:embed="rId9"/>
            <a:stretch>
              <a:fillRect/>
            </a:stretch>
          </p:blipFill>
          <p:spPr>
            <a:xfrm>
              <a:off x="4274086" y="3645768"/>
              <a:ext cx="1190753" cy="899680"/>
            </a:xfrm>
            <a:prstGeom prst="rect">
              <a:avLst/>
            </a:prstGeom>
          </p:spPr>
        </p:pic>
      </p:grpSp>
    </p:spTree>
    <p:extLst>
      <p:ext uri="{BB962C8B-B14F-4D97-AF65-F5344CB8AC3E}">
        <p14:creationId xmlns:p14="http://schemas.microsoft.com/office/powerpoint/2010/main" val="278940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endParaRPr lang="en-US" dirty="0">
              <a:solidFill>
                <a:prstClr val="white"/>
              </a:solidFill>
            </a:endParaRPr>
          </a:p>
        </p:txBody>
      </p:sp>
      <p:sp>
        <p:nvSpPr>
          <p:cNvPr id="19" name="Titre 9"/>
          <p:cNvSpPr txBox="1">
            <a:spLocks/>
          </p:cNvSpPr>
          <p:nvPr/>
        </p:nvSpPr>
        <p:spPr>
          <a:xfrm>
            <a:off x="114762" y="113842"/>
            <a:ext cx="7707313"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prstClr val="white"/>
                </a:solidFill>
              </a:rPr>
              <a:t>Key issues</a:t>
            </a:r>
          </a:p>
        </p:txBody>
      </p:sp>
      <p:sp>
        <p:nvSpPr>
          <p:cNvPr id="15" name="Espace réservé du contenu 3"/>
          <p:cNvSpPr txBox="1">
            <a:spLocks/>
          </p:cNvSpPr>
          <p:nvPr/>
        </p:nvSpPr>
        <p:spPr>
          <a:xfrm>
            <a:off x="0" y="761057"/>
            <a:ext cx="7883723" cy="392384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2000" dirty="0">
                <a:solidFill>
                  <a:prstClr val="black"/>
                </a:solidFill>
                <a:sym typeface="Wingdings" panose="05000000000000000000" pitchFamily="2" charset="2"/>
              </a:rPr>
              <a:t>Is sustainable development possible?</a:t>
            </a:r>
          </a:p>
          <a:p>
            <a:pPr marL="914400" lvl="2" indent="0">
              <a:buSzPct val="100000"/>
              <a:buNone/>
            </a:pPr>
            <a:endParaRPr lang="en-US" sz="2000" dirty="0">
              <a:solidFill>
                <a:prstClr val="black"/>
              </a:solidFill>
              <a:sym typeface="Wingdings" panose="05000000000000000000" pitchFamily="2" charset="2"/>
            </a:endParaRPr>
          </a:p>
          <a:p>
            <a:pPr lvl="2">
              <a:buSzPct val="100000"/>
            </a:pPr>
            <a:r>
              <a:rPr lang="en-US" sz="2000" dirty="0">
                <a:solidFill>
                  <a:prstClr val="black"/>
                </a:solidFill>
                <a:sym typeface="Wingdings" panose="05000000000000000000" pitchFamily="2" charset="2"/>
              </a:rPr>
              <a:t>Can market forces </a:t>
            </a:r>
            <a:r>
              <a:rPr lang="en-US" sz="2000" dirty="0" err="1">
                <a:solidFill>
                  <a:prstClr val="black"/>
                </a:solidFill>
                <a:sym typeface="Wingdings" panose="05000000000000000000" pitchFamily="2" charset="2"/>
              </a:rPr>
              <a:t>decarbonate</a:t>
            </a:r>
            <a:r>
              <a:rPr lang="en-US" sz="2000" dirty="0">
                <a:solidFill>
                  <a:prstClr val="black"/>
                </a:solidFill>
                <a:sym typeface="Wingdings" panose="05000000000000000000" pitchFamily="2" charset="2"/>
              </a:rPr>
              <a:t> the global economy?</a:t>
            </a:r>
          </a:p>
          <a:p>
            <a:pPr marL="914400" lvl="2" indent="0">
              <a:buSzPct val="100000"/>
              <a:buNone/>
            </a:pPr>
            <a:endParaRPr lang="en-US" sz="2000" dirty="0">
              <a:solidFill>
                <a:prstClr val="black"/>
              </a:solidFill>
              <a:sym typeface="Wingdings" panose="05000000000000000000" pitchFamily="2" charset="2"/>
            </a:endParaRPr>
          </a:p>
          <a:p>
            <a:pPr lvl="2">
              <a:buSzPct val="100000"/>
            </a:pPr>
            <a:r>
              <a:rPr lang="en-US" sz="2000" dirty="0">
                <a:solidFill>
                  <a:prstClr val="black"/>
                </a:solidFill>
                <a:sym typeface="Wingdings" panose="05000000000000000000" pitchFamily="2" charset="2"/>
              </a:rPr>
              <a:t>What levels of investments are needed?</a:t>
            </a:r>
          </a:p>
          <a:p>
            <a:pPr marL="914400" lvl="2" indent="0">
              <a:buSzPct val="100000"/>
              <a:buNone/>
            </a:pPr>
            <a:endParaRPr lang="en-US" sz="2000" dirty="0">
              <a:solidFill>
                <a:prstClr val="black"/>
              </a:solidFill>
              <a:sym typeface="Wingdings" panose="05000000000000000000" pitchFamily="2" charset="2"/>
            </a:endParaRPr>
          </a:p>
          <a:p>
            <a:pPr lvl="2">
              <a:buSzPct val="100000"/>
            </a:pPr>
            <a:r>
              <a:rPr lang="en-US" sz="2000" dirty="0">
                <a:solidFill>
                  <a:prstClr val="black"/>
                </a:solidFill>
                <a:sym typeface="Wingdings" panose="05000000000000000000" pitchFamily="2" charset="2"/>
              </a:rPr>
              <a:t>What is the impact/role of IP?</a:t>
            </a:r>
          </a:p>
          <a:p>
            <a:pPr marL="914400" lvl="2" indent="0">
              <a:buSzPct val="100000"/>
              <a:buNone/>
            </a:pPr>
            <a:endParaRPr lang="en-US" sz="2000" dirty="0">
              <a:solidFill>
                <a:prstClr val="black"/>
              </a:solidFill>
              <a:sym typeface="Wingdings" panose="05000000000000000000" pitchFamily="2" charset="2"/>
            </a:endParaRPr>
          </a:p>
          <a:p>
            <a:pPr lvl="2">
              <a:buSzPct val="100000"/>
            </a:pPr>
            <a:r>
              <a:rPr lang="en-US" sz="2000" dirty="0">
                <a:solidFill>
                  <a:prstClr val="black"/>
                </a:solidFill>
                <a:sym typeface="Wingdings" panose="05000000000000000000" pitchFamily="2" charset="2"/>
              </a:rPr>
              <a:t>Which deployment strategies are most effective, traditional vs disruptive?</a:t>
            </a:r>
            <a:endParaRPr lang="en-US" sz="1600" dirty="0">
              <a:solidFill>
                <a:prstClr val="black"/>
              </a:solidFill>
              <a:sym typeface="Wingdings" panose="05000000000000000000" pitchFamily="2" charset="2"/>
            </a:endParaRPr>
          </a:p>
          <a:p>
            <a:pPr marL="914400" lvl="2" indent="0">
              <a:buSzPct val="100000"/>
              <a:buNone/>
            </a:pPr>
            <a:endParaRPr lang="en-US" sz="1600" dirty="0">
              <a:solidFill>
                <a:prstClr val="black"/>
              </a:solidFill>
              <a:sym typeface="Wingdings" panose="05000000000000000000" pitchFamily="2" charset="2"/>
            </a:endParaRPr>
          </a:p>
          <a:p>
            <a:pPr lvl="2">
              <a:buSzPct val="100000"/>
            </a:pPr>
            <a:endParaRPr lang="en-US" sz="2000" dirty="0">
              <a:solidFill>
                <a:prstClr val="black"/>
              </a:solidFill>
              <a:sym typeface="Wingdings" panose="05000000000000000000" pitchFamily="2" charset="2"/>
            </a:endParaRPr>
          </a:p>
          <a:p>
            <a:pPr marL="180975" lvl="2" indent="0">
              <a:buSzPct val="100000"/>
              <a:buFont typeface="Arial" panose="020B0604020202020204" pitchFamily="34" charset="0"/>
              <a:buNone/>
            </a:pPr>
            <a:endParaRPr lang="en-US" sz="2000" dirty="0">
              <a:solidFill>
                <a:prstClr val="black"/>
              </a:solidFill>
              <a:sym typeface="Wingdings" panose="05000000000000000000" pitchFamily="2" charset="2"/>
            </a:endParaRPr>
          </a:p>
          <a:p>
            <a:pPr lvl="2">
              <a:buSzPct val="100000"/>
            </a:pPr>
            <a:endParaRPr lang="en-US" sz="2000" dirty="0">
              <a:solidFill>
                <a:prstClr val="black"/>
              </a:solidFill>
              <a:sym typeface="Wingdings" panose="05000000000000000000" pitchFamily="2" charset="2"/>
            </a:endParaRPr>
          </a:p>
        </p:txBody>
      </p:sp>
    </p:spTree>
    <p:extLst>
      <p:ext uri="{BB962C8B-B14F-4D97-AF65-F5344CB8AC3E}">
        <p14:creationId xmlns:p14="http://schemas.microsoft.com/office/powerpoint/2010/main" val="903321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e 1"/>
          <p:cNvGrpSpPr/>
          <p:nvPr/>
        </p:nvGrpSpPr>
        <p:grpSpPr>
          <a:xfrm>
            <a:off x="179512" y="773931"/>
            <a:ext cx="8640960" cy="3744416"/>
            <a:chOff x="179512" y="773931"/>
            <a:chExt cx="8640960" cy="3744416"/>
          </a:xfrm>
        </p:grpSpPr>
        <p:sp>
          <p:nvSpPr>
            <p:cNvPr id="5" name="Rectangle 4"/>
            <p:cNvSpPr/>
            <p:nvPr/>
          </p:nvSpPr>
          <p:spPr>
            <a:xfrm>
              <a:off x="179512" y="773931"/>
              <a:ext cx="2592288"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299991" y="1041884"/>
              <a:ext cx="5472608" cy="307777"/>
            </a:xfrm>
            <a:prstGeom prst="rect">
              <a:avLst/>
            </a:prstGeom>
          </p:spPr>
          <p:txBody>
            <a:bodyPr wrap="square">
              <a:spAutoFit/>
            </a:bodyPr>
            <a:lstStyle/>
            <a:p>
              <a:r>
                <a:rPr lang="fr-FR" sz="1400" dirty="0" err="1">
                  <a:solidFill>
                    <a:prstClr val="black"/>
                  </a:solidFill>
                  <a:latin typeface="Arial" panose="020B0604020202020204" pitchFamily="34" charset="0"/>
                  <a:cs typeface="Arial" panose="020B0604020202020204" pitchFamily="34" charset="0"/>
                </a:rPr>
                <a:t>Make</a:t>
              </a:r>
              <a:r>
                <a:rPr lang="fr-FR" sz="1400" dirty="0">
                  <a:solidFill>
                    <a:prstClr val="black"/>
                  </a:solidFill>
                  <a:latin typeface="Arial" panose="020B0604020202020204" pitchFamily="34" charset="0"/>
                  <a:cs typeface="Arial" panose="020B0604020202020204" pitchFamily="34" charset="0"/>
                </a:rPr>
                <a:t> STOR</a:t>
              </a:r>
              <a:r>
                <a:rPr lang="fr-FR" sz="1400" baseline="30000" dirty="0">
                  <a:solidFill>
                    <a:prstClr val="black"/>
                  </a:solidFill>
                  <a:latin typeface="Arial" panose="020B0604020202020204" pitchFamily="34" charset="0"/>
                  <a:cs typeface="Arial" panose="020B0604020202020204" pitchFamily="34" charset="0"/>
                </a:rPr>
                <a:t>.</a:t>
              </a:r>
              <a:r>
                <a:rPr lang="fr-FR" sz="1400" dirty="0">
                  <a:solidFill>
                    <a:prstClr val="black"/>
                  </a:solidFill>
                  <a:latin typeface="Arial" panose="020B0604020202020204" pitchFamily="34" charset="0"/>
                  <a:cs typeface="Arial" panose="020B0604020202020204" pitchFamily="34" charset="0"/>
                </a:rPr>
                <a:t>H the </a:t>
              </a:r>
              <a:r>
                <a:rPr lang="fr-FR" sz="1400" b="1" dirty="0">
                  <a:solidFill>
                    <a:prstClr val="black"/>
                  </a:solidFill>
                  <a:latin typeface="Arial" panose="020B0604020202020204" pitchFamily="34" charset="0"/>
                  <a:cs typeface="Arial" panose="020B0604020202020204" pitchFamily="34" charset="0"/>
                </a:rPr>
                <a:t>new global</a:t>
              </a:r>
              <a:r>
                <a:rPr lang="fr-FR" sz="1400" dirty="0">
                  <a:solidFill>
                    <a:prstClr val="black"/>
                  </a:solidFill>
                  <a:latin typeface="Arial" panose="020B0604020202020204" pitchFamily="34" charset="0"/>
                  <a:cs typeface="Arial" panose="020B0604020202020204" pitchFamily="34" charset="0"/>
                </a:rPr>
                <a:t> </a:t>
              </a:r>
              <a:r>
                <a:rPr lang="fr-FR" sz="1400" b="1" dirty="0" err="1">
                  <a:solidFill>
                    <a:prstClr val="black"/>
                  </a:solidFill>
                  <a:latin typeface="Arial" panose="020B0604020202020204" pitchFamily="34" charset="0"/>
                  <a:cs typeface="Arial" panose="020B0604020202020204" pitchFamily="34" charset="0"/>
                </a:rPr>
                <a:t>zero-carbon</a:t>
              </a:r>
              <a:r>
                <a:rPr lang="fr-FR" sz="1400" b="1" dirty="0">
                  <a:solidFill>
                    <a:prstClr val="black"/>
                  </a:solidFill>
                  <a:latin typeface="Arial" panose="020B0604020202020204" pitchFamily="34" charset="0"/>
                  <a:cs typeface="Arial" panose="020B0604020202020204" pitchFamily="34" charset="0"/>
                </a:rPr>
                <a:t> </a:t>
              </a:r>
              <a:r>
                <a:rPr lang="fr-FR" sz="1400" b="1" dirty="0" err="1">
                  <a:solidFill>
                    <a:prstClr val="black"/>
                  </a:solidFill>
                  <a:latin typeface="Arial" panose="020B0604020202020204" pitchFamily="34" charset="0"/>
                  <a:cs typeface="Arial" panose="020B0604020202020204" pitchFamily="34" charset="0"/>
                </a:rPr>
                <a:t>energy</a:t>
              </a:r>
              <a:r>
                <a:rPr lang="fr-FR" sz="1400" b="1" dirty="0">
                  <a:solidFill>
                    <a:prstClr val="black"/>
                  </a:solidFill>
                  <a:latin typeface="Arial" panose="020B0604020202020204" pitchFamily="34" charset="0"/>
                  <a:cs typeface="Arial" panose="020B0604020202020204" pitchFamily="34" charset="0"/>
                </a:rPr>
                <a:t> standard</a:t>
              </a:r>
              <a:endParaRPr lang="fr-FR" sz="1400" dirty="0">
                <a:solidFill>
                  <a:prstClr val="black"/>
                </a:solidFill>
                <a:latin typeface="Arial" panose="020B0604020202020204" pitchFamily="34" charset="0"/>
                <a:cs typeface="Arial" panose="020B0604020202020204" pitchFamily="34" charset="0"/>
              </a:endParaRPr>
            </a:p>
          </p:txBody>
        </p:sp>
        <p:cxnSp>
          <p:nvCxnSpPr>
            <p:cNvPr id="8" name="Straight Connector 3"/>
            <p:cNvCxnSpPr/>
            <p:nvPr/>
          </p:nvCxnSpPr>
          <p:spPr>
            <a:xfrm flipH="1">
              <a:off x="3367436" y="1494011"/>
              <a:ext cx="4126230" cy="0"/>
            </a:xfrm>
            <a:prstGeom prst="line">
              <a:avLst/>
            </a:prstGeom>
            <a:ln w="31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99991" y="1212648"/>
              <a:ext cx="5472608" cy="954107"/>
            </a:xfrm>
            <a:prstGeom prst="rect">
              <a:avLst/>
            </a:prstGeom>
          </p:spPr>
          <p:txBody>
            <a:bodyPr wrap="square">
              <a:spAutoFit/>
            </a:bodyPr>
            <a:lstStyle/>
            <a:p>
              <a:endParaRPr lang="fr-FR" sz="1400" b="1" dirty="0">
                <a:solidFill>
                  <a:prstClr val="black"/>
                </a:solidFill>
                <a:latin typeface="arial, sans, sans-serif"/>
              </a:endParaRPr>
            </a:p>
            <a:p>
              <a:endParaRPr lang="fr-FR" sz="1400" dirty="0">
                <a:solidFill>
                  <a:prstClr val="black"/>
                </a:solidFill>
                <a:latin typeface="arial, sans, sans-serif"/>
              </a:endParaRPr>
            </a:p>
            <a:p>
              <a:r>
                <a:rPr lang="fr-FR" sz="1400" dirty="0" err="1">
                  <a:solidFill>
                    <a:prstClr val="black"/>
                  </a:solidFill>
                  <a:latin typeface="Arial" pitchFamily="34" charset="0"/>
                  <a:cs typeface="Arial" pitchFamily="34" charset="0"/>
                </a:rPr>
                <a:t>Develop</a:t>
              </a:r>
              <a:r>
                <a:rPr lang="fr-FR" sz="1400" dirty="0">
                  <a:solidFill>
                    <a:prstClr val="black"/>
                  </a:solidFill>
                  <a:latin typeface="Arial" pitchFamily="34" charset="0"/>
                  <a:cs typeface="Arial" pitchFamily="34" charset="0"/>
                </a:rPr>
                <a:t> and </a:t>
              </a:r>
              <a:r>
                <a:rPr lang="fr-FR" sz="1400" dirty="0" err="1">
                  <a:solidFill>
                    <a:prstClr val="black"/>
                  </a:solidFill>
                  <a:latin typeface="Arial" pitchFamily="34" charset="0"/>
                  <a:cs typeface="Arial" pitchFamily="34" charset="0"/>
                </a:rPr>
                <a:t>deploy</a:t>
              </a:r>
              <a:r>
                <a:rPr lang="fr-FR" sz="1400" dirty="0">
                  <a:solidFill>
                    <a:prstClr val="black"/>
                  </a:solidFill>
                  <a:latin typeface="Arial" pitchFamily="34" charset="0"/>
                  <a:cs typeface="Arial" pitchFamily="34" charset="0"/>
                </a:rPr>
                <a:t> an </a:t>
              </a:r>
              <a:r>
                <a:rPr lang="fr-FR" sz="1400" dirty="0" err="1">
                  <a:solidFill>
                    <a:prstClr val="black"/>
                  </a:solidFill>
                  <a:latin typeface="Arial" pitchFamily="34" charset="0"/>
                  <a:cs typeface="Arial" pitchFamily="34" charset="0"/>
                </a:rPr>
                <a:t>innovative</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energy</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consumption</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approach</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which</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is</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both</a:t>
              </a:r>
              <a:r>
                <a:rPr lang="fr-FR" sz="1400" dirty="0">
                  <a:solidFill>
                    <a:prstClr val="black"/>
                  </a:solidFill>
                  <a:latin typeface="Arial" pitchFamily="34" charset="0"/>
                  <a:cs typeface="Arial" pitchFamily="34" charset="0"/>
                </a:rPr>
                <a:t> digital and user-</a:t>
              </a:r>
              <a:r>
                <a:rPr lang="fr-FR" sz="1400" dirty="0" err="1">
                  <a:solidFill>
                    <a:prstClr val="black"/>
                  </a:solidFill>
                  <a:latin typeface="Arial" pitchFamily="34" charset="0"/>
                  <a:cs typeface="Arial" pitchFamily="34" charset="0"/>
                </a:rPr>
                <a:t>friendly</a:t>
              </a:r>
              <a:r>
                <a:rPr lang="fr-FR" sz="1400" dirty="0">
                  <a:solidFill>
                    <a:prstClr val="black"/>
                  </a:solidFill>
                  <a:latin typeface="Arial" pitchFamily="34" charset="0"/>
                  <a:cs typeface="Arial" pitchFamily="34" charset="0"/>
                </a:rPr>
                <a:t>, for </a:t>
              </a:r>
              <a:r>
                <a:rPr lang="fr-FR" sz="1400" dirty="0" err="1">
                  <a:solidFill>
                    <a:prstClr val="black"/>
                  </a:solidFill>
                  <a:latin typeface="Arial" pitchFamily="34" charset="0"/>
                  <a:cs typeface="Arial" pitchFamily="34" charset="0"/>
                </a:rPr>
                <a:t>urban</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mobility</a:t>
              </a:r>
              <a:endParaRPr lang="fr-FR" sz="1400" b="1" dirty="0">
                <a:solidFill>
                  <a:prstClr val="black"/>
                </a:solidFill>
                <a:highlight>
                  <a:srgbClr val="FFFF00"/>
                </a:highlight>
                <a:latin typeface="Arial" pitchFamily="34" charset="0"/>
                <a:cs typeface="Arial" pitchFamily="34" charset="0"/>
              </a:endParaRPr>
            </a:p>
          </p:txBody>
        </p:sp>
        <p:sp>
          <p:nvSpPr>
            <p:cNvPr id="11" name="Rectangle 10"/>
            <p:cNvSpPr/>
            <p:nvPr/>
          </p:nvSpPr>
          <p:spPr>
            <a:xfrm>
              <a:off x="3299991" y="2502122"/>
              <a:ext cx="5472608" cy="523220"/>
            </a:xfrm>
            <a:prstGeom prst="rect">
              <a:avLst/>
            </a:prstGeom>
          </p:spPr>
          <p:txBody>
            <a:bodyPr wrap="square">
              <a:spAutoFit/>
            </a:bodyPr>
            <a:lstStyle/>
            <a:p>
              <a:r>
                <a:rPr lang="fr-FR" sz="1400" dirty="0" err="1">
                  <a:solidFill>
                    <a:prstClr val="black"/>
                  </a:solidFill>
                  <a:latin typeface="Arial" pitchFamily="34" charset="0"/>
                  <a:cs typeface="Arial" pitchFamily="34" charset="0"/>
                </a:rPr>
                <a:t>Achieve</a:t>
              </a:r>
              <a:r>
                <a:rPr lang="fr-FR" sz="1400" dirty="0">
                  <a:solidFill>
                    <a:prstClr val="black"/>
                  </a:solidFill>
                  <a:latin typeface="Arial" pitchFamily="34" charset="0"/>
                  <a:cs typeface="Arial" pitchFamily="34" charset="0"/>
                </a:rPr>
                <a:t> leadership in green </a:t>
              </a:r>
              <a:r>
                <a:rPr lang="fr-FR" sz="1400" dirty="0" err="1">
                  <a:solidFill>
                    <a:prstClr val="black"/>
                  </a:solidFill>
                  <a:latin typeface="Arial" pitchFamily="34" charset="0"/>
                  <a:cs typeface="Arial" pitchFamily="34" charset="0"/>
                </a:rPr>
                <a:t>lightweight</a:t>
              </a:r>
              <a:r>
                <a:rPr lang="fr-FR" sz="1400" dirty="0">
                  <a:solidFill>
                    <a:prstClr val="black"/>
                  </a:solidFill>
                  <a:latin typeface="Arial" pitchFamily="34" charset="0"/>
                  <a:cs typeface="Arial" pitchFamily="34" charset="0"/>
                </a:rPr>
                <a:t> (&lt;1 tonne) </a:t>
              </a:r>
              <a:r>
                <a:rPr lang="fr-FR" sz="1400" dirty="0" err="1">
                  <a:solidFill>
                    <a:prstClr val="black"/>
                  </a:solidFill>
                  <a:latin typeface="Arial" pitchFamily="34" charset="0"/>
                  <a:cs typeface="Arial" pitchFamily="34" charset="0"/>
                </a:rPr>
                <a:t>urban</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vehicles</a:t>
              </a:r>
              <a:r>
                <a:rPr lang="fr-FR" sz="1400" dirty="0">
                  <a:solidFill>
                    <a:prstClr val="black"/>
                  </a:solidFill>
                  <a:highlight>
                    <a:srgbClr val="FFFF00"/>
                  </a:highlight>
                  <a:latin typeface="Arial" pitchFamily="34" charset="0"/>
                  <a:cs typeface="Arial" pitchFamily="34" charset="0"/>
                </a:rPr>
                <a:t> </a:t>
              </a:r>
              <a:r>
                <a:rPr lang="fr-FR" sz="1400" dirty="0">
                  <a:solidFill>
                    <a:prstClr val="black"/>
                  </a:solidFill>
                  <a:latin typeface="Arial" pitchFamily="34" charset="0"/>
                  <a:cs typeface="Arial" pitchFamily="34" charset="0"/>
                </a:rPr>
                <a:t>for </a:t>
              </a:r>
              <a:r>
                <a:rPr lang="fr-FR" sz="1400" b="1" dirty="0">
                  <a:solidFill>
                    <a:prstClr val="black"/>
                  </a:solidFill>
                  <a:latin typeface="Arial" pitchFamily="34" charset="0"/>
                  <a:cs typeface="Arial" pitchFamily="34" charset="0"/>
                </a:rPr>
                <a:t>city </a:t>
              </a:r>
              <a:r>
                <a:rPr lang="fr-FR" sz="1400" b="1" dirty="0" err="1">
                  <a:solidFill>
                    <a:prstClr val="black"/>
                  </a:solidFill>
                  <a:latin typeface="Arial" pitchFamily="34" charset="0"/>
                  <a:cs typeface="Arial" pitchFamily="34" charset="0"/>
                </a:rPr>
                <a:t>centers</a:t>
              </a:r>
              <a:r>
                <a:rPr lang="fr-FR" sz="1400" b="1" dirty="0">
                  <a:solidFill>
                    <a:prstClr val="black"/>
                  </a:solidFill>
                  <a:latin typeface="Arial" pitchFamily="34" charset="0"/>
                  <a:cs typeface="Arial" pitchFamily="34" charset="0"/>
                </a:rPr>
                <a:t> and </a:t>
              </a:r>
              <a:r>
                <a:rPr lang="fr-FR" sz="1400" b="1" dirty="0" err="1">
                  <a:solidFill>
                    <a:prstClr val="black"/>
                  </a:solidFill>
                  <a:latin typeface="Arial" pitchFamily="34" charset="0"/>
                  <a:cs typeface="Arial" pitchFamily="34" charset="0"/>
                </a:rPr>
                <a:t>enclosed</a:t>
              </a:r>
              <a:r>
                <a:rPr lang="fr-FR" sz="1400" b="1" dirty="0">
                  <a:solidFill>
                    <a:prstClr val="black"/>
                  </a:solidFill>
                  <a:latin typeface="Arial" pitchFamily="34" charset="0"/>
                  <a:cs typeface="Arial" pitchFamily="34" charset="0"/>
                </a:rPr>
                <a:t> areas (</a:t>
              </a:r>
              <a:r>
                <a:rPr lang="fr-FR" sz="1400" b="1" dirty="0" err="1">
                  <a:solidFill>
                    <a:prstClr val="black"/>
                  </a:solidFill>
                  <a:latin typeface="Arial" pitchFamily="34" charset="0"/>
                  <a:cs typeface="Arial" pitchFamily="34" charset="0"/>
                </a:rPr>
                <a:t>airports</a:t>
              </a:r>
              <a:r>
                <a:rPr lang="fr-FR" sz="1400" b="1" dirty="0">
                  <a:solidFill>
                    <a:prstClr val="black"/>
                  </a:solidFill>
                  <a:latin typeface="Arial" pitchFamily="34" charset="0"/>
                  <a:cs typeface="Arial" pitchFamily="34" charset="0"/>
                </a:rPr>
                <a:t>, ports, …)</a:t>
              </a:r>
            </a:p>
          </p:txBody>
        </p:sp>
        <p:sp>
          <p:nvSpPr>
            <p:cNvPr id="13" name="Rectangle 12"/>
            <p:cNvSpPr/>
            <p:nvPr/>
          </p:nvSpPr>
          <p:spPr>
            <a:xfrm>
              <a:off x="3299991" y="3222203"/>
              <a:ext cx="5472608" cy="523220"/>
            </a:xfrm>
            <a:prstGeom prst="rect">
              <a:avLst/>
            </a:prstGeom>
          </p:spPr>
          <p:txBody>
            <a:bodyPr wrap="square">
              <a:spAutoFit/>
            </a:bodyPr>
            <a:lstStyle/>
            <a:p>
              <a:r>
                <a:rPr lang="fr-FR" sz="1400" dirty="0">
                  <a:solidFill>
                    <a:prstClr val="black"/>
                  </a:solidFill>
                  <a:latin typeface="Arial" pitchFamily="34" charset="0"/>
                  <a:cs typeface="Arial" pitchFamily="34" charset="0"/>
                </a:rPr>
                <a:t>Set up a </a:t>
              </a:r>
              <a:r>
                <a:rPr lang="fr-FR" sz="1400" b="1" dirty="0">
                  <a:solidFill>
                    <a:prstClr val="black"/>
                  </a:solidFill>
                  <a:latin typeface="Arial" pitchFamily="34" charset="0"/>
                  <a:cs typeface="Arial" pitchFamily="34" charset="0"/>
                </a:rPr>
                <a:t>green </a:t>
              </a:r>
              <a:r>
                <a:rPr lang="fr-FR" sz="1400" b="1" dirty="0" err="1">
                  <a:solidFill>
                    <a:prstClr val="black"/>
                  </a:solidFill>
                  <a:latin typeface="Arial" pitchFamily="34" charset="0"/>
                  <a:cs typeface="Arial" pitchFamily="34" charset="0"/>
                </a:rPr>
                <a:t>hydrogen</a:t>
              </a:r>
              <a:r>
                <a:rPr lang="fr-FR" sz="1400" b="1" dirty="0">
                  <a:solidFill>
                    <a:prstClr val="black"/>
                  </a:solidFill>
                  <a:latin typeface="Arial" pitchFamily="34" charset="0"/>
                  <a:cs typeface="Arial" pitchFamily="34" charset="0"/>
                </a:rPr>
                <a:t> value </a:t>
              </a:r>
              <a:r>
                <a:rPr lang="fr-FR" sz="1400" b="1" dirty="0" err="1">
                  <a:solidFill>
                    <a:prstClr val="black"/>
                  </a:solidFill>
                  <a:latin typeface="Arial" pitchFamily="34" charset="0"/>
                  <a:cs typeface="Arial" pitchFamily="34" charset="0"/>
                </a:rPr>
                <a:t>chain</a:t>
              </a:r>
              <a:r>
                <a:rPr lang="fr-FR" sz="1400" b="1" dirty="0">
                  <a:solidFill>
                    <a:prstClr val="black"/>
                  </a:solidFill>
                  <a:latin typeface="Arial" pitchFamily="34" charset="0"/>
                  <a:cs typeface="Arial" pitchFamily="34" charset="0"/>
                </a:rPr>
                <a:t> </a:t>
              </a:r>
              <a:r>
                <a:rPr lang="fr-FR" sz="1400" dirty="0">
                  <a:solidFill>
                    <a:prstClr val="black"/>
                  </a:solidFill>
                  <a:latin typeface="Arial" pitchFamily="34" charset="0"/>
                  <a:cs typeface="Arial" pitchFamily="34" charset="0"/>
                </a:rPr>
                <a:t>to speed up the adoption of  a </a:t>
              </a:r>
              <a:r>
                <a:rPr lang="fr-FR" sz="1400" dirty="0" err="1">
                  <a:solidFill>
                    <a:prstClr val="black"/>
                  </a:solidFill>
                  <a:latin typeface="Arial" pitchFamily="34" charset="0"/>
                  <a:cs typeface="Arial" pitchFamily="34" charset="0"/>
                </a:rPr>
                <a:t>sustainable</a:t>
              </a:r>
              <a:r>
                <a:rPr lang="fr-FR" sz="1400" dirty="0">
                  <a:solidFill>
                    <a:prstClr val="black"/>
                  </a:solidFill>
                  <a:latin typeface="Arial" pitchFamily="34" charset="0"/>
                  <a:cs typeface="Arial" pitchFamily="34" charset="0"/>
                </a:rPr>
                <a:t> business</a:t>
              </a:r>
              <a:r>
                <a:rPr lang="fr-FR" sz="1400" dirty="0">
                  <a:solidFill>
                    <a:srgbClr val="FF0000"/>
                  </a:solidFill>
                  <a:latin typeface="Arial" pitchFamily="34" charset="0"/>
                  <a:cs typeface="Arial" pitchFamily="34" charset="0"/>
                </a:rPr>
                <a:t> </a:t>
              </a:r>
              <a:r>
                <a:rPr lang="fr-FR" sz="1400" dirty="0">
                  <a:solidFill>
                    <a:prstClr val="black"/>
                  </a:solidFill>
                  <a:latin typeface="Arial" pitchFamily="34" charset="0"/>
                  <a:cs typeface="Arial" pitchFamily="34" charset="0"/>
                </a:rPr>
                <a:t>model</a:t>
              </a:r>
            </a:p>
          </p:txBody>
        </p:sp>
        <p:grpSp>
          <p:nvGrpSpPr>
            <p:cNvPr id="15" name="Group 3"/>
            <p:cNvGrpSpPr/>
            <p:nvPr/>
          </p:nvGrpSpPr>
          <p:grpSpPr>
            <a:xfrm>
              <a:off x="179513" y="1097378"/>
              <a:ext cx="2592289" cy="1324970"/>
              <a:chOff x="4720498" y="2935217"/>
              <a:chExt cx="2623280" cy="754313"/>
            </a:xfrm>
          </p:grpSpPr>
          <p:sp>
            <p:nvSpPr>
              <p:cNvPr id="16" name="Rectangle 15"/>
              <p:cNvSpPr/>
              <p:nvPr/>
            </p:nvSpPr>
            <p:spPr>
              <a:xfrm>
                <a:off x="5267656" y="2935217"/>
                <a:ext cx="1545081" cy="367960"/>
              </a:xfrm>
              <a:prstGeom prst="rect">
                <a:avLst/>
              </a:prstGeom>
            </p:spPr>
            <p:txBody>
              <a:bodyPr wrap="none">
                <a:spAutoFit/>
              </a:bodyPr>
              <a:lstStyle/>
              <a:p>
                <a:pPr algn="ctr"/>
                <a:r>
                  <a:rPr lang="en-US" sz="3600" dirty="0">
                    <a:solidFill>
                      <a:srgbClr val="FFC000"/>
                    </a:solidFill>
                  </a:rPr>
                  <a:t>STOR</a:t>
                </a:r>
                <a:r>
                  <a:rPr lang="en-US" sz="3600" baseline="30000" dirty="0">
                    <a:solidFill>
                      <a:srgbClr val="FFC000"/>
                    </a:solidFill>
                  </a:rPr>
                  <a:t>.</a:t>
                </a:r>
                <a:r>
                  <a:rPr lang="en-US" sz="3600" dirty="0">
                    <a:solidFill>
                      <a:srgbClr val="FFC000"/>
                    </a:solidFill>
                  </a:rPr>
                  <a:t>H</a:t>
                </a:r>
              </a:p>
            </p:txBody>
          </p:sp>
          <p:sp>
            <p:nvSpPr>
              <p:cNvPr id="17" name="Rectangle 16"/>
              <p:cNvSpPr/>
              <p:nvPr/>
            </p:nvSpPr>
            <p:spPr>
              <a:xfrm>
                <a:off x="4720498" y="3444224"/>
                <a:ext cx="2623280" cy="245306"/>
              </a:xfrm>
              <a:prstGeom prst="rect">
                <a:avLst/>
              </a:prstGeom>
            </p:spPr>
            <p:txBody>
              <a:bodyPr wrap="square">
                <a:spAutoFit/>
              </a:bodyPr>
              <a:lstStyle/>
              <a:p>
                <a:pPr algn="ctr"/>
                <a:r>
                  <a:rPr lang="en-US" sz="1100" dirty="0">
                    <a:solidFill>
                      <a:prstClr val="black"/>
                    </a:solidFill>
                  </a:rPr>
                  <a:t>The new energy standard</a:t>
                </a:r>
              </a:p>
              <a:p>
                <a:pPr algn="ctr"/>
                <a:r>
                  <a:rPr lang="en-US" sz="1100" dirty="0">
                    <a:solidFill>
                      <a:prstClr val="black"/>
                    </a:solidFill>
                  </a:rPr>
                  <a:t>for green mobility</a:t>
                </a:r>
              </a:p>
            </p:txBody>
          </p:sp>
        </p:grpSp>
        <p:pic>
          <p:nvPicPr>
            <p:cNvPr id="18" name="Image 17" descr="Principe préz AALPS_Aaqius_170815_03_Batterie.png">
              <a:extLst>
                <a:ext uri="{FF2B5EF4-FFF2-40B4-BE49-F238E27FC236}">
                  <a16:creationId xmlns:a16="http://schemas.microsoft.com/office/drawing/2014/main" id="{AB2914D5-0BEA-4A0A-80BC-73EBB59D75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936" b="27523"/>
            <a:stretch/>
          </p:blipFill>
          <p:spPr>
            <a:xfrm>
              <a:off x="683569" y="2762627"/>
              <a:ext cx="1628831" cy="1395681"/>
            </a:xfrm>
            <a:prstGeom prst="rect">
              <a:avLst/>
            </a:prstGeom>
          </p:spPr>
        </p:pic>
        <p:sp>
          <p:nvSpPr>
            <p:cNvPr id="22" name="Rectangle 21"/>
            <p:cNvSpPr/>
            <p:nvPr/>
          </p:nvSpPr>
          <p:spPr>
            <a:xfrm>
              <a:off x="3347864" y="4086300"/>
              <a:ext cx="5472608" cy="307777"/>
            </a:xfrm>
            <a:prstGeom prst="rect">
              <a:avLst/>
            </a:prstGeom>
          </p:spPr>
          <p:txBody>
            <a:bodyPr wrap="square">
              <a:spAutoFit/>
            </a:bodyPr>
            <a:lstStyle/>
            <a:p>
              <a:r>
                <a:rPr lang="fr-FR" sz="1400" dirty="0" err="1">
                  <a:solidFill>
                    <a:prstClr val="black"/>
                  </a:solidFill>
                  <a:latin typeface="Arial" pitchFamily="34" charset="0"/>
                  <a:cs typeface="Arial" pitchFamily="34" charset="0"/>
                </a:rPr>
                <a:t>Achieve</a:t>
              </a:r>
              <a:r>
                <a:rPr lang="fr-FR" sz="1400" dirty="0">
                  <a:solidFill>
                    <a:prstClr val="black"/>
                  </a:solidFill>
                  <a:latin typeface="Arial" pitchFamily="34" charset="0"/>
                  <a:cs typeface="Arial" pitchFamily="34" charset="0"/>
                </a:rPr>
                <a:t> and </a:t>
              </a:r>
              <a:r>
                <a:rPr lang="fr-FR" sz="1400" dirty="0" err="1">
                  <a:solidFill>
                    <a:prstClr val="black"/>
                  </a:solidFill>
                  <a:latin typeface="Arial" pitchFamily="34" charset="0"/>
                  <a:cs typeface="Arial" pitchFamily="34" charset="0"/>
                </a:rPr>
                <a:t>maintain</a:t>
              </a:r>
              <a:r>
                <a:rPr lang="fr-FR" sz="1400" dirty="0">
                  <a:solidFill>
                    <a:prstClr val="black"/>
                  </a:solidFill>
                  <a:latin typeface="Arial" pitchFamily="34" charset="0"/>
                  <a:cs typeface="Arial" pitchFamily="34" charset="0"/>
                </a:rPr>
                <a:t> </a:t>
              </a:r>
              <a:r>
                <a:rPr lang="fr-FR" sz="1400" b="1" dirty="0">
                  <a:solidFill>
                    <a:prstClr val="black"/>
                  </a:solidFill>
                  <a:latin typeface="Arial" pitchFamily="34" charset="0"/>
                  <a:cs typeface="Arial" pitchFamily="34" charset="0"/>
                </a:rPr>
                <a:t>top-of-</a:t>
              </a:r>
              <a:r>
                <a:rPr lang="fr-FR" sz="1400" b="1" dirty="0" err="1">
                  <a:solidFill>
                    <a:prstClr val="black"/>
                  </a:solidFill>
                  <a:latin typeface="Arial" pitchFamily="34" charset="0"/>
                  <a:cs typeface="Arial" pitchFamily="34" charset="0"/>
                </a:rPr>
                <a:t>mind</a:t>
              </a:r>
              <a:r>
                <a:rPr lang="fr-FR" sz="1400" b="1" dirty="0">
                  <a:solidFill>
                    <a:prstClr val="black"/>
                  </a:solidFill>
                  <a:latin typeface="Arial" pitchFamily="34" charset="0"/>
                  <a:cs typeface="Arial" pitchFamily="34" charset="0"/>
                </a:rPr>
                <a:t> </a:t>
              </a:r>
              <a:r>
                <a:rPr lang="fr-FR" sz="1400" dirty="0">
                  <a:solidFill>
                    <a:prstClr val="black"/>
                  </a:solidFill>
                  <a:latin typeface="Arial" pitchFamily="34" charset="0"/>
                  <a:cs typeface="Arial" pitchFamily="34" charset="0"/>
                </a:rPr>
                <a:t>mobile </a:t>
              </a:r>
              <a:r>
                <a:rPr lang="fr-FR" sz="1400" dirty="0" err="1">
                  <a:solidFill>
                    <a:prstClr val="black"/>
                  </a:solidFill>
                  <a:latin typeface="Arial" pitchFamily="34" charset="0"/>
                  <a:cs typeface="Arial" pitchFamily="34" charset="0"/>
                </a:rPr>
                <a:t>app</a:t>
              </a:r>
              <a:r>
                <a:rPr lang="fr-FR" sz="1400" dirty="0">
                  <a:solidFill>
                    <a:prstClr val="black"/>
                  </a:solidFill>
                  <a:latin typeface="Arial" pitchFamily="34" charset="0"/>
                  <a:cs typeface="Arial" pitchFamily="34" charset="0"/>
                </a:rPr>
                <a:t> </a:t>
              </a:r>
              <a:r>
                <a:rPr lang="fr-FR" sz="1400" dirty="0" err="1">
                  <a:solidFill>
                    <a:prstClr val="black"/>
                  </a:solidFill>
                  <a:latin typeface="Arial" pitchFamily="34" charset="0"/>
                  <a:cs typeface="Arial" pitchFamily="34" charset="0"/>
                </a:rPr>
                <a:t>awareness</a:t>
              </a:r>
              <a:endParaRPr lang="fr-FR" sz="1400" dirty="0">
                <a:solidFill>
                  <a:prstClr val="black"/>
                </a:solidFill>
                <a:latin typeface="Arial" pitchFamily="34" charset="0"/>
                <a:cs typeface="Arial" pitchFamily="34" charset="0"/>
              </a:endParaRPr>
            </a:p>
          </p:txBody>
        </p:sp>
        <p:cxnSp>
          <p:nvCxnSpPr>
            <p:cNvPr id="23" name="Straight Connector 3"/>
            <p:cNvCxnSpPr/>
            <p:nvPr/>
          </p:nvCxnSpPr>
          <p:spPr>
            <a:xfrm>
              <a:off x="7328932" y="4518347"/>
              <a:ext cx="21717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3"/>
            <p:cNvCxnSpPr/>
            <p:nvPr/>
          </p:nvCxnSpPr>
          <p:spPr>
            <a:xfrm flipH="1">
              <a:off x="3367436" y="2371951"/>
              <a:ext cx="4126230" cy="0"/>
            </a:xfrm>
            <a:prstGeom prst="line">
              <a:avLst/>
            </a:prstGeom>
            <a:ln w="31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3"/>
            <p:cNvCxnSpPr/>
            <p:nvPr/>
          </p:nvCxnSpPr>
          <p:spPr>
            <a:xfrm flipH="1">
              <a:off x="3367436" y="3126132"/>
              <a:ext cx="4126230" cy="0"/>
            </a:xfrm>
            <a:prstGeom prst="line">
              <a:avLst/>
            </a:prstGeom>
            <a:ln w="31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3"/>
            <p:cNvCxnSpPr/>
            <p:nvPr/>
          </p:nvCxnSpPr>
          <p:spPr>
            <a:xfrm flipH="1">
              <a:off x="3419872" y="3944900"/>
              <a:ext cx="4126230" cy="0"/>
            </a:xfrm>
            <a:prstGeom prst="line">
              <a:avLst/>
            </a:prstGeom>
            <a:ln w="31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0" name="Titre 2">
            <a:extLst>
              <a:ext uri="{FF2B5EF4-FFF2-40B4-BE49-F238E27FC236}">
                <a16:creationId xmlns:a16="http://schemas.microsoft.com/office/drawing/2014/main" id="{76BC5EC5-7DA8-4B79-AF00-0CB66840B3CB}"/>
              </a:ext>
            </a:extLst>
          </p:cNvPr>
          <p:cNvSpPr txBox="1">
            <a:spLocks/>
          </p:cNvSpPr>
          <p:nvPr/>
        </p:nvSpPr>
        <p:spPr>
          <a:xfrm>
            <a:off x="114762" y="120719"/>
            <a:ext cx="8705710"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…STOR</a:t>
            </a:r>
            <a:r>
              <a:rPr lang="fr-FR" b="1" baseline="30000" dirty="0">
                <a:solidFill>
                  <a:sysClr val="window" lastClr="FFFFFF"/>
                </a:solidFill>
              </a:rPr>
              <a:t>.</a:t>
            </a:r>
            <a:r>
              <a:rPr lang="fr-FR" b="1" dirty="0">
                <a:solidFill>
                  <a:sysClr val="window" lastClr="FFFFFF"/>
                </a:solidFill>
              </a:rPr>
              <a:t>H: the </a:t>
            </a:r>
            <a:r>
              <a:rPr lang="fr-FR" b="1" dirty="0" err="1">
                <a:solidFill>
                  <a:prstClr val="white"/>
                </a:solidFill>
                <a:latin typeface="Arial" panose="020B0604020202020204" pitchFamily="34" charset="0"/>
                <a:cs typeface="Arial" panose="020B0604020202020204" pitchFamily="34" charset="0"/>
              </a:rPr>
              <a:t>zero-carbon</a:t>
            </a:r>
            <a:r>
              <a:rPr lang="fr-FR" b="1" dirty="0">
                <a:solidFill>
                  <a:prstClr val="white"/>
                </a:solidFill>
                <a:latin typeface="Arial" panose="020B0604020202020204" pitchFamily="34" charset="0"/>
                <a:cs typeface="Arial" panose="020B0604020202020204" pitchFamily="34" charset="0"/>
              </a:rPr>
              <a:t> </a:t>
            </a:r>
            <a:r>
              <a:rPr lang="fr-FR" b="1" dirty="0" err="1">
                <a:solidFill>
                  <a:prstClr val="white"/>
                </a:solidFill>
                <a:latin typeface="Arial" panose="020B0604020202020204" pitchFamily="34" charset="0"/>
                <a:cs typeface="Arial" panose="020B0604020202020204" pitchFamily="34" charset="0"/>
              </a:rPr>
              <a:t>energy</a:t>
            </a:r>
            <a:r>
              <a:rPr lang="fr-FR" b="1" dirty="0">
                <a:solidFill>
                  <a:prstClr val="white"/>
                </a:solidFill>
                <a:latin typeface="Arial" panose="020B0604020202020204" pitchFamily="34" charset="0"/>
                <a:cs typeface="Arial" panose="020B0604020202020204" pitchFamily="34" charset="0"/>
              </a:rPr>
              <a:t> standard for </a:t>
            </a:r>
            <a:r>
              <a:rPr lang="fr-FR" b="1" dirty="0" err="1">
                <a:solidFill>
                  <a:prstClr val="white"/>
                </a:solidFill>
                <a:latin typeface="Arial" panose="020B0604020202020204" pitchFamily="34" charset="0"/>
                <a:cs typeface="Arial" panose="020B0604020202020204" pitchFamily="34" charset="0"/>
              </a:rPr>
              <a:t>urban</a:t>
            </a:r>
            <a:r>
              <a:rPr lang="fr-FR" b="1" dirty="0">
                <a:solidFill>
                  <a:prstClr val="white"/>
                </a:solidFill>
                <a:latin typeface="Arial" panose="020B0604020202020204" pitchFamily="34" charset="0"/>
                <a:cs typeface="Arial" panose="020B0604020202020204" pitchFamily="34" charset="0"/>
              </a:rPr>
              <a:t> </a:t>
            </a:r>
            <a:r>
              <a:rPr lang="fr-FR" b="1" dirty="0" err="1">
                <a:solidFill>
                  <a:prstClr val="white"/>
                </a:solidFill>
                <a:latin typeface="Arial" panose="020B0604020202020204" pitchFamily="34" charset="0"/>
                <a:cs typeface="Arial" panose="020B0604020202020204" pitchFamily="34" charset="0"/>
              </a:rPr>
              <a:t>mobility</a:t>
            </a:r>
            <a:r>
              <a:rPr lang="fr-FR" b="1" dirty="0">
                <a:solidFill>
                  <a:prstClr val="white"/>
                </a:solidFill>
                <a:latin typeface="Arial" panose="020B0604020202020204" pitchFamily="34" charset="0"/>
                <a:cs typeface="Arial" panose="020B0604020202020204" pitchFamily="34" charset="0"/>
              </a:rPr>
              <a:t>…a disruptive </a:t>
            </a:r>
            <a:r>
              <a:rPr lang="fr-FR" b="1" dirty="0" err="1">
                <a:solidFill>
                  <a:prstClr val="white"/>
                </a:solidFill>
                <a:latin typeface="Arial" panose="020B0604020202020204" pitchFamily="34" charset="0"/>
                <a:cs typeface="Arial" panose="020B0604020202020204" pitchFamily="34" charset="0"/>
              </a:rPr>
              <a:t>deployment</a:t>
            </a:r>
            <a:r>
              <a:rPr lang="fr-FR" b="1" dirty="0">
                <a:solidFill>
                  <a:prstClr val="white"/>
                </a:solidFill>
                <a:latin typeface="Arial" panose="020B0604020202020204" pitchFamily="34" charset="0"/>
                <a:cs typeface="Arial" panose="020B0604020202020204" pitchFamily="34" charset="0"/>
              </a:rPr>
              <a:t> </a:t>
            </a:r>
            <a:r>
              <a:rPr lang="fr-FR" b="1" dirty="0" err="1">
                <a:solidFill>
                  <a:prstClr val="white"/>
                </a:solidFill>
                <a:latin typeface="Arial" panose="020B0604020202020204" pitchFamily="34" charset="0"/>
                <a:cs typeface="Arial" panose="020B0604020202020204" pitchFamily="34" charset="0"/>
              </a:rPr>
              <a:t>strategy</a:t>
            </a:r>
            <a:r>
              <a:rPr lang="fr-FR" b="1" dirty="0">
                <a:solidFill>
                  <a:prstClr val="white"/>
                </a:solidFill>
                <a:latin typeface="Arial" panose="020B0604020202020204" pitchFamily="34" charset="0"/>
                <a:cs typeface="Arial" panose="020B0604020202020204" pitchFamily="34" charset="0"/>
              </a:rPr>
              <a:t>… </a:t>
            </a:r>
            <a:endParaRPr lang="en-US" b="1" dirty="0">
              <a:solidFill>
                <a:prstClr val="white"/>
              </a:solidFill>
            </a:endParaRPr>
          </a:p>
        </p:txBody>
      </p:sp>
    </p:spTree>
    <p:extLst>
      <p:ext uri="{BB962C8B-B14F-4D97-AF65-F5344CB8AC3E}">
        <p14:creationId xmlns:p14="http://schemas.microsoft.com/office/powerpoint/2010/main" val="107060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33772" y="987574"/>
            <a:ext cx="8386700" cy="3456384"/>
            <a:chOff x="433772" y="987574"/>
            <a:chExt cx="8386700" cy="3456384"/>
          </a:xfrm>
        </p:grpSpPr>
        <p:grpSp>
          <p:nvGrpSpPr>
            <p:cNvPr id="18" name="Group 1"/>
            <p:cNvGrpSpPr/>
            <p:nvPr/>
          </p:nvGrpSpPr>
          <p:grpSpPr>
            <a:xfrm>
              <a:off x="433772" y="987575"/>
              <a:ext cx="3410300" cy="756047"/>
              <a:chOff x="972865" y="1669904"/>
              <a:chExt cx="4547068" cy="1008062"/>
            </a:xfrm>
          </p:grpSpPr>
          <p:sp>
            <p:nvSpPr>
              <p:cNvPr id="19" name="Rounded Rectangle 2"/>
              <p:cNvSpPr/>
              <p:nvPr/>
            </p:nvSpPr>
            <p:spPr>
              <a:xfrm>
                <a:off x="972865" y="1669905"/>
                <a:ext cx="3999187" cy="1008061"/>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Same Side Corner Rectangle 81"/>
              <p:cNvSpPr/>
              <p:nvPr/>
            </p:nvSpPr>
            <p:spPr>
              <a:xfrm rot="5400000">
                <a:off x="3294161" y="452193"/>
                <a:ext cx="1008055" cy="3443489"/>
              </a:xfrm>
              <a:prstGeom prst="round2SameRect">
                <a:avLst>
                  <a:gd name="adj1" fmla="val 4394"/>
                  <a:gd name="adj2" fmla="val 0"/>
                </a:avLst>
              </a:prstGeom>
              <a:solidFill>
                <a:schemeClr val="accent6"/>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2028983" y="1952901"/>
                <a:ext cx="3456385" cy="677108"/>
              </a:xfrm>
              <a:prstGeom prst="rect">
                <a:avLst/>
              </a:prstGeom>
            </p:spPr>
            <p:txBody>
              <a:bodyPr wrap="square">
                <a:spAutoFit/>
              </a:bodyPr>
              <a:lstStyle/>
              <a:p>
                <a:r>
                  <a:rPr lang="en-US" sz="900" dirty="0">
                    <a:solidFill>
                      <a:prstClr val="white"/>
                    </a:solidFill>
                  </a:rPr>
                  <a:t>The distribution infrastructure (vending machines) is simple and inexpensive. The cartridges can be made available anywhere, anytime.</a:t>
                </a:r>
              </a:p>
            </p:txBody>
          </p:sp>
          <p:sp>
            <p:nvSpPr>
              <p:cNvPr id="22" name="TextBox 42"/>
              <p:cNvSpPr txBox="1"/>
              <p:nvPr/>
            </p:nvSpPr>
            <p:spPr>
              <a:xfrm>
                <a:off x="2028983" y="1669904"/>
                <a:ext cx="2762794" cy="369332"/>
              </a:xfrm>
              <a:prstGeom prst="rect">
                <a:avLst/>
              </a:prstGeom>
              <a:noFill/>
            </p:spPr>
            <p:txBody>
              <a:bodyPr wrap="square" rtlCol="0">
                <a:spAutoFit/>
              </a:bodyPr>
              <a:lstStyle/>
              <a:p>
                <a:r>
                  <a:rPr lang="en-US" sz="1200" b="1" dirty="0">
                    <a:solidFill>
                      <a:prstClr val="white"/>
                    </a:solidFill>
                  </a:rPr>
                  <a:t>Readily available</a:t>
                </a:r>
              </a:p>
            </p:txBody>
          </p:sp>
        </p:grpSp>
        <p:grpSp>
          <p:nvGrpSpPr>
            <p:cNvPr id="23" name="Group 4"/>
            <p:cNvGrpSpPr/>
            <p:nvPr/>
          </p:nvGrpSpPr>
          <p:grpSpPr>
            <a:xfrm>
              <a:off x="5488319" y="987574"/>
              <a:ext cx="3294693" cy="959285"/>
              <a:chOff x="6735880" y="1669903"/>
              <a:chExt cx="4392925" cy="1279046"/>
            </a:xfrm>
          </p:grpSpPr>
          <p:sp>
            <p:nvSpPr>
              <p:cNvPr id="24" name="Rounded Rectangle 82"/>
              <p:cNvSpPr/>
              <p:nvPr/>
            </p:nvSpPr>
            <p:spPr>
              <a:xfrm>
                <a:off x="7152117" y="1669903"/>
                <a:ext cx="3976688" cy="1277605"/>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ound Same Side Corner Rectangle 51"/>
              <p:cNvSpPr/>
              <p:nvPr/>
            </p:nvSpPr>
            <p:spPr>
              <a:xfrm rot="16200000" flipH="1">
                <a:off x="7738736" y="667384"/>
                <a:ext cx="1278709" cy="3284421"/>
              </a:xfrm>
              <a:prstGeom prst="round2SameRect">
                <a:avLst>
                  <a:gd name="adj1" fmla="val 4394"/>
                  <a:gd name="adj2" fmla="val 0"/>
                </a:avLst>
              </a:prstGeom>
              <a:solidFill>
                <a:schemeClr val="tx2"/>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496172" y="2087171"/>
                <a:ext cx="2409036" cy="861774"/>
              </a:xfrm>
              <a:prstGeom prst="rect">
                <a:avLst/>
              </a:prstGeom>
            </p:spPr>
            <p:txBody>
              <a:bodyPr wrap="square">
                <a:spAutoFit/>
              </a:bodyPr>
              <a:lstStyle/>
              <a:p>
                <a:pPr algn="r"/>
                <a:r>
                  <a:rPr lang="en-US" sz="900" dirty="0">
                    <a:solidFill>
                      <a:prstClr val="white"/>
                    </a:solidFill>
                  </a:rPr>
                  <a:t>As soon as you " click " the cartridges in place, the hydrogen will be converted to electricity.</a:t>
                </a:r>
              </a:p>
              <a:p>
                <a:pPr algn="r"/>
                <a:r>
                  <a:rPr lang="en-US" sz="900" dirty="0">
                    <a:solidFill>
                      <a:prstClr val="white"/>
                    </a:solidFill>
                  </a:rPr>
                  <a:t>. </a:t>
                </a:r>
              </a:p>
            </p:txBody>
          </p:sp>
          <p:sp>
            <p:nvSpPr>
              <p:cNvPr id="27" name="TextBox 54"/>
              <p:cNvSpPr txBox="1"/>
              <p:nvPr/>
            </p:nvSpPr>
            <p:spPr>
              <a:xfrm>
                <a:off x="8039939" y="1700807"/>
                <a:ext cx="1865271" cy="369332"/>
              </a:xfrm>
              <a:prstGeom prst="rect">
                <a:avLst/>
              </a:prstGeom>
              <a:noFill/>
            </p:spPr>
            <p:txBody>
              <a:bodyPr wrap="square" rtlCol="0">
                <a:spAutoFit/>
              </a:bodyPr>
              <a:lstStyle/>
              <a:p>
                <a:pPr algn="r"/>
                <a:r>
                  <a:rPr lang="en-US" sz="1200" b="1" dirty="0">
                    <a:solidFill>
                      <a:prstClr val="white"/>
                    </a:solidFill>
                  </a:rPr>
                  <a:t>Plug &amp; drive</a:t>
                </a:r>
                <a:endParaRPr lang="en-US" sz="1200" dirty="0">
                  <a:solidFill>
                    <a:prstClr val="white"/>
                  </a:solidFill>
                </a:endParaRPr>
              </a:p>
            </p:txBody>
          </p:sp>
        </p:grpSp>
        <p:grpSp>
          <p:nvGrpSpPr>
            <p:cNvPr id="28" name="Group 6"/>
            <p:cNvGrpSpPr/>
            <p:nvPr/>
          </p:nvGrpSpPr>
          <p:grpSpPr>
            <a:xfrm>
              <a:off x="433772" y="1923678"/>
              <a:ext cx="3410299" cy="741230"/>
              <a:chOff x="972865" y="4078217"/>
              <a:chExt cx="4547066" cy="988307"/>
            </a:xfrm>
          </p:grpSpPr>
          <p:sp>
            <p:nvSpPr>
              <p:cNvPr id="29" name="Rounded Rectangle 86"/>
              <p:cNvSpPr/>
              <p:nvPr/>
            </p:nvSpPr>
            <p:spPr>
              <a:xfrm>
                <a:off x="972865" y="4078217"/>
                <a:ext cx="3999185" cy="988307"/>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ound Same Side Corner Rectangle 49"/>
              <p:cNvSpPr/>
              <p:nvPr/>
            </p:nvSpPr>
            <p:spPr>
              <a:xfrm rot="5400000">
                <a:off x="3307045" y="2853636"/>
                <a:ext cx="982288" cy="3443484"/>
              </a:xfrm>
              <a:prstGeom prst="round2SameRect">
                <a:avLst>
                  <a:gd name="adj1" fmla="val 4394"/>
                  <a:gd name="adj2" fmla="val 0"/>
                </a:avLst>
              </a:prstGeom>
              <a:solidFill>
                <a:schemeClr val="accent1"/>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2159562" y="4462259"/>
                <a:ext cx="3017076" cy="492443"/>
              </a:xfrm>
              <a:prstGeom prst="rect">
                <a:avLst/>
              </a:prstGeom>
            </p:spPr>
            <p:txBody>
              <a:bodyPr wrap="square">
                <a:spAutoFit/>
              </a:bodyPr>
              <a:lstStyle/>
              <a:p>
                <a:r>
                  <a:rPr lang="en-US" sz="900" dirty="0">
                    <a:solidFill>
                      <a:prstClr val="white"/>
                    </a:solidFill>
                  </a:rPr>
                  <a:t>No CO2 emitted during your trip… and the best way to store renewable energy.</a:t>
                </a:r>
              </a:p>
            </p:txBody>
          </p:sp>
          <p:sp>
            <p:nvSpPr>
              <p:cNvPr id="32" name="TextBox 56"/>
              <p:cNvSpPr txBox="1"/>
              <p:nvPr/>
            </p:nvSpPr>
            <p:spPr>
              <a:xfrm>
                <a:off x="2159563" y="4147900"/>
                <a:ext cx="2768058" cy="369332"/>
              </a:xfrm>
              <a:prstGeom prst="rect">
                <a:avLst/>
              </a:prstGeom>
              <a:noFill/>
            </p:spPr>
            <p:txBody>
              <a:bodyPr wrap="square" rtlCol="0">
                <a:spAutoFit/>
              </a:bodyPr>
              <a:lstStyle/>
              <a:p>
                <a:r>
                  <a:rPr lang="en-US" sz="1200" b="1" dirty="0">
                    <a:solidFill>
                      <a:prstClr val="white"/>
                    </a:solidFill>
                  </a:rPr>
                  <a:t>Zero CO2 emissions</a:t>
                </a:r>
              </a:p>
            </p:txBody>
          </p:sp>
        </p:grpSp>
        <p:grpSp>
          <p:nvGrpSpPr>
            <p:cNvPr id="33" name="Group 5"/>
            <p:cNvGrpSpPr/>
            <p:nvPr/>
          </p:nvGrpSpPr>
          <p:grpSpPr>
            <a:xfrm>
              <a:off x="5488320" y="2343852"/>
              <a:ext cx="3274130" cy="875970"/>
              <a:chOff x="6735880" y="4078216"/>
              <a:chExt cx="4365507" cy="1167960"/>
            </a:xfrm>
          </p:grpSpPr>
          <p:sp>
            <p:nvSpPr>
              <p:cNvPr id="34" name="Rounded Rectangle 84"/>
              <p:cNvSpPr/>
              <p:nvPr/>
            </p:nvSpPr>
            <p:spPr>
              <a:xfrm>
                <a:off x="7124700" y="4078216"/>
                <a:ext cx="3976687" cy="1167960"/>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ound Same Side Corner Rectangle 50"/>
              <p:cNvSpPr/>
              <p:nvPr/>
            </p:nvSpPr>
            <p:spPr>
              <a:xfrm rot="16200000" flipH="1">
                <a:off x="7797120" y="3022994"/>
                <a:ext cx="1161941" cy="3284422"/>
              </a:xfrm>
              <a:prstGeom prst="round2SameRect">
                <a:avLst>
                  <a:gd name="adj1" fmla="val 4394"/>
                  <a:gd name="adj2" fmla="val 0"/>
                </a:avLst>
              </a:prstGeom>
              <a:solidFill>
                <a:schemeClr val="accent2"/>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a:off x="7101271" y="4485117"/>
                <a:ext cx="2803939" cy="677108"/>
              </a:xfrm>
              <a:prstGeom prst="rect">
                <a:avLst/>
              </a:prstGeom>
            </p:spPr>
            <p:txBody>
              <a:bodyPr wrap="square">
                <a:spAutoFit/>
              </a:bodyPr>
              <a:lstStyle/>
              <a:p>
                <a:pPr algn="r"/>
                <a:r>
                  <a:rPr lang="en-US" sz="900" dirty="0">
                    <a:solidFill>
                      <a:prstClr val="white"/>
                    </a:solidFill>
                  </a:rPr>
                  <a:t>A scooter equipped with the STOR-H system can easily achieve a 100 km range with only a few cartridges.</a:t>
                </a:r>
              </a:p>
            </p:txBody>
          </p:sp>
          <p:sp>
            <p:nvSpPr>
              <p:cNvPr id="37" name="TextBox 58"/>
              <p:cNvSpPr txBox="1"/>
              <p:nvPr/>
            </p:nvSpPr>
            <p:spPr>
              <a:xfrm>
                <a:off x="8039939" y="4185471"/>
                <a:ext cx="1865271" cy="369332"/>
              </a:xfrm>
              <a:prstGeom prst="rect">
                <a:avLst/>
              </a:prstGeom>
              <a:noFill/>
            </p:spPr>
            <p:txBody>
              <a:bodyPr wrap="square" rtlCol="0">
                <a:spAutoFit/>
              </a:bodyPr>
              <a:lstStyle/>
              <a:p>
                <a:pPr algn="r"/>
                <a:r>
                  <a:rPr lang="en-US" sz="1200" b="1" dirty="0">
                    <a:solidFill>
                      <a:prstClr val="white"/>
                    </a:solidFill>
                  </a:rPr>
                  <a:t>Excellent Range</a:t>
                </a:r>
              </a:p>
            </p:txBody>
          </p:sp>
        </p:grpSp>
        <p:pic>
          <p:nvPicPr>
            <p:cNvPr id="38" name="Image 37"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89820" b="78822"/>
            <a:stretch/>
          </p:blipFill>
          <p:spPr>
            <a:xfrm>
              <a:off x="541214" y="1059582"/>
              <a:ext cx="656015" cy="595115"/>
            </a:xfrm>
            <a:prstGeom prst="rect">
              <a:avLst/>
            </a:prstGeom>
          </p:spPr>
        </p:pic>
        <p:pic>
          <p:nvPicPr>
            <p:cNvPr id="39" name="Image 38"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3054" r="92327" b="49331"/>
            <a:stretch/>
          </p:blipFill>
          <p:spPr>
            <a:xfrm>
              <a:off x="541214" y="2067694"/>
              <a:ext cx="494434" cy="495012"/>
            </a:xfrm>
            <a:prstGeom prst="rect">
              <a:avLst/>
            </a:prstGeom>
          </p:spPr>
        </p:pic>
        <p:grpSp>
          <p:nvGrpSpPr>
            <p:cNvPr id="40" name="Group 6"/>
            <p:cNvGrpSpPr/>
            <p:nvPr/>
          </p:nvGrpSpPr>
          <p:grpSpPr>
            <a:xfrm>
              <a:off x="433772" y="2859781"/>
              <a:ext cx="3502709" cy="853024"/>
              <a:chOff x="972865" y="4078216"/>
              <a:chExt cx="4670279" cy="1188706"/>
            </a:xfrm>
          </p:grpSpPr>
          <p:sp>
            <p:nvSpPr>
              <p:cNvPr id="41" name="Rounded Rectangle 86"/>
              <p:cNvSpPr/>
              <p:nvPr/>
            </p:nvSpPr>
            <p:spPr>
              <a:xfrm>
                <a:off x="972865" y="4078216"/>
                <a:ext cx="3999186" cy="1171313"/>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ound Same Side Corner Rectangle 49"/>
              <p:cNvSpPr/>
              <p:nvPr/>
            </p:nvSpPr>
            <p:spPr>
              <a:xfrm rot="5400000">
                <a:off x="3277150" y="2883533"/>
                <a:ext cx="1165294" cy="3566695"/>
              </a:xfrm>
              <a:prstGeom prst="round2SameRect">
                <a:avLst>
                  <a:gd name="adj1" fmla="val 4394"/>
                  <a:gd name="adj2" fmla="val 0"/>
                </a:avLst>
              </a:prstGeom>
              <a:solidFill>
                <a:srgbClr val="92D050"/>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p:nvSpPr>
            <p:spPr>
              <a:xfrm>
                <a:off x="2124993" y="4366247"/>
                <a:ext cx="3113088" cy="900675"/>
              </a:xfrm>
              <a:prstGeom prst="rect">
                <a:avLst/>
              </a:prstGeom>
            </p:spPr>
            <p:txBody>
              <a:bodyPr wrap="square">
                <a:spAutoFit/>
              </a:bodyPr>
              <a:lstStyle/>
              <a:p>
                <a:r>
                  <a:rPr lang="en-US" sz="900" dirty="0">
                    <a:solidFill>
                      <a:prstClr val="white"/>
                    </a:solidFill>
                  </a:rPr>
                  <a:t>The cartridge has a minimal environmental impact and can be refilled thousands of times and at end-of-life all of its materials can be recycled.</a:t>
                </a:r>
              </a:p>
            </p:txBody>
          </p:sp>
          <p:sp>
            <p:nvSpPr>
              <p:cNvPr id="44" name="TextBox 56"/>
              <p:cNvSpPr txBox="1"/>
              <p:nvPr/>
            </p:nvSpPr>
            <p:spPr>
              <a:xfrm>
                <a:off x="2124993" y="4078216"/>
                <a:ext cx="3456384" cy="386003"/>
              </a:xfrm>
              <a:prstGeom prst="rect">
                <a:avLst/>
              </a:prstGeom>
              <a:noFill/>
            </p:spPr>
            <p:txBody>
              <a:bodyPr wrap="square" rtlCol="0">
                <a:spAutoFit/>
              </a:bodyPr>
              <a:lstStyle/>
              <a:p>
                <a:r>
                  <a:rPr lang="en-US" sz="1200" b="1" dirty="0">
                    <a:solidFill>
                      <a:prstClr val="white"/>
                    </a:solidFill>
                  </a:rPr>
                  <a:t>Small environmental footprint</a:t>
                </a:r>
              </a:p>
            </p:txBody>
          </p:sp>
        </p:grpSp>
        <p:pic>
          <p:nvPicPr>
            <p:cNvPr id="45" name="Image 44"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0535" r="90720" b="21275"/>
            <a:stretch/>
          </p:blipFill>
          <p:spPr>
            <a:xfrm>
              <a:off x="489442" y="3030975"/>
              <a:ext cx="597977" cy="511171"/>
            </a:xfrm>
            <a:prstGeom prst="rect">
              <a:avLst/>
            </a:prstGeom>
          </p:spPr>
        </p:pic>
        <p:pic>
          <p:nvPicPr>
            <p:cNvPr id="46" name="Image 45"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9766" t="2478" b="76618"/>
            <a:stretch/>
          </p:blipFill>
          <p:spPr>
            <a:xfrm>
              <a:off x="8073644" y="1156195"/>
              <a:ext cx="659457" cy="587422"/>
            </a:xfrm>
            <a:prstGeom prst="rect">
              <a:avLst/>
            </a:prstGeom>
          </p:spPr>
        </p:pic>
        <p:grpSp>
          <p:nvGrpSpPr>
            <p:cNvPr id="47" name="Group 5"/>
            <p:cNvGrpSpPr/>
            <p:nvPr/>
          </p:nvGrpSpPr>
          <p:grpSpPr>
            <a:xfrm>
              <a:off x="5546339" y="3708228"/>
              <a:ext cx="3274133" cy="735730"/>
              <a:chOff x="6735877" y="4078216"/>
              <a:chExt cx="4365510" cy="980973"/>
            </a:xfrm>
          </p:grpSpPr>
          <p:sp>
            <p:nvSpPr>
              <p:cNvPr id="48" name="Rounded Rectangle 84"/>
              <p:cNvSpPr/>
              <p:nvPr/>
            </p:nvSpPr>
            <p:spPr>
              <a:xfrm>
                <a:off x="7124700" y="4078216"/>
                <a:ext cx="3976687" cy="980973"/>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ound Same Side Corner Rectangle 50"/>
              <p:cNvSpPr/>
              <p:nvPr/>
            </p:nvSpPr>
            <p:spPr>
              <a:xfrm rot="16200000" flipH="1">
                <a:off x="7890612" y="2929501"/>
                <a:ext cx="974953" cy="3284423"/>
              </a:xfrm>
              <a:prstGeom prst="round2SameRect">
                <a:avLst>
                  <a:gd name="adj1" fmla="val 4394"/>
                  <a:gd name="adj2" fmla="val 0"/>
                </a:avLst>
              </a:prstGeom>
              <a:solidFill>
                <a:schemeClr val="accent5">
                  <a:lumMod val="7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a:off x="7101271" y="4382080"/>
                <a:ext cx="2803939" cy="677108"/>
              </a:xfrm>
              <a:prstGeom prst="rect">
                <a:avLst/>
              </a:prstGeom>
            </p:spPr>
            <p:txBody>
              <a:bodyPr wrap="square">
                <a:spAutoFit/>
              </a:bodyPr>
              <a:lstStyle/>
              <a:p>
                <a:pPr algn="r"/>
                <a:r>
                  <a:rPr lang="en-US" sz="900" dirty="0">
                    <a:solidFill>
                      <a:prstClr val="white"/>
                    </a:solidFill>
                  </a:rPr>
                  <a:t>The STOR-H standard is a way to store hydrogen at very low pressures without any risk of explosion.</a:t>
                </a:r>
              </a:p>
            </p:txBody>
          </p:sp>
          <p:sp>
            <p:nvSpPr>
              <p:cNvPr id="51" name="TextBox 58"/>
              <p:cNvSpPr txBox="1"/>
              <p:nvPr/>
            </p:nvSpPr>
            <p:spPr>
              <a:xfrm>
                <a:off x="8039939" y="4094048"/>
                <a:ext cx="1865270" cy="738664"/>
              </a:xfrm>
              <a:prstGeom prst="rect">
                <a:avLst/>
              </a:prstGeom>
              <a:noFill/>
            </p:spPr>
            <p:txBody>
              <a:bodyPr wrap="square" rtlCol="0">
                <a:spAutoFit/>
              </a:bodyPr>
              <a:lstStyle/>
              <a:p>
                <a:pPr algn="r"/>
                <a:r>
                  <a:rPr lang="en-US" sz="1200" b="1" dirty="0">
                    <a:solidFill>
                      <a:prstClr val="white"/>
                    </a:solidFill>
                  </a:rPr>
                  <a:t>Completely safe</a:t>
                </a:r>
              </a:p>
              <a:p>
                <a:pPr algn="r"/>
                <a:endParaRPr lang="en-US" dirty="0">
                  <a:solidFill>
                    <a:prstClr val="white"/>
                  </a:solidFill>
                </a:endParaRPr>
              </a:p>
            </p:txBody>
          </p:sp>
        </p:grpSp>
        <p:pic>
          <p:nvPicPr>
            <p:cNvPr id="52" name="Image 51"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9766" t="32605" b="48607"/>
            <a:stretch/>
          </p:blipFill>
          <p:spPr>
            <a:xfrm>
              <a:off x="8073644" y="2492659"/>
              <a:ext cx="659457" cy="527983"/>
            </a:xfrm>
            <a:prstGeom prst="rect">
              <a:avLst/>
            </a:prstGeom>
          </p:spPr>
        </p:pic>
        <p:pic>
          <p:nvPicPr>
            <p:cNvPr id="53" name="Image 52"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0660" t="62105" r="2963" b="21043"/>
            <a:stretch/>
          </p:blipFill>
          <p:spPr>
            <a:xfrm>
              <a:off x="8197899" y="3812908"/>
              <a:ext cx="410946" cy="473574"/>
            </a:xfrm>
            <a:prstGeom prst="rect">
              <a:avLst/>
            </a:prstGeom>
          </p:spPr>
        </p:pic>
        <p:pic>
          <p:nvPicPr>
            <p:cNvPr id="54" name="Image 53"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5588" t="84414" r="48429"/>
            <a:stretch/>
          </p:blipFill>
          <p:spPr>
            <a:xfrm>
              <a:off x="650100" y="3896400"/>
              <a:ext cx="385548" cy="437978"/>
            </a:xfrm>
            <a:prstGeom prst="rect">
              <a:avLst/>
            </a:prstGeom>
          </p:spPr>
        </p:pic>
        <p:grpSp>
          <p:nvGrpSpPr>
            <p:cNvPr id="55" name="Group 6"/>
            <p:cNvGrpSpPr/>
            <p:nvPr/>
          </p:nvGrpSpPr>
          <p:grpSpPr>
            <a:xfrm>
              <a:off x="433772" y="3867931"/>
              <a:ext cx="3502709" cy="576027"/>
              <a:chOff x="972865" y="4078216"/>
              <a:chExt cx="4670279" cy="802705"/>
            </a:xfrm>
          </p:grpSpPr>
          <p:sp>
            <p:nvSpPr>
              <p:cNvPr id="56" name="Rounded Rectangle 86"/>
              <p:cNvSpPr/>
              <p:nvPr/>
            </p:nvSpPr>
            <p:spPr>
              <a:xfrm>
                <a:off x="972865" y="4078216"/>
                <a:ext cx="3999186" cy="802705"/>
              </a:xfrm>
              <a:prstGeom prst="roundRect">
                <a:avLst>
                  <a:gd name="adj" fmla="val 4577"/>
                </a:avLst>
              </a:prstGeom>
              <a:solidFill>
                <a:schemeClr val="bg1">
                  <a:lumMod val="95000"/>
                </a:schemeClr>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ound Same Side Corner Rectangle 49"/>
              <p:cNvSpPr/>
              <p:nvPr/>
            </p:nvSpPr>
            <p:spPr>
              <a:xfrm rot="5400000">
                <a:off x="3461454" y="2699230"/>
                <a:ext cx="796686" cy="3566695"/>
              </a:xfrm>
              <a:prstGeom prst="round2SameRect">
                <a:avLst>
                  <a:gd name="adj1" fmla="val 4394"/>
                  <a:gd name="adj2" fmla="val 0"/>
                </a:avLst>
              </a:prstGeom>
              <a:solidFill>
                <a:srgbClr val="F27EDF"/>
              </a:solidFill>
              <a:ln>
                <a:noFill/>
              </a:ln>
              <a:effectLst>
                <a:outerShdw blurRad="25400" dist="12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Rectangle 57"/>
              <p:cNvSpPr/>
              <p:nvPr/>
            </p:nvSpPr>
            <p:spPr>
              <a:xfrm>
                <a:off x="2124993" y="4366247"/>
                <a:ext cx="3113088" cy="514671"/>
              </a:xfrm>
              <a:prstGeom prst="rect">
                <a:avLst/>
              </a:prstGeom>
            </p:spPr>
            <p:txBody>
              <a:bodyPr wrap="square">
                <a:spAutoFit/>
              </a:bodyPr>
              <a:lstStyle/>
              <a:p>
                <a:r>
                  <a:rPr lang="en-US" sz="900" dirty="0">
                    <a:solidFill>
                      <a:prstClr val="white"/>
                    </a:solidFill>
                  </a:rPr>
                  <a:t>Through the use of cartridges, hydrogen becomes simple to transport and to use.</a:t>
                </a:r>
              </a:p>
            </p:txBody>
          </p:sp>
          <p:sp>
            <p:nvSpPr>
              <p:cNvPr id="59" name="TextBox 56"/>
              <p:cNvSpPr txBox="1"/>
              <p:nvPr/>
            </p:nvSpPr>
            <p:spPr>
              <a:xfrm>
                <a:off x="2124993" y="4078216"/>
                <a:ext cx="3456384" cy="386004"/>
              </a:xfrm>
              <a:prstGeom prst="rect">
                <a:avLst/>
              </a:prstGeom>
              <a:noFill/>
            </p:spPr>
            <p:txBody>
              <a:bodyPr wrap="square" rtlCol="0">
                <a:spAutoFit/>
              </a:bodyPr>
              <a:lstStyle/>
              <a:p>
                <a:r>
                  <a:rPr lang="en-US" sz="1200" b="1" dirty="0">
                    <a:solidFill>
                      <a:prstClr val="white"/>
                    </a:solidFill>
                  </a:rPr>
                  <a:t>An easy to use can</a:t>
                </a:r>
              </a:p>
            </p:txBody>
          </p:sp>
        </p:grpSp>
        <p:grpSp>
          <p:nvGrpSpPr>
            <p:cNvPr id="60" name="Group 3"/>
            <p:cNvGrpSpPr/>
            <p:nvPr/>
          </p:nvGrpSpPr>
          <p:grpSpPr>
            <a:xfrm>
              <a:off x="3530116" y="1495678"/>
              <a:ext cx="2270380" cy="2588240"/>
              <a:chOff x="4600576" y="2874061"/>
              <a:chExt cx="2891376" cy="2060968"/>
            </a:xfrm>
          </p:grpSpPr>
          <p:sp>
            <p:nvSpPr>
              <p:cNvPr id="61" name="Rounded Rectangle 88"/>
              <p:cNvSpPr/>
              <p:nvPr/>
            </p:nvSpPr>
            <p:spPr>
              <a:xfrm>
                <a:off x="4600576" y="2874061"/>
                <a:ext cx="2867145" cy="2060968"/>
              </a:xfrm>
              <a:prstGeom prst="roundRect">
                <a:avLst>
                  <a:gd name="adj" fmla="val 4577"/>
                </a:avLst>
              </a:prstGeom>
              <a:solidFill>
                <a:srgbClr val="F2F2F2">
                  <a:alpha val="80000"/>
                </a:srgbClr>
              </a:solidFill>
              <a:ln>
                <a:noFill/>
              </a:ln>
              <a:effectLst>
                <a:outerShdw blurRad="254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Rectangle 61"/>
              <p:cNvSpPr/>
              <p:nvPr/>
            </p:nvSpPr>
            <p:spPr>
              <a:xfrm>
                <a:off x="4672511" y="3076609"/>
                <a:ext cx="2819441" cy="367615"/>
              </a:xfrm>
              <a:prstGeom prst="rect">
                <a:avLst/>
              </a:prstGeom>
            </p:spPr>
            <p:txBody>
              <a:bodyPr wrap="square">
                <a:spAutoFit/>
              </a:bodyPr>
              <a:lstStyle/>
              <a:p>
                <a:pPr algn="ctr"/>
                <a:r>
                  <a:rPr lang="en-US" sz="2400" dirty="0">
                    <a:solidFill>
                      <a:srgbClr val="F79646"/>
                    </a:solidFill>
                  </a:rPr>
                  <a:t>STOR H</a:t>
                </a:r>
              </a:p>
            </p:txBody>
          </p:sp>
          <p:sp>
            <p:nvSpPr>
              <p:cNvPr id="63" name="Rectangle 62"/>
              <p:cNvSpPr/>
              <p:nvPr/>
            </p:nvSpPr>
            <p:spPr>
              <a:xfrm>
                <a:off x="4600577" y="3444224"/>
                <a:ext cx="2842812" cy="343107"/>
              </a:xfrm>
              <a:prstGeom prst="rect">
                <a:avLst/>
              </a:prstGeom>
            </p:spPr>
            <p:txBody>
              <a:bodyPr wrap="square">
                <a:spAutoFit/>
              </a:bodyPr>
              <a:lstStyle/>
              <a:p>
                <a:pPr algn="ctr"/>
                <a:r>
                  <a:rPr lang="en-US" sz="1100" dirty="0">
                    <a:solidFill>
                      <a:prstClr val="black"/>
                    </a:solidFill>
                  </a:rPr>
                  <a:t>The new energy standard</a:t>
                </a:r>
              </a:p>
              <a:p>
                <a:pPr algn="ctr"/>
                <a:r>
                  <a:rPr lang="en-US" sz="1100" dirty="0">
                    <a:solidFill>
                      <a:prstClr val="black"/>
                    </a:solidFill>
                  </a:rPr>
                  <a:t>for green mobility</a:t>
                </a:r>
              </a:p>
            </p:txBody>
          </p:sp>
        </p:grpSp>
        <p:pic>
          <p:nvPicPr>
            <p:cNvPr id="64" name="Image 63" descr="Principe préz _Aaqius_170830_élément pour PPT_Picto page 8.png">
              <a:extLst>
                <a:ext uri="{FF2B5EF4-FFF2-40B4-BE49-F238E27FC236}">
                  <a16:creationId xmlns:a16="http://schemas.microsoft.com/office/drawing/2014/main" id="{1EE2DC8B-7168-418C-8EA5-9AAB742B2A4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4614" t="84280" r="47777"/>
            <a:stretch/>
          </p:blipFill>
          <p:spPr>
            <a:xfrm>
              <a:off x="545330" y="3913779"/>
              <a:ext cx="490318" cy="441755"/>
            </a:xfrm>
            <a:prstGeom prst="rect">
              <a:avLst/>
            </a:prstGeom>
          </p:spPr>
        </p:pic>
        <p:pic>
          <p:nvPicPr>
            <p:cNvPr id="65" name="Image 64" descr="Principe préz AALPS_Aaqius_170815_03_Batterie.png">
              <a:extLst>
                <a:ext uri="{FF2B5EF4-FFF2-40B4-BE49-F238E27FC236}">
                  <a16:creationId xmlns:a16="http://schemas.microsoft.com/office/drawing/2014/main" id="{AB2914D5-0BEA-4A0A-80BC-73EBB59D75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936" b="27523"/>
            <a:stretch/>
          </p:blipFill>
          <p:spPr>
            <a:xfrm>
              <a:off x="3989517" y="2643758"/>
              <a:ext cx="1340799" cy="1148877"/>
            </a:xfrm>
            <a:prstGeom prst="rect">
              <a:avLst/>
            </a:prstGeom>
          </p:spPr>
        </p:pic>
      </p:grpSp>
      <p:sp>
        <p:nvSpPr>
          <p:cNvPr id="66" name="Titre 1">
            <a:extLst>
              <a:ext uri="{FF2B5EF4-FFF2-40B4-BE49-F238E27FC236}">
                <a16:creationId xmlns:a16="http://schemas.microsoft.com/office/drawing/2014/main" id="{CA2F598F-7251-4ABB-9301-ED626EF01678}"/>
              </a:ext>
            </a:extLst>
          </p:cNvPr>
          <p:cNvSpPr>
            <a:spLocks noGrp="1"/>
          </p:cNvSpPr>
          <p:nvPr>
            <p:ph type="ctrTitle"/>
          </p:nvPr>
        </p:nvSpPr>
        <p:spPr>
          <a:xfrm>
            <a:off x="114763" y="120719"/>
            <a:ext cx="6877708" cy="417270"/>
          </a:xfrm>
        </p:spPr>
        <p:txBody>
          <a:bodyPr/>
          <a:lstStyle/>
          <a:p>
            <a:r>
              <a:rPr lang="fr-FR" b="1" dirty="0">
                <a:solidFill>
                  <a:sysClr val="window" lastClr="FFFFFF"/>
                </a:solidFill>
              </a:rPr>
              <a:t>…</a:t>
            </a:r>
            <a:r>
              <a:rPr lang="fr-FR" b="1" dirty="0" err="1">
                <a:solidFill>
                  <a:sysClr val="window" lastClr="FFFFFF"/>
                </a:solidFill>
              </a:rPr>
              <a:t>offers</a:t>
            </a:r>
            <a:r>
              <a:rPr lang="fr-FR" b="1" dirty="0">
                <a:solidFill>
                  <a:sysClr val="window" lastClr="FFFFFF"/>
                </a:solidFill>
              </a:rPr>
              <a:t> a  simple, </a:t>
            </a:r>
            <a:r>
              <a:rPr lang="fr-FR" b="1" dirty="0" err="1">
                <a:solidFill>
                  <a:sysClr val="window" lastClr="FFFFFF"/>
                </a:solidFill>
              </a:rPr>
              <a:t>safe</a:t>
            </a:r>
            <a:r>
              <a:rPr lang="fr-FR" b="1" dirty="0">
                <a:solidFill>
                  <a:sysClr val="window" lastClr="FFFFFF"/>
                </a:solidFill>
              </a:rPr>
              <a:t>, and green user </a:t>
            </a:r>
            <a:r>
              <a:rPr lang="fr-FR" b="1" dirty="0" err="1">
                <a:solidFill>
                  <a:sysClr val="window" lastClr="FFFFFF"/>
                </a:solidFill>
              </a:rPr>
              <a:t>experience</a:t>
            </a:r>
            <a:r>
              <a:rPr lang="fr-FR" b="1" dirty="0">
                <a:solidFill>
                  <a:sysClr val="window" lastClr="FFFFFF"/>
                </a:solidFill>
              </a:rPr>
              <a:t>…</a:t>
            </a:r>
            <a:endParaRPr lang="en-US" b="1" dirty="0"/>
          </a:p>
        </p:txBody>
      </p:sp>
    </p:spTree>
    <p:extLst>
      <p:ext uri="{BB962C8B-B14F-4D97-AF65-F5344CB8AC3E}">
        <p14:creationId xmlns:p14="http://schemas.microsoft.com/office/powerpoint/2010/main" val="82574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7F6D6-7428-4358-84C0-FA88DBF6E0FF}"/>
              </a:ext>
            </a:extLst>
          </p:cNvPr>
          <p:cNvSpPr>
            <a:spLocks noGrp="1"/>
          </p:cNvSpPr>
          <p:nvPr>
            <p:ph type="ctrTitle"/>
          </p:nvPr>
        </p:nvSpPr>
        <p:spPr>
          <a:xfrm>
            <a:off x="114763" y="120719"/>
            <a:ext cx="5605553" cy="417270"/>
          </a:xfrm>
        </p:spPr>
        <p:txBody>
          <a:bodyPr/>
          <a:lstStyle/>
          <a:p>
            <a:r>
              <a:rPr lang="en-US" b="1" dirty="0"/>
              <a:t>…and a solution focused on new mobility usage habits…</a:t>
            </a:r>
            <a:endParaRPr lang="en-US" b="1" dirty="0">
              <a:highlight>
                <a:srgbClr val="23C722"/>
              </a:highlight>
            </a:endParaRPr>
          </a:p>
        </p:txBody>
      </p:sp>
      <p:pic>
        <p:nvPicPr>
          <p:cNvPr id="22" name="Image 21">
            <a:extLst>
              <a:ext uri="{FF2B5EF4-FFF2-40B4-BE49-F238E27FC236}">
                <a16:creationId xmlns:a16="http://schemas.microsoft.com/office/drawing/2014/main" id="{A6406254-6411-4D25-B27A-8DE75B42CC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22" y="910968"/>
            <a:ext cx="8376755" cy="3853537"/>
          </a:xfrm>
          <a:prstGeom prst="rect">
            <a:avLst/>
          </a:prstGeom>
          <a:noFill/>
        </p:spPr>
      </p:pic>
    </p:spTree>
    <p:extLst>
      <p:ext uri="{BB962C8B-B14F-4D97-AF65-F5344CB8AC3E}">
        <p14:creationId xmlns:p14="http://schemas.microsoft.com/office/powerpoint/2010/main" val="217673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375D8-C5D8-4FA3-BF9B-A4964A88B631}"/>
              </a:ext>
            </a:extLst>
          </p:cNvPr>
          <p:cNvSpPr>
            <a:spLocks noGrp="1"/>
          </p:cNvSpPr>
          <p:nvPr>
            <p:ph type="ctrTitle"/>
          </p:nvPr>
        </p:nvSpPr>
        <p:spPr>
          <a:xfrm>
            <a:off x="114761" y="120719"/>
            <a:ext cx="8964439" cy="417270"/>
          </a:xfrm>
        </p:spPr>
        <p:txBody>
          <a:bodyPr/>
          <a:lstStyle/>
          <a:p>
            <a:r>
              <a:rPr lang="fr-FR" b="1" dirty="0">
                <a:solidFill>
                  <a:sysClr val="window" lastClr="FFFFFF"/>
                </a:solidFill>
              </a:rPr>
              <a:t>…</a:t>
            </a:r>
            <a:r>
              <a:rPr lang="fr-FR" b="1" dirty="0" err="1">
                <a:solidFill>
                  <a:sysClr val="window" lastClr="FFFFFF"/>
                </a:solidFill>
              </a:rPr>
              <a:t>creating</a:t>
            </a:r>
            <a:r>
              <a:rPr lang="fr-FR" b="1" dirty="0">
                <a:solidFill>
                  <a:sysClr val="window" lastClr="FFFFFF"/>
                </a:solidFill>
              </a:rPr>
              <a:t> a new </a:t>
            </a:r>
            <a:r>
              <a:rPr lang="fr-FR" b="1" dirty="0" err="1">
                <a:solidFill>
                  <a:sysClr val="window" lastClr="FFFFFF"/>
                </a:solidFill>
              </a:rPr>
              <a:t>worldwide</a:t>
            </a:r>
            <a:r>
              <a:rPr lang="fr-FR" b="1" dirty="0">
                <a:solidFill>
                  <a:sysClr val="window" lastClr="FFFFFF"/>
                </a:solidFill>
              </a:rPr>
              <a:t> standard for </a:t>
            </a:r>
            <a:r>
              <a:rPr lang="fr-FR" b="1" dirty="0" err="1">
                <a:solidFill>
                  <a:sysClr val="window" lastClr="FFFFFF"/>
                </a:solidFill>
              </a:rPr>
              <a:t>energy</a:t>
            </a:r>
            <a:r>
              <a:rPr lang="fr-FR" b="1" dirty="0">
                <a:solidFill>
                  <a:sysClr val="window" lastClr="FFFFFF"/>
                </a:solidFill>
              </a:rPr>
              <a:t> </a:t>
            </a:r>
            <a:r>
              <a:rPr lang="fr-FR" b="1" dirty="0" err="1">
                <a:solidFill>
                  <a:sysClr val="window" lastClr="FFFFFF"/>
                </a:solidFill>
              </a:rPr>
              <a:t>consumption</a:t>
            </a:r>
            <a:r>
              <a:rPr lang="fr-FR" b="1" dirty="0">
                <a:solidFill>
                  <a:sysClr val="window" lastClr="FFFFFF"/>
                </a:solidFill>
              </a:rPr>
              <a:t> </a:t>
            </a:r>
            <a:r>
              <a:rPr lang="en-US" b="1" dirty="0">
                <a:solidFill>
                  <a:sysClr val="window" lastClr="FFFFFF"/>
                </a:solidFill>
              </a:rPr>
              <a:t>based on non-intrusive infrastructure…</a:t>
            </a:r>
            <a:endParaRPr lang="en-US" b="1" dirty="0"/>
          </a:p>
        </p:txBody>
      </p:sp>
      <p:grpSp>
        <p:nvGrpSpPr>
          <p:cNvPr id="3" name="Groupe 2"/>
          <p:cNvGrpSpPr/>
          <p:nvPr/>
        </p:nvGrpSpPr>
        <p:grpSpPr>
          <a:xfrm>
            <a:off x="305206" y="1212096"/>
            <a:ext cx="8645361" cy="2521038"/>
            <a:chOff x="305206" y="1212096"/>
            <a:chExt cx="8645361" cy="2521038"/>
          </a:xfrm>
        </p:grpSpPr>
        <p:sp>
          <p:nvSpPr>
            <p:cNvPr id="57" name="Rectangle 56">
              <a:extLst>
                <a:ext uri="{FF2B5EF4-FFF2-40B4-BE49-F238E27FC236}">
                  <a16:creationId xmlns:a16="http://schemas.microsoft.com/office/drawing/2014/main" id="{E9F24691-DAB4-47B8-88B6-392C47ECE24A}"/>
                </a:ext>
              </a:extLst>
            </p:cNvPr>
            <p:cNvSpPr/>
            <p:nvPr/>
          </p:nvSpPr>
          <p:spPr>
            <a:xfrm>
              <a:off x="7552544" y="1820902"/>
              <a:ext cx="615424" cy="1682280"/>
            </a:xfrm>
            <a:prstGeom prst="rect">
              <a:avLst/>
            </a:prstGeom>
            <a:solidFill>
              <a:srgbClr val="60C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ZoneTexte 154"/>
            <p:cNvSpPr txBox="1"/>
            <p:nvPr/>
          </p:nvSpPr>
          <p:spPr>
            <a:xfrm>
              <a:off x="1674992" y="1212096"/>
              <a:ext cx="1824630" cy="276999"/>
            </a:xfrm>
            <a:prstGeom prst="rect">
              <a:avLst/>
            </a:prstGeom>
            <a:noFill/>
          </p:spPr>
          <p:txBody>
            <a:bodyPr wrap="square" rtlCol="0">
              <a:spAutoFit/>
            </a:bodyPr>
            <a:lstStyle/>
            <a:p>
              <a:pPr algn="ctr"/>
              <a:r>
                <a:rPr lang="fr-FR" sz="1200" b="1" dirty="0">
                  <a:solidFill>
                    <a:srgbClr val="C00000"/>
                  </a:solidFill>
                </a:rPr>
                <a:t>CORE ENVIRONMENT</a:t>
              </a:r>
              <a:endParaRPr lang="en-US" sz="1200" b="1" dirty="0">
                <a:solidFill>
                  <a:srgbClr val="C00000"/>
                </a:solidFill>
              </a:endParaRPr>
            </a:p>
          </p:txBody>
        </p:sp>
        <p:sp>
          <p:nvSpPr>
            <p:cNvPr id="158" name="Rectangle 157">
              <a:extLst>
                <a:ext uri="{FF2B5EF4-FFF2-40B4-BE49-F238E27FC236}">
                  <a16:creationId xmlns:a16="http://schemas.microsoft.com/office/drawing/2014/main" id="{FFB33B6C-22F0-4B8F-AF8E-4AC66A3ED89F}"/>
                </a:ext>
              </a:extLst>
            </p:cNvPr>
            <p:cNvSpPr/>
            <p:nvPr/>
          </p:nvSpPr>
          <p:spPr>
            <a:xfrm>
              <a:off x="4813845" y="1858938"/>
              <a:ext cx="1609135" cy="1682280"/>
            </a:xfrm>
            <a:prstGeom prst="rect">
              <a:avLst/>
            </a:prstGeom>
            <a:solidFill>
              <a:srgbClr val="60C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ZoneTexte 158">
              <a:extLst>
                <a:ext uri="{FF2B5EF4-FFF2-40B4-BE49-F238E27FC236}">
                  <a16:creationId xmlns:a16="http://schemas.microsoft.com/office/drawing/2014/main" id="{0C3AAF81-F934-4FF9-B8B6-C8AAA6E370B8}"/>
                </a:ext>
              </a:extLst>
            </p:cNvPr>
            <p:cNvSpPr txBox="1"/>
            <p:nvPr/>
          </p:nvSpPr>
          <p:spPr>
            <a:xfrm>
              <a:off x="8406542" y="2869667"/>
              <a:ext cx="544025" cy="200055"/>
            </a:xfrm>
            <a:prstGeom prst="rect">
              <a:avLst/>
            </a:prstGeom>
            <a:noFill/>
          </p:spPr>
          <p:txBody>
            <a:bodyPr wrap="square" rtlCol="0">
              <a:spAutoFit/>
            </a:bodyPr>
            <a:lstStyle/>
            <a:p>
              <a:pPr algn="ctr" defTabSz="457200">
                <a:defRPr/>
              </a:pPr>
              <a:r>
                <a:rPr lang="en-AU" sz="700" i="1" kern="0" dirty="0">
                  <a:solidFill>
                    <a:prstClr val="black"/>
                  </a:solidFill>
                </a:rPr>
                <a:t>Customer</a:t>
              </a:r>
            </a:p>
          </p:txBody>
        </p:sp>
        <p:pic>
          <p:nvPicPr>
            <p:cNvPr id="160" name="Image 159">
              <a:extLst>
                <a:ext uri="{FF2B5EF4-FFF2-40B4-BE49-F238E27FC236}">
                  <a16:creationId xmlns:a16="http://schemas.microsoft.com/office/drawing/2014/main" id="{8E830C42-BC46-4A3C-B43A-52F1E0384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802" y="2815114"/>
              <a:ext cx="678425" cy="607190"/>
            </a:xfrm>
            <a:prstGeom prst="rect">
              <a:avLst/>
            </a:prstGeom>
          </p:spPr>
        </p:pic>
        <p:pic>
          <p:nvPicPr>
            <p:cNvPr id="161" name="Image 160">
              <a:extLst>
                <a:ext uri="{FF2B5EF4-FFF2-40B4-BE49-F238E27FC236}">
                  <a16:creationId xmlns:a16="http://schemas.microsoft.com/office/drawing/2014/main" id="{79242C34-6160-42AD-AE2F-C2CEDF52C172}"/>
                </a:ext>
              </a:extLst>
            </p:cNvPr>
            <p:cNvPicPr>
              <a:picLocks noChangeAspect="1"/>
            </p:cNvPicPr>
            <p:nvPr/>
          </p:nvPicPr>
          <p:blipFill>
            <a:blip r:embed="rId4" cstate="screen">
              <a:clrChange>
                <a:clrFrom>
                  <a:srgbClr val="ACACAC"/>
                </a:clrFrom>
                <a:clrTo>
                  <a:srgbClr val="ACACAC">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40863" y="2247402"/>
              <a:ext cx="1300329" cy="706045"/>
            </a:xfrm>
            <a:prstGeom prst="rect">
              <a:avLst/>
            </a:prstGeom>
          </p:spPr>
        </p:pic>
        <p:pic>
          <p:nvPicPr>
            <p:cNvPr id="162" name="Image 161">
              <a:extLst>
                <a:ext uri="{FF2B5EF4-FFF2-40B4-BE49-F238E27FC236}">
                  <a16:creationId xmlns:a16="http://schemas.microsoft.com/office/drawing/2014/main" id="{C917C9A3-5A00-49C4-A516-A933FF8D47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206" y="1670822"/>
              <a:ext cx="576580" cy="576580"/>
            </a:xfrm>
            <a:prstGeom prst="rect">
              <a:avLst/>
            </a:prstGeom>
          </p:spPr>
        </p:pic>
        <p:pic>
          <p:nvPicPr>
            <p:cNvPr id="163" name="Image 162">
              <a:extLst>
                <a:ext uri="{FF2B5EF4-FFF2-40B4-BE49-F238E27FC236}">
                  <a16:creationId xmlns:a16="http://schemas.microsoft.com/office/drawing/2014/main" id="{0C76CC73-4971-4BCB-B996-40294ACFC04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1786" y="1624789"/>
              <a:ext cx="594351" cy="668645"/>
            </a:xfrm>
            <a:prstGeom prst="rect">
              <a:avLst/>
            </a:prstGeom>
          </p:spPr>
        </p:pic>
        <p:sp>
          <p:nvSpPr>
            <p:cNvPr id="164" name="ZoneTexte 163">
              <a:extLst>
                <a:ext uri="{FF2B5EF4-FFF2-40B4-BE49-F238E27FC236}">
                  <a16:creationId xmlns:a16="http://schemas.microsoft.com/office/drawing/2014/main" id="{445FC201-5A7A-418C-8FF1-088955AC38B0}"/>
                </a:ext>
              </a:extLst>
            </p:cNvPr>
            <p:cNvSpPr txBox="1"/>
            <p:nvPr/>
          </p:nvSpPr>
          <p:spPr>
            <a:xfrm>
              <a:off x="458715" y="2293434"/>
              <a:ext cx="1098900" cy="200055"/>
            </a:xfrm>
            <a:prstGeom prst="rect">
              <a:avLst/>
            </a:prstGeom>
            <a:noFill/>
          </p:spPr>
          <p:txBody>
            <a:bodyPr wrap="square" rtlCol="0">
              <a:spAutoFit/>
            </a:bodyPr>
            <a:lstStyle/>
            <a:p>
              <a:pPr algn="ctr" defTabSz="457200">
                <a:defRPr/>
              </a:pPr>
              <a:r>
                <a:rPr lang="en-AU" sz="700" i="1" kern="0" dirty="0">
                  <a:solidFill>
                    <a:prstClr val="black"/>
                  </a:solidFill>
                </a:rPr>
                <a:t>Hydrogen production</a:t>
              </a:r>
            </a:p>
          </p:txBody>
        </p:sp>
        <p:sp>
          <p:nvSpPr>
            <p:cNvPr id="165" name="ZoneTexte 164">
              <a:extLst>
                <a:ext uri="{FF2B5EF4-FFF2-40B4-BE49-F238E27FC236}">
                  <a16:creationId xmlns:a16="http://schemas.microsoft.com/office/drawing/2014/main" id="{FD5C274E-DA01-4C2B-8B61-E348373A9187}"/>
                </a:ext>
              </a:extLst>
            </p:cNvPr>
            <p:cNvSpPr txBox="1"/>
            <p:nvPr/>
          </p:nvSpPr>
          <p:spPr>
            <a:xfrm>
              <a:off x="417430" y="3422304"/>
              <a:ext cx="1203449" cy="200055"/>
            </a:xfrm>
            <a:prstGeom prst="rect">
              <a:avLst/>
            </a:prstGeom>
            <a:noFill/>
          </p:spPr>
          <p:txBody>
            <a:bodyPr wrap="square" rtlCol="0">
              <a:spAutoFit/>
            </a:bodyPr>
            <a:lstStyle/>
            <a:p>
              <a:pPr algn="ctr" defTabSz="457200">
                <a:defRPr/>
              </a:pPr>
              <a:r>
                <a:rPr lang="en-AU" sz="700" i="1" kern="0" dirty="0">
                  <a:solidFill>
                    <a:prstClr val="black"/>
                  </a:solidFill>
                </a:rPr>
                <a:t>Canister production</a:t>
              </a:r>
            </a:p>
          </p:txBody>
        </p:sp>
        <p:sp>
          <p:nvSpPr>
            <p:cNvPr id="166" name="ZoneTexte 165">
              <a:extLst>
                <a:ext uri="{FF2B5EF4-FFF2-40B4-BE49-F238E27FC236}">
                  <a16:creationId xmlns:a16="http://schemas.microsoft.com/office/drawing/2014/main" id="{4812B778-95E7-4F57-A267-C14B91E7116D}"/>
                </a:ext>
              </a:extLst>
            </p:cNvPr>
            <p:cNvSpPr txBox="1"/>
            <p:nvPr/>
          </p:nvSpPr>
          <p:spPr>
            <a:xfrm>
              <a:off x="2199084" y="2876963"/>
              <a:ext cx="1145228" cy="200055"/>
            </a:xfrm>
            <a:prstGeom prst="rect">
              <a:avLst/>
            </a:prstGeom>
            <a:noFill/>
          </p:spPr>
          <p:txBody>
            <a:bodyPr wrap="square" rtlCol="0">
              <a:spAutoFit/>
            </a:bodyPr>
            <a:lstStyle/>
            <a:p>
              <a:pPr algn="ctr" defTabSz="457200">
                <a:defRPr/>
              </a:pPr>
              <a:r>
                <a:rPr lang="en-AU" sz="700" i="1" kern="0" dirty="0">
                  <a:solidFill>
                    <a:prstClr val="black"/>
                  </a:solidFill>
                </a:rPr>
                <a:t>Filling station</a:t>
              </a:r>
            </a:p>
          </p:txBody>
        </p:sp>
        <p:cxnSp>
          <p:nvCxnSpPr>
            <p:cNvPr id="167" name="Connecteur droit avec flèche 166">
              <a:extLst>
                <a:ext uri="{FF2B5EF4-FFF2-40B4-BE49-F238E27FC236}">
                  <a16:creationId xmlns:a16="http://schemas.microsoft.com/office/drawing/2014/main" id="{36D424FB-1CE7-41BA-8FB4-60867155CF84}"/>
                </a:ext>
              </a:extLst>
            </p:cNvPr>
            <p:cNvCxnSpPr>
              <a:cxnSpLocks/>
              <a:endCxn id="161" idx="1"/>
            </p:cNvCxnSpPr>
            <p:nvPr/>
          </p:nvCxnSpPr>
          <p:spPr>
            <a:xfrm>
              <a:off x="1521628" y="2247402"/>
              <a:ext cx="619235" cy="353023"/>
            </a:xfrm>
            <a:prstGeom prst="straightConnector1">
              <a:avLst/>
            </a:prstGeom>
            <a:noFill/>
            <a:ln w="9525" cap="flat" cmpd="sng" algn="ctr">
              <a:solidFill>
                <a:sysClr val="windowText" lastClr="000000">
                  <a:shade val="95000"/>
                  <a:satMod val="105000"/>
                </a:sysClr>
              </a:solidFill>
              <a:prstDash val="solid"/>
              <a:tailEnd type="stealth"/>
            </a:ln>
            <a:effectLst/>
          </p:spPr>
        </p:cxnSp>
        <p:cxnSp>
          <p:nvCxnSpPr>
            <p:cNvPr id="168" name="Connecteur droit avec flèche 167">
              <a:extLst>
                <a:ext uri="{FF2B5EF4-FFF2-40B4-BE49-F238E27FC236}">
                  <a16:creationId xmlns:a16="http://schemas.microsoft.com/office/drawing/2014/main" id="{5474B4AE-1CE5-446C-B145-43B3B0325DA6}"/>
                </a:ext>
              </a:extLst>
            </p:cNvPr>
            <p:cNvCxnSpPr>
              <a:cxnSpLocks/>
              <a:endCxn id="161" idx="1"/>
            </p:cNvCxnSpPr>
            <p:nvPr/>
          </p:nvCxnSpPr>
          <p:spPr>
            <a:xfrm flipV="1">
              <a:off x="1476137" y="2600425"/>
              <a:ext cx="664726" cy="378957"/>
            </a:xfrm>
            <a:prstGeom prst="straightConnector1">
              <a:avLst/>
            </a:prstGeom>
            <a:noFill/>
            <a:ln w="9525" cap="flat" cmpd="sng" algn="ctr">
              <a:solidFill>
                <a:sysClr val="windowText" lastClr="000000">
                  <a:shade val="95000"/>
                  <a:satMod val="105000"/>
                </a:sysClr>
              </a:solidFill>
              <a:prstDash val="solid"/>
              <a:tailEnd type="stealth"/>
            </a:ln>
            <a:effectLst/>
          </p:spPr>
        </p:cxnSp>
        <p:pic>
          <p:nvPicPr>
            <p:cNvPr id="169" name="Image 168">
              <a:extLst>
                <a:ext uri="{FF2B5EF4-FFF2-40B4-BE49-F238E27FC236}">
                  <a16:creationId xmlns:a16="http://schemas.microsoft.com/office/drawing/2014/main" id="{8D8B7616-01C2-4D2E-AEDA-4459EC40DC5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88507" y="2400861"/>
              <a:ext cx="531500" cy="613941"/>
            </a:xfrm>
            <a:prstGeom prst="rect">
              <a:avLst/>
            </a:prstGeom>
            <a:ln>
              <a:noFill/>
            </a:ln>
            <a:effectLst>
              <a:outerShdw blurRad="190500" algn="tl" rotWithShape="0">
                <a:srgbClr val="000000">
                  <a:alpha val="70000"/>
                </a:srgbClr>
              </a:outerShdw>
            </a:effectLst>
          </p:spPr>
        </p:pic>
        <p:sp>
          <p:nvSpPr>
            <p:cNvPr id="170" name="Rectangle : coins arrondis 63">
              <a:extLst>
                <a:ext uri="{FF2B5EF4-FFF2-40B4-BE49-F238E27FC236}">
                  <a16:creationId xmlns:a16="http://schemas.microsoft.com/office/drawing/2014/main" id="{AF6F62F4-3973-4C2C-A039-F50D432832F8}"/>
                </a:ext>
              </a:extLst>
            </p:cNvPr>
            <p:cNvSpPr/>
            <p:nvPr/>
          </p:nvSpPr>
          <p:spPr>
            <a:xfrm>
              <a:off x="6070340" y="2051637"/>
              <a:ext cx="58738" cy="415437"/>
            </a:xfrm>
            <a:prstGeom prst="roundRect">
              <a:avLst/>
            </a:prstGeom>
            <a:gradFill flip="none" rotWithShape="1">
              <a:gsLst>
                <a:gs pos="0">
                  <a:srgbClr val="9BBB59">
                    <a:lumMod val="67000"/>
                  </a:srgbClr>
                </a:gs>
                <a:gs pos="48000">
                  <a:srgbClr val="9BBB59">
                    <a:lumMod val="97000"/>
                    <a:lumOff val="3000"/>
                  </a:srgbClr>
                </a:gs>
                <a:gs pos="100000">
                  <a:srgbClr val="9BBB59">
                    <a:lumMod val="60000"/>
                    <a:lumOff val="40000"/>
                  </a:srgbClr>
                </a:gs>
              </a:gsLst>
              <a:lin ang="16200000" scaled="1"/>
              <a:tileRect/>
            </a:gradFill>
            <a:ln w="3175">
              <a:solidFill>
                <a:sysClr val="windowText" lastClr="000000"/>
              </a:solidFill>
            </a:ln>
            <a:effectLst/>
          </p:spPr>
          <p:txBody>
            <a:bodyPr rtlCol="0" anchor="ctr"/>
            <a:lstStyle/>
            <a:p>
              <a:pPr algn="ctr" defTabSz="457200">
                <a:defRPr/>
              </a:pPr>
              <a:endParaRPr lang="fr-FR" kern="0">
                <a:solidFill>
                  <a:prstClr val="white"/>
                </a:solidFill>
              </a:endParaRPr>
            </a:p>
          </p:txBody>
        </p:sp>
        <p:sp>
          <p:nvSpPr>
            <p:cNvPr id="171" name="Rectangle : coins arrondis 64">
              <a:extLst>
                <a:ext uri="{FF2B5EF4-FFF2-40B4-BE49-F238E27FC236}">
                  <a16:creationId xmlns:a16="http://schemas.microsoft.com/office/drawing/2014/main" id="{C9553B63-CEA3-4611-817E-955C5CD65AB6}"/>
                </a:ext>
              </a:extLst>
            </p:cNvPr>
            <p:cNvSpPr/>
            <p:nvPr/>
          </p:nvSpPr>
          <p:spPr>
            <a:xfrm>
              <a:off x="6070340" y="2810039"/>
              <a:ext cx="58738" cy="415437"/>
            </a:xfrm>
            <a:prstGeom prst="roundRect">
              <a:avLst/>
            </a:prstGeom>
            <a:gradFill flip="none" rotWithShape="1">
              <a:gsLst>
                <a:gs pos="0">
                  <a:srgbClr val="9BBB59">
                    <a:lumMod val="67000"/>
                  </a:srgbClr>
                </a:gs>
                <a:gs pos="13000">
                  <a:sysClr val="window" lastClr="FFFFFF"/>
                </a:gs>
              </a:gsLst>
              <a:lin ang="16200000" scaled="1"/>
              <a:tileRect/>
            </a:gradFill>
            <a:ln w="3175">
              <a:solidFill>
                <a:sysClr val="windowText" lastClr="000000"/>
              </a:solidFill>
            </a:ln>
            <a:effectLst/>
          </p:spPr>
          <p:txBody>
            <a:bodyPr rtlCol="0" anchor="ctr"/>
            <a:lstStyle/>
            <a:p>
              <a:pPr algn="ctr" defTabSz="457200">
                <a:defRPr/>
              </a:pPr>
              <a:endParaRPr lang="fr-FR" kern="0">
                <a:solidFill>
                  <a:prstClr val="white"/>
                </a:solidFill>
              </a:endParaRPr>
            </a:p>
          </p:txBody>
        </p:sp>
        <p:sp>
          <p:nvSpPr>
            <p:cNvPr id="172" name="Flèche : courbe vers le bas 65">
              <a:extLst>
                <a:ext uri="{FF2B5EF4-FFF2-40B4-BE49-F238E27FC236}">
                  <a16:creationId xmlns:a16="http://schemas.microsoft.com/office/drawing/2014/main" id="{A9716E59-C53D-4390-9DE7-CC4079EBD7FC}"/>
                </a:ext>
              </a:extLst>
            </p:cNvPr>
            <p:cNvSpPr/>
            <p:nvPr/>
          </p:nvSpPr>
          <p:spPr>
            <a:xfrm>
              <a:off x="3380075" y="2393461"/>
              <a:ext cx="1485947" cy="364613"/>
            </a:xfrm>
            <a:prstGeom prst="curvedDownArrow">
              <a:avLst/>
            </a:prstGeom>
            <a:solidFill>
              <a:sysClr val="window" lastClr="FFFFFF">
                <a:lumMod val="50000"/>
              </a:sysClr>
            </a:solidFill>
            <a:ln>
              <a:noFill/>
            </a:ln>
            <a:effectLst/>
          </p:spPr>
          <p:txBody>
            <a:bodyPr rtlCol="0" anchor="ctr"/>
            <a:lstStyle/>
            <a:p>
              <a:pPr algn="ctr" defTabSz="457200">
                <a:defRPr/>
              </a:pPr>
              <a:endParaRPr lang="fr-FR" kern="0">
                <a:solidFill>
                  <a:prstClr val="black"/>
                </a:solidFill>
              </a:endParaRPr>
            </a:p>
          </p:txBody>
        </p:sp>
        <p:sp>
          <p:nvSpPr>
            <p:cNvPr id="173" name="Flèche : courbe vers le bas 66">
              <a:extLst>
                <a:ext uri="{FF2B5EF4-FFF2-40B4-BE49-F238E27FC236}">
                  <a16:creationId xmlns:a16="http://schemas.microsoft.com/office/drawing/2014/main" id="{37E28D4E-BD89-4582-BEF0-486ED40AE9D3}"/>
                </a:ext>
              </a:extLst>
            </p:cNvPr>
            <p:cNvSpPr/>
            <p:nvPr/>
          </p:nvSpPr>
          <p:spPr>
            <a:xfrm rot="10800000">
              <a:off x="3344312" y="2868827"/>
              <a:ext cx="1485947" cy="364613"/>
            </a:xfrm>
            <a:prstGeom prst="curvedDownArrow">
              <a:avLst/>
            </a:prstGeom>
            <a:solidFill>
              <a:sysClr val="window" lastClr="FFFFFF">
                <a:lumMod val="50000"/>
              </a:sysClr>
            </a:solidFill>
            <a:ln>
              <a:noFill/>
            </a:ln>
            <a:effectLst/>
          </p:spPr>
          <p:txBody>
            <a:bodyPr rtlCol="0" anchor="ctr"/>
            <a:lstStyle/>
            <a:p>
              <a:pPr algn="ctr" defTabSz="457200">
                <a:defRPr/>
              </a:pPr>
              <a:endParaRPr lang="fr-FR" kern="0">
                <a:solidFill>
                  <a:prstClr val="black"/>
                </a:solidFill>
              </a:endParaRPr>
            </a:p>
          </p:txBody>
        </p:sp>
        <p:sp>
          <p:nvSpPr>
            <p:cNvPr id="174" name="Flèche : courbe vers la gauche 67">
              <a:extLst>
                <a:ext uri="{FF2B5EF4-FFF2-40B4-BE49-F238E27FC236}">
                  <a16:creationId xmlns:a16="http://schemas.microsoft.com/office/drawing/2014/main" id="{4C64AD84-BB6E-44CD-9290-6EC180F55EDD}"/>
                </a:ext>
              </a:extLst>
            </p:cNvPr>
            <p:cNvSpPr/>
            <p:nvPr/>
          </p:nvSpPr>
          <p:spPr>
            <a:xfrm>
              <a:off x="6208695" y="2145278"/>
              <a:ext cx="2224909" cy="1125107"/>
            </a:xfrm>
            <a:prstGeom prst="curvedLeftArrow">
              <a:avLst>
                <a:gd name="adj1" fmla="val 5090"/>
                <a:gd name="adj2" fmla="val 12526"/>
                <a:gd name="adj3" fmla="val 14686"/>
              </a:avLst>
            </a:prstGeom>
            <a:solidFill>
              <a:sysClr val="window" lastClr="FFFFFF">
                <a:lumMod val="50000"/>
              </a:sysClr>
            </a:solidFill>
            <a:ln>
              <a:noFill/>
            </a:ln>
            <a:effectLst/>
          </p:spPr>
          <p:txBody>
            <a:bodyPr rtlCol="0" anchor="ctr"/>
            <a:lstStyle/>
            <a:p>
              <a:pPr algn="ctr" defTabSz="457200">
                <a:defRPr/>
              </a:pPr>
              <a:endParaRPr lang="fr-FR" kern="0">
                <a:solidFill>
                  <a:prstClr val="black"/>
                </a:solidFill>
              </a:endParaRPr>
            </a:p>
          </p:txBody>
        </p:sp>
        <p:grpSp>
          <p:nvGrpSpPr>
            <p:cNvPr id="175" name="Groupe 174">
              <a:extLst>
                <a:ext uri="{FF2B5EF4-FFF2-40B4-BE49-F238E27FC236}">
                  <a16:creationId xmlns:a16="http://schemas.microsoft.com/office/drawing/2014/main" id="{36B64FF1-F802-4645-9091-D54EC10FD46A}"/>
                </a:ext>
              </a:extLst>
            </p:cNvPr>
            <p:cNvGrpSpPr/>
            <p:nvPr/>
          </p:nvGrpSpPr>
          <p:grpSpPr>
            <a:xfrm>
              <a:off x="7755042" y="2432392"/>
              <a:ext cx="256414" cy="516075"/>
              <a:chOff x="999459" y="930800"/>
              <a:chExt cx="1609061" cy="3238500"/>
            </a:xfrm>
          </p:grpSpPr>
          <p:pic>
            <p:nvPicPr>
              <p:cNvPr id="176" name="Picture 2" descr="https://static.fnac-static.com/multimedia/Images/FR/NR/02/cc/71/7457794/1540-1/tsp20170322112225/Apple-iPhone-SE-32-Go-4-Argent.jpg">
                <a:extLst>
                  <a:ext uri="{FF2B5EF4-FFF2-40B4-BE49-F238E27FC236}">
                    <a16:creationId xmlns:a16="http://schemas.microsoft.com/office/drawing/2014/main" id="{50A98B3F-0444-45AE-AB46-BB20B5C88FF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99459" y="930800"/>
                <a:ext cx="1609061" cy="3238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7" name="Image 176">
                <a:extLst>
                  <a:ext uri="{FF2B5EF4-FFF2-40B4-BE49-F238E27FC236}">
                    <a16:creationId xmlns:a16="http://schemas.microsoft.com/office/drawing/2014/main" id="{72B2D501-9E64-4683-AD77-FCAFF01017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62493" y="1403497"/>
                <a:ext cx="1287226" cy="2289545"/>
              </a:xfrm>
              <a:prstGeom prst="rect">
                <a:avLst/>
              </a:prstGeom>
              <a:ln>
                <a:noFill/>
              </a:ln>
              <a:effectLst>
                <a:outerShdw blurRad="190500" algn="tl" rotWithShape="0">
                  <a:srgbClr val="000000">
                    <a:alpha val="70000"/>
                  </a:srgbClr>
                </a:outerShdw>
              </a:effectLst>
            </p:spPr>
          </p:pic>
        </p:grpSp>
        <p:sp>
          <p:nvSpPr>
            <p:cNvPr id="178" name="ZoneTexte 177">
              <a:extLst>
                <a:ext uri="{FF2B5EF4-FFF2-40B4-BE49-F238E27FC236}">
                  <a16:creationId xmlns:a16="http://schemas.microsoft.com/office/drawing/2014/main" id="{97E292F1-F5D1-4F4C-AF59-02BBEEB47526}"/>
                </a:ext>
              </a:extLst>
            </p:cNvPr>
            <p:cNvSpPr txBox="1"/>
            <p:nvPr/>
          </p:nvSpPr>
          <p:spPr>
            <a:xfrm>
              <a:off x="3548697" y="2821849"/>
              <a:ext cx="1145228" cy="307777"/>
            </a:xfrm>
            <a:prstGeom prst="rect">
              <a:avLst/>
            </a:prstGeom>
            <a:noFill/>
          </p:spPr>
          <p:txBody>
            <a:bodyPr wrap="square" rtlCol="0">
              <a:spAutoFit/>
            </a:bodyPr>
            <a:lstStyle/>
            <a:p>
              <a:pPr algn="ctr" defTabSz="457200">
                <a:defRPr/>
              </a:pPr>
              <a:r>
                <a:rPr lang="en-AU" sz="700" i="1" kern="0" dirty="0">
                  <a:solidFill>
                    <a:prstClr val="black"/>
                  </a:solidFill>
                </a:rPr>
                <a:t>Milk-run logistics for refilling cartridges</a:t>
              </a:r>
            </a:p>
          </p:txBody>
        </p:sp>
        <p:sp>
          <p:nvSpPr>
            <p:cNvPr id="179" name="ZoneTexte 178">
              <a:extLst>
                <a:ext uri="{FF2B5EF4-FFF2-40B4-BE49-F238E27FC236}">
                  <a16:creationId xmlns:a16="http://schemas.microsoft.com/office/drawing/2014/main" id="{B5E258CE-4C2F-4064-9E3E-94B925D7BB37}"/>
                </a:ext>
              </a:extLst>
            </p:cNvPr>
            <p:cNvSpPr txBox="1"/>
            <p:nvPr/>
          </p:nvSpPr>
          <p:spPr>
            <a:xfrm>
              <a:off x="4581643" y="3004514"/>
              <a:ext cx="1145228" cy="369332"/>
            </a:xfrm>
            <a:prstGeom prst="rect">
              <a:avLst/>
            </a:prstGeom>
            <a:noFill/>
          </p:spPr>
          <p:txBody>
            <a:bodyPr wrap="square" rtlCol="0">
              <a:spAutoFit/>
            </a:bodyPr>
            <a:lstStyle/>
            <a:p>
              <a:pPr algn="ctr" defTabSz="457200">
                <a:defRPr/>
              </a:pPr>
              <a:r>
                <a:rPr lang="en-AU" sz="900" b="1" kern="0" dirty="0">
                  <a:solidFill>
                    <a:prstClr val="white"/>
                  </a:solidFill>
                </a:rPr>
                <a:t>Vending</a:t>
              </a:r>
            </a:p>
            <a:p>
              <a:pPr algn="ctr" defTabSz="457200">
                <a:defRPr/>
              </a:pPr>
              <a:r>
                <a:rPr lang="en-AU" sz="900" b="1" kern="0" dirty="0">
                  <a:solidFill>
                    <a:prstClr val="white"/>
                  </a:solidFill>
                </a:rPr>
                <a:t> Machine</a:t>
              </a:r>
            </a:p>
          </p:txBody>
        </p:sp>
        <p:sp>
          <p:nvSpPr>
            <p:cNvPr id="180" name="ZoneTexte 179">
              <a:extLst>
                <a:ext uri="{FF2B5EF4-FFF2-40B4-BE49-F238E27FC236}">
                  <a16:creationId xmlns:a16="http://schemas.microsoft.com/office/drawing/2014/main" id="{EEFCC7DA-CC67-4EC7-9827-A5352D838635}"/>
                </a:ext>
              </a:extLst>
            </p:cNvPr>
            <p:cNvSpPr txBox="1"/>
            <p:nvPr/>
          </p:nvSpPr>
          <p:spPr>
            <a:xfrm>
              <a:off x="5336356" y="3225303"/>
              <a:ext cx="1037910" cy="507831"/>
            </a:xfrm>
            <a:prstGeom prst="rect">
              <a:avLst/>
            </a:prstGeom>
            <a:noFill/>
          </p:spPr>
          <p:txBody>
            <a:bodyPr wrap="square" rtlCol="0">
              <a:spAutoFit/>
            </a:bodyPr>
            <a:lstStyle/>
            <a:p>
              <a:pPr algn="ctr" defTabSz="457200">
                <a:defRPr/>
              </a:pPr>
              <a:r>
                <a:rPr lang="en-AU" sz="900" b="1" kern="0" dirty="0">
                  <a:solidFill>
                    <a:prstClr val="white"/>
                  </a:solidFill>
                </a:rPr>
                <a:t>Empty cartridges to be refilled</a:t>
              </a:r>
            </a:p>
            <a:p>
              <a:pPr algn="ctr" defTabSz="457200">
                <a:defRPr/>
              </a:pPr>
              <a:endParaRPr lang="en-AU" sz="900" b="1" kern="0" dirty="0">
                <a:solidFill>
                  <a:prstClr val="white"/>
                </a:solidFill>
              </a:endParaRPr>
            </a:p>
          </p:txBody>
        </p:sp>
        <p:sp>
          <p:nvSpPr>
            <p:cNvPr id="181" name="ZoneTexte 180">
              <a:extLst>
                <a:ext uri="{FF2B5EF4-FFF2-40B4-BE49-F238E27FC236}">
                  <a16:creationId xmlns:a16="http://schemas.microsoft.com/office/drawing/2014/main" id="{882F6CD0-9CD7-4085-8BA7-C2AC5B867B23}"/>
                </a:ext>
              </a:extLst>
            </p:cNvPr>
            <p:cNvSpPr txBox="1"/>
            <p:nvPr/>
          </p:nvSpPr>
          <p:spPr>
            <a:xfrm>
              <a:off x="5331363" y="2421087"/>
              <a:ext cx="1047897" cy="369332"/>
            </a:xfrm>
            <a:prstGeom prst="rect">
              <a:avLst/>
            </a:prstGeom>
            <a:noFill/>
          </p:spPr>
          <p:txBody>
            <a:bodyPr wrap="square" rtlCol="0">
              <a:spAutoFit/>
            </a:bodyPr>
            <a:lstStyle/>
            <a:p>
              <a:pPr algn="ctr" defTabSz="457200">
                <a:defRPr/>
              </a:pPr>
              <a:r>
                <a:rPr lang="en-AU" sz="900" b="1" kern="0" dirty="0">
                  <a:solidFill>
                    <a:prstClr val="white"/>
                  </a:solidFill>
                </a:rPr>
                <a:t>Full </a:t>
              </a:r>
              <a:r>
                <a:rPr lang="en-AU" sz="900" b="1" kern="0" dirty="0" err="1">
                  <a:solidFill>
                    <a:prstClr val="white"/>
                  </a:solidFill>
                </a:rPr>
                <a:t>cartridgess</a:t>
              </a:r>
              <a:endParaRPr lang="en-AU" sz="900" b="1" kern="0" dirty="0">
                <a:solidFill>
                  <a:prstClr val="white"/>
                </a:solidFill>
              </a:endParaRPr>
            </a:p>
            <a:p>
              <a:pPr algn="ctr" defTabSz="457200">
                <a:defRPr/>
              </a:pPr>
              <a:r>
                <a:rPr lang="en-AU" sz="900" b="1" kern="0" dirty="0">
                  <a:solidFill>
                    <a:prstClr val="white"/>
                  </a:solidFill>
                </a:rPr>
                <a:t>ready for use</a:t>
              </a:r>
            </a:p>
          </p:txBody>
        </p:sp>
        <p:pic>
          <p:nvPicPr>
            <p:cNvPr id="182" name="Image 181">
              <a:extLst>
                <a:ext uri="{FF2B5EF4-FFF2-40B4-BE49-F238E27FC236}">
                  <a16:creationId xmlns:a16="http://schemas.microsoft.com/office/drawing/2014/main" id="{FE9FEEBD-F4EB-4738-A227-A8C3577642E4}"/>
                </a:ext>
              </a:extLst>
            </p:cNvPr>
            <p:cNvPicPr>
              <a:picLocks noChangeAspect="1"/>
            </p:cNvPicPr>
            <p:nvPr/>
          </p:nvPicPr>
          <p:blipFill>
            <a:blip r:embed="rId11"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7198169" y="2275966"/>
              <a:ext cx="355376" cy="234744"/>
            </a:xfrm>
            <a:prstGeom prst="rect">
              <a:avLst/>
            </a:prstGeom>
          </p:spPr>
        </p:pic>
        <p:pic>
          <p:nvPicPr>
            <p:cNvPr id="183" name="Image 182">
              <a:extLst>
                <a:ext uri="{FF2B5EF4-FFF2-40B4-BE49-F238E27FC236}">
                  <a16:creationId xmlns:a16="http://schemas.microsoft.com/office/drawing/2014/main" id="{7FE09964-6142-41FD-9DA9-043A45C64D90}"/>
                </a:ext>
              </a:extLst>
            </p:cNvPr>
            <p:cNvPicPr>
              <a:picLocks noChangeAspect="1"/>
            </p:cNvPicPr>
            <p:nvPr/>
          </p:nvPicPr>
          <p:blipFill>
            <a:blip r:embed="rId12"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6404935" y="2184316"/>
              <a:ext cx="371902" cy="226561"/>
            </a:xfrm>
            <a:prstGeom prst="rect">
              <a:avLst/>
            </a:prstGeom>
          </p:spPr>
        </p:pic>
        <p:pic>
          <p:nvPicPr>
            <p:cNvPr id="184" name="Image 183">
              <a:extLst>
                <a:ext uri="{FF2B5EF4-FFF2-40B4-BE49-F238E27FC236}">
                  <a16:creationId xmlns:a16="http://schemas.microsoft.com/office/drawing/2014/main" id="{FA699E9D-8CD8-405F-BD83-905E8FFE8D3D}"/>
                </a:ext>
              </a:extLst>
            </p:cNvPr>
            <p:cNvPicPr>
              <a:picLocks noChangeAspect="1"/>
            </p:cNvPicPr>
            <p:nvPr/>
          </p:nvPicPr>
          <p:blipFill>
            <a:blip r:embed="rId13"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flipH="1">
              <a:off x="8092566" y="2533800"/>
              <a:ext cx="320605" cy="256484"/>
            </a:xfrm>
            <a:prstGeom prst="rect">
              <a:avLst/>
            </a:prstGeom>
          </p:spPr>
        </p:pic>
        <p:pic>
          <p:nvPicPr>
            <p:cNvPr id="185" name="Image 184">
              <a:extLst>
                <a:ext uri="{FF2B5EF4-FFF2-40B4-BE49-F238E27FC236}">
                  <a16:creationId xmlns:a16="http://schemas.microsoft.com/office/drawing/2014/main" id="{CCFF5209-E099-47CE-8F41-EE01A9C1564D}"/>
                </a:ext>
              </a:extLst>
            </p:cNvPr>
            <p:cNvPicPr>
              <a:picLocks noChangeAspect="1"/>
            </p:cNvPicPr>
            <p:nvPr/>
          </p:nvPicPr>
          <p:blipFill rotWithShape="1">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t="-9924"/>
            <a:stretch/>
          </p:blipFill>
          <p:spPr>
            <a:xfrm flipH="1">
              <a:off x="6432988" y="2948467"/>
              <a:ext cx="410375" cy="205188"/>
            </a:xfrm>
            <a:prstGeom prst="rect">
              <a:avLst/>
            </a:prstGeom>
          </p:spPr>
        </p:pic>
        <p:pic>
          <p:nvPicPr>
            <p:cNvPr id="186" name="Image 185">
              <a:extLst>
                <a:ext uri="{FF2B5EF4-FFF2-40B4-BE49-F238E27FC236}">
                  <a16:creationId xmlns:a16="http://schemas.microsoft.com/office/drawing/2014/main" id="{236080B3-17A0-45AF-A91B-AC04462BAC67}"/>
                </a:ext>
              </a:extLst>
            </p:cNvPr>
            <p:cNvPicPr>
              <a:picLocks noChangeAspect="1"/>
            </p:cNvPicPr>
            <p:nvPr/>
          </p:nvPicPr>
          <p:blipFill>
            <a:blip r:embed="rId15"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flipH="1">
              <a:off x="7252808" y="2812051"/>
              <a:ext cx="290682" cy="277858"/>
            </a:xfrm>
            <a:prstGeom prst="rect">
              <a:avLst/>
            </a:prstGeom>
          </p:spPr>
        </p:pic>
        <p:pic>
          <p:nvPicPr>
            <p:cNvPr id="187" name="Image 186">
              <a:extLst>
                <a:ext uri="{FF2B5EF4-FFF2-40B4-BE49-F238E27FC236}">
                  <a16:creationId xmlns:a16="http://schemas.microsoft.com/office/drawing/2014/main" id="{CF6343BA-977E-4CE6-8C7C-50AF1A561110}"/>
                </a:ext>
              </a:extLst>
            </p:cNvPr>
            <p:cNvPicPr>
              <a:picLocks noChangeAspect="1"/>
            </p:cNvPicPr>
            <p:nvPr/>
          </p:nvPicPr>
          <p:blipFill rotWithShape="1">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67539" y="2400861"/>
              <a:ext cx="242154" cy="525153"/>
            </a:xfrm>
            <a:prstGeom prst="rect">
              <a:avLst/>
            </a:prstGeom>
          </p:spPr>
        </p:pic>
        <p:sp>
          <p:nvSpPr>
            <p:cNvPr id="188" name="ZoneTexte 187">
              <a:extLst>
                <a:ext uri="{FF2B5EF4-FFF2-40B4-BE49-F238E27FC236}">
                  <a16:creationId xmlns:a16="http://schemas.microsoft.com/office/drawing/2014/main" id="{513F7808-8B27-4A22-941C-BDE8E0B8F745}"/>
                </a:ext>
              </a:extLst>
            </p:cNvPr>
            <p:cNvSpPr txBox="1"/>
            <p:nvPr/>
          </p:nvSpPr>
          <p:spPr>
            <a:xfrm>
              <a:off x="6483284" y="2526376"/>
              <a:ext cx="985825" cy="307777"/>
            </a:xfrm>
            <a:prstGeom prst="rect">
              <a:avLst/>
            </a:prstGeom>
            <a:noFill/>
          </p:spPr>
          <p:txBody>
            <a:bodyPr wrap="square" rtlCol="0">
              <a:spAutoFit/>
            </a:bodyPr>
            <a:lstStyle/>
            <a:p>
              <a:pPr algn="ctr" defTabSz="457200">
                <a:defRPr/>
              </a:pPr>
              <a:r>
                <a:rPr lang="en-AU" sz="700" i="1" kern="0" dirty="0">
                  <a:solidFill>
                    <a:prstClr val="black"/>
                  </a:solidFill>
                </a:rPr>
                <a:t>Vehicles using  hydrogen cartridges</a:t>
              </a:r>
            </a:p>
          </p:txBody>
        </p:sp>
        <p:pic>
          <p:nvPicPr>
            <p:cNvPr id="189" name="Image 188">
              <a:extLst>
                <a:ext uri="{FF2B5EF4-FFF2-40B4-BE49-F238E27FC236}">
                  <a16:creationId xmlns:a16="http://schemas.microsoft.com/office/drawing/2014/main" id="{9DBE4B9D-6F63-420A-8B79-7772D3EAC5C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900184" y="2465987"/>
              <a:ext cx="435231" cy="435231"/>
            </a:xfrm>
            <a:prstGeom prst="rect">
              <a:avLst/>
            </a:prstGeom>
          </p:spPr>
        </p:pic>
        <p:pic>
          <p:nvPicPr>
            <p:cNvPr id="190" name="Image 189">
              <a:extLst>
                <a:ext uri="{FF2B5EF4-FFF2-40B4-BE49-F238E27FC236}">
                  <a16:creationId xmlns:a16="http://schemas.microsoft.com/office/drawing/2014/main" id="{E229B913-086D-4E55-ADF1-AD59D904E7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684625" y="1909646"/>
              <a:ext cx="299395" cy="558665"/>
            </a:xfrm>
            <a:prstGeom prst="rect">
              <a:avLst/>
            </a:prstGeom>
            <a:ln>
              <a:noFill/>
            </a:ln>
            <a:effectLst>
              <a:outerShdw blurRad="190500" algn="tl" rotWithShape="0">
                <a:srgbClr val="000000">
                  <a:alpha val="70000"/>
                </a:srgbClr>
              </a:outerShdw>
            </a:effectLst>
          </p:spPr>
        </p:pic>
        <p:pic>
          <p:nvPicPr>
            <p:cNvPr id="191" name="Image 190">
              <a:extLst>
                <a:ext uri="{FF2B5EF4-FFF2-40B4-BE49-F238E27FC236}">
                  <a16:creationId xmlns:a16="http://schemas.microsoft.com/office/drawing/2014/main" id="{A8F1298E-3DE6-4BAA-B61B-45CCAF322C3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710340" y="2741761"/>
              <a:ext cx="299395" cy="558665"/>
            </a:xfrm>
            <a:prstGeom prst="rect">
              <a:avLst/>
            </a:prstGeom>
            <a:ln>
              <a:noFill/>
            </a:ln>
            <a:effectLst>
              <a:outerShdw blurRad="190500" algn="tl" rotWithShape="0">
                <a:srgbClr val="000000">
                  <a:alpha val="70000"/>
                </a:srgbClr>
              </a:outerShdw>
            </a:effectLst>
          </p:spPr>
        </p:pic>
        <p:sp>
          <p:nvSpPr>
            <p:cNvPr id="192" name="ZoneTexte 191">
              <a:extLst>
                <a:ext uri="{FF2B5EF4-FFF2-40B4-BE49-F238E27FC236}">
                  <a16:creationId xmlns:a16="http://schemas.microsoft.com/office/drawing/2014/main" id="{46F98713-F4F6-4AEB-AD0B-252919FFF24B}"/>
                </a:ext>
              </a:extLst>
            </p:cNvPr>
            <p:cNvSpPr txBox="1"/>
            <p:nvPr/>
          </p:nvSpPr>
          <p:spPr>
            <a:xfrm>
              <a:off x="7598556" y="3068639"/>
              <a:ext cx="569387" cy="369332"/>
            </a:xfrm>
            <a:prstGeom prst="rect">
              <a:avLst/>
            </a:prstGeom>
            <a:noFill/>
          </p:spPr>
          <p:txBody>
            <a:bodyPr wrap="none" rtlCol="0">
              <a:spAutoFit/>
            </a:bodyPr>
            <a:lstStyle/>
            <a:p>
              <a:pPr algn="ctr" defTabSz="457200">
                <a:defRPr/>
              </a:pPr>
              <a:r>
                <a:rPr lang="en-AU" sz="900" b="1" kern="0" dirty="0">
                  <a:solidFill>
                    <a:prstClr val="white"/>
                  </a:solidFill>
                </a:rPr>
                <a:t>STOR</a:t>
              </a:r>
              <a:r>
                <a:rPr lang="en-AU" sz="900" b="1" kern="0" baseline="30000" dirty="0">
                  <a:solidFill>
                    <a:prstClr val="white"/>
                  </a:solidFill>
                </a:rPr>
                <a:t>.</a:t>
              </a:r>
              <a:r>
                <a:rPr lang="en-AU" sz="900" b="1" kern="0" dirty="0">
                  <a:solidFill>
                    <a:prstClr val="white"/>
                  </a:solidFill>
                </a:rPr>
                <a:t>H </a:t>
              </a:r>
            </a:p>
            <a:p>
              <a:pPr algn="ctr" defTabSz="457200">
                <a:defRPr/>
              </a:pPr>
              <a:r>
                <a:rPr lang="en-AU" sz="900" b="1" kern="0" dirty="0">
                  <a:solidFill>
                    <a:prstClr val="white"/>
                  </a:solidFill>
                </a:rPr>
                <a:t>APP</a:t>
              </a:r>
            </a:p>
          </p:txBody>
        </p:sp>
        <p:sp>
          <p:nvSpPr>
            <p:cNvPr id="193" name="Accolade fermante 192">
              <a:extLst>
                <a:ext uri="{FF2B5EF4-FFF2-40B4-BE49-F238E27FC236}">
                  <a16:creationId xmlns:a16="http://schemas.microsoft.com/office/drawing/2014/main" id="{CB80B9E1-8205-49DB-B27C-56DD8DAA5259}"/>
                </a:ext>
              </a:extLst>
            </p:cNvPr>
            <p:cNvSpPr/>
            <p:nvPr/>
          </p:nvSpPr>
          <p:spPr>
            <a:xfrm rot="16200000">
              <a:off x="6594685" y="486679"/>
              <a:ext cx="255116" cy="2290437"/>
            </a:xfrm>
            <a:prstGeom prst="rightBrace">
              <a:avLst>
                <a:gd name="adj1" fmla="val 87262"/>
                <a:gd name="adj2" fmla="val 61463"/>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4" name="ZoneTexte 193">
              <a:extLst>
                <a:ext uri="{FF2B5EF4-FFF2-40B4-BE49-F238E27FC236}">
                  <a16:creationId xmlns:a16="http://schemas.microsoft.com/office/drawing/2014/main" id="{9AA93B34-ED5C-4393-A95C-5E35584229ED}"/>
                </a:ext>
              </a:extLst>
            </p:cNvPr>
            <p:cNvSpPr txBox="1"/>
            <p:nvPr/>
          </p:nvSpPr>
          <p:spPr>
            <a:xfrm>
              <a:off x="6269996" y="1212096"/>
              <a:ext cx="1437375" cy="276999"/>
            </a:xfrm>
            <a:prstGeom prst="rect">
              <a:avLst/>
            </a:prstGeom>
            <a:noFill/>
          </p:spPr>
          <p:txBody>
            <a:bodyPr wrap="square" rtlCol="0">
              <a:spAutoFit/>
            </a:bodyPr>
            <a:lstStyle/>
            <a:p>
              <a:pPr algn="ctr" defTabSz="457200">
                <a:defRPr/>
              </a:pPr>
              <a:r>
                <a:rPr lang="en-AU" sz="1200" b="1" kern="0" dirty="0">
                  <a:solidFill>
                    <a:srgbClr val="C00000"/>
                  </a:solidFill>
                </a:rPr>
                <a:t>CORE BUSINESS</a:t>
              </a:r>
            </a:p>
          </p:txBody>
        </p:sp>
        <p:sp>
          <p:nvSpPr>
            <p:cNvPr id="195" name="ZoneTexte 194">
              <a:extLst>
                <a:ext uri="{FF2B5EF4-FFF2-40B4-BE49-F238E27FC236}">
                  <a16:creationId xmlns:a16="http://schemas.microsoft.com/office/drawing/2014/main" id="{7A577621-737B-4E20-B535-46BB62839A7B}"/>
                </a:ext>
              </a:extLst>
            </p:cNvPr>
            <p:cNvSpPr txBox="1"/>
            <p:nvPr/>
          </p:nvSpPr>
          <p:spPr>
            <a:xfrm>
              <a:off x="2199083" y="3260600"/>
              <a:ext cx="2494841" cy="307777"/>
            </a:xfrm>
            <a:prstGeom prst="rect">
              <a:avLst/>
            </a:prstGeom>
            <a:noFill/>
          </p:spPr>
          <p:txBody>
            <a:bodyPr wrap="square" rtlCol="0">
              <a:spAutoFit/>
            </a:bodyPr>
            <a:lstStyle/>
            <a:p>
              <a:pPr algn="ctr"/>
              <a:r>
                <a:rPr lang="en-US" sz="700" b="1" i="1" dirty="0">
                  <a:solidFill>
                    <a:srgbClr val="23C722"/>
                  </a:solidFill>
                </a:rPr>
                <a:t>Long lasting cartridges can be refilled more than 5000 times and are fully recyclable</a:t>
              </a:r>
            </a:p>
          </p:txBody>
        </p:sp>
      </p:grpSp>
    </p:spTree>
    <p:extLst>
      <p:ext uri="{BB962C8B-B14F-4D97-AF65-F5344CB8AC3E}">
        <p14:creationId xmlns:p14="http://schemas.microsoft.com/office/powerpoint/2010/main" val="378706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re 2">
            <a:extLst>
              <a:ext uri="{FF2B5EF4-FFF2-40B4-BE49-F238E27FC236}">
                <a16:creationId xmlns:a16="http://schemas.microsoft.com/office/drawing/2014/main" id="{76BC5EC5-7DA8-4B79-AF00-0CB66840B3CB}"/>
              </a:ext>
            </a:extLst>
          </p:cNvPr>
          <p:cNvSpPr txBox="1">
            <a:spLocks/>
          </p:cNvSpPr>
          <p:nvPr/>
        </p:nvSpPr>
        <p:spPr>
          <a:xfrm>
            <a:off x="114761" y="120719"/>
            <a:ext cx="8941689"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a:t>
            </a:r>
            <a:r>
              <a:rPr lang="fr-FR" b="1" dirty="0" err="1">
                <a:solidFill>
                  <a:sysClr val="window" lastClr="FFFFFF"/>
                </a:solidFill>
              </a:rPr>
              <a:t>enabling</a:t>
            </a:r>
            <a:r>
              <a:rPr lang="fr-FR" b="1" dirty="0">
                <a:solidFill>
                  <a:sysClr val="window" lastClr="FFFFFF"/>
                </a:solidFill>
              </a:rPr>
              <a:t> a </a:t>
            </a:r>
            <a:r>
              <a:rPr lang="fr-FR" b="1" dirty="0" err="1">
                <a:solidFill>
                  <a:sysClr val="window" lastClr="FFFFFF"/>
                </a:solidFill>
              </a:rPr>
              <a:t>complete</a:t>
            </a:r>
            <a:r>
              <a:rPr lang="fr-FR" b="1" dirty="0">
                <a:solidFill>
                  <a:sysClr val="window" lastClr="FFFFFF"/>
                </a:solidFill>
              </a:rPr>
              <a:t> </a:t>
            </a:r>
            <a:r>
              <a:rPr lang="fr-FR" b="1" dirty="0" err="1">
                <a:solidFill>
                  <a:sysClr val="window" lastClr="FFFFFF"/>
                </a:solidFill>
              </a:rPr>
              <a:t>hydrogen</a:t>
            </a:r>
            <a:r>
              <a:rPr lang="fr-FR" b="1" dirty="0">
                <a:solidFill>
                  <a:sysClr val="window" lastClr="FFFFFF"/>
                </a:solidFill>
              </a:rPr>
              <a:t> </a:t>
            </a:r>
            <a:r>
              <a:rPr lang="fr-FR" b="1" dirty="0" err="1">
                <a:solidFill>
                  <a:sysClr val="window" lastClr="FFFFFF"/>
                </a:solidFill>
              </a:rPr>
              <a:t>urban</a:t>
            </a:r>
            <a:r>
              <a:rPr lang="fr-FR" b="1" dirty="0">
                <a:solidFill>
                  <a:sysClr val="window" lastClr="FFFFFF"/>
                </a:solidFill>
              </a:rPr>
              <a:t> </a:t>
            </a:r>
            <a:r>
              <a:rPr lang="fr-FR" b="1" dirty="0" err="1">
                <a:solidFill>
                  <a:sysClr val="window" lastClr="FFFFFF"/>
                </a:solidFill>
              </a:rPr>
              <a:t>mobility</a:t>
            </a:r>
            <a:r>
              <a:rPr lang="fr-FR" b="1" dirty="0">
                <a:solidFill>
                  <a:sysClr val="window" lastClr="FFFFFF"/>
                </a:solidFill>
              </a:rPr>
              <a:t> </a:t>
            </a:r>
            <a:r>
              <a:rPr lang="fr-FR" b="1" dirty="0" err="1">
                <a:solidFill>
                  <a:sysClr val="window" lastClr="FFFFFF"/>
                </a:solidFill>
              </a:rPr>
              <a:t>ecosystem</a:t>
            </a:r>
            <a:r>
              <a:rPr lang="fr-FR" b="1" dirty="0">
                <a:solidFill>
                  <a:sysClr val="window" lastClr="FFFFFF"/>
                </a:solidFill>
              </a:rPr>
              <a:t> </a:t>
            </a:r>
            <a:r>
              <a:rPr lang="fr-FR" b="1" dirty="0" err="1">
                <a:solidFill>
                  <a:sysClr val="window" lastClr="FFFFFF"/>
                </a:solidFill>
              </a:rPr>
              <a:t>with</a:t>
            </a:r>
            <a:r>
              <a:rPr lang="fr-FR" b="1" dirty="0">
                <a:solidFill>
                  <a:sysClr val="window" lastClr="FFFFFF"/>
                </a:solidFill>
              </a:rPr>
              <a:t> 2 global </a:t>
            </a:r>
            <a:r>
              <a:rPr lang="fr-FR" b="1" dirty="0" err="1">
                <a:solidFill>
                  <a:sysClr val="window" lastClr="FFFFFF"/>
                </a:solidFill>
              </a:rPr>
              <a:t>storage</a:t>
            </a:r>
            <a:r>
              <a:rPr lang="fr-FR" b="1" dirty="0">
                <a:solidFill>
                  <a:sysClr val="window" lastClr="FFFFFF"/>
                </a:solidFill>
              </a:rPr>
              <a:t> standards</a:t>
            </a:r>
            <a:endParaRPr lang="en-US" b="1" dirty="0">
              <a:solidFill>
                <a:prstClr val="white"/>
              </a:solidFill>
            </a:endParaRPr>
          </a:p>
        </p:txBody>
      </p:sp>
      <p:grpSp>
        <p:nvGrpSpPr>
          <p:cNvPr id="6" name="Groupe 5"/>
          <p:cNvGrpSpPr/>
          <p:nvPr/>
        </p:nvGrpSpPr>
        <p:grpSpPr>
          <a:xfrm>
            <a:off x="0" y="671860"/>
            <a:ext cx="9144000" cy="3804541"/>
            <a:chOff x="0" y="671860"/>
            <a:chExt cx="9144000" cy="3804541"/>
          </a:xfrm>
        </p:grpSpPr>
        <p:pic>
          <p:nvPicPr>
            <p:cNvPr id="2" name="Image 1"/>
            <p:cNvPicPr>
              <a:picLocks noChangeAspect="1"/>
            </p:cNvPicPr>
            <p:nvPr/>
          </p:nvPicPr>
          <p:blipFill>
            <a:blip r:embed="rId3"/>
            <a:stretch>
              <a:fillRect/>
            </a:stretch>
          </p:blipFill>
          <p:spPr>
            <a:xfrm>
              <a:off x="0" y="671860"/>
              <a:ext cx="9144000" cy="3804541"/>
            </a:xfrm>
            <a:prstGeom prst="rect">
              <a:avLst/>
            </a:prstGeom>
          </p:spPr>
        </p:pic>
        <p:pic>
          <p:nvPicPr>
            <p:cNvPr id="3" name="Image 2"/>
            <p:cNvPicPr>
              <a:picLocks noChangeAspect="1"/>
            </p:cNvPicPr>
            <p:nvPr/>
          </p:nvPicPr>
          <p:blipFill>
            <a:blip r:embed="rId4"/>
            <a:stretch>
              <a:fillRect/>
            </a:stretch>
          </p:blipFill>
          <p:spPr>
            <a:xfrm>
              <a:off x="7806662" y="1100562"/>
              <a:ext cx="1286367" cy="377985"/>
            </a:xfrm>
            <a:prstGeom prst="rect">
              <a:avLst/>
            </a:prstGeom>
          </p:spPr>
        </p:pic>
        <p:pic>
          <p:nvPicPr>
            <p:cNvPr id="4" name="Image 3"/>
            <p:cNvPicPr>
              <a:picLocks noChangeAspect="1"/>
            </p:cNvPicPr>
            <p:nvPr/>
          </p:nvPicPr>
          <p:blipFill>
            <a:blip r:embed="rId5"/>
            <a:stretch>
              <a:fillRect/>
            </a:stretch>
          </p:blipFill>
          <p:spPr>
            <a:xfrm>
              <a:off x="7806662" y="2662284"/>
              <a:ext cx="1249788" cy="377985"/>
            </a:xfrm>
            <a:prstGeom prst="rect">
              <a:avLst/>
            </a:prstGeom>
          </p:spPr>
        </p:pic>
      </p:grpSp>
    </p:spTree>
    <p:extLst>
      <p:ext uri="{BB962C8B-B14F-4D97-AF65-F5344CB8AC3E}">
        <p14:creationId xmlns:p14="http://schemas.microsoft.com/office/powerpoint/2010/main" val="169617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endParaRPr lang="en-US" dirty="0">
              <a:solidFill>
                <a:prstClr val="white"/>
              </a:solidFill>
            </a:endParaRPr>
          </a:p>
        </p:txBody>
      </p:sp>
      <p:sp>
        <p:nvSpPr>
          <p:cNvPr id="19" name="Titre 9"/>
          <p:cNvSpPr txBox="1">
            <a:spLocks/>
          </p:cNvSpPr>
          <p:nvPr/>
        </p:nvSpPr>
        <p:spPr>
          <a:xfrm>
            <a:off x="114762" y="113842"/>
            <a:ext cx="7707313"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prstClr val="white"/>
                </a:solidFill>
              </a:rPr>
              <a:t>Key </a:t>
            </a:r>
            <a:r>
              <a:rPr lang="fr-FR" b="1" dirty="0" err="1">
                <a:solidFill>
                  <a:prstClr val="white"/>
                </a:solidFill>
              </a:rPr>
              <a:t>takeaways</a:t>
            </a:r>
            <a:endParaRPr lang="fr-FR" b="1" dirty="0">
              <a:solidFill>
                <a:prstClr val="white"/>
              </a:solidFill>
            </a:endParaRPr>
          </a:p>
        </p:txBody>
      </p:sp>
      <p:sp>
        <p:nvSpPr>
          <p:cNvPr id="15" name="Espace réservé du contenu 3"/>
          <p:cNvSpPr txBox="1">
            <a:spLocks/>
          </p:cNvSpPr>
          <p:nvPr/>
        </p:nvSpPr>
        <p:spPr>
          <a:xfrm>
            <a:off x="0" y="761057"/>
            <a:ext cx="7883723" cy="376488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SzPct val="100000"/>
            </a:pPr>
            <a:r>
              <a:rPr lang="en-US" sz="2000" dirty="0">
                <a:solidFill>
                  <a:prstClr val="black"/>
                </a:solidFill>
                <a:sym typeface="Wingdings" panose="05000000000000000000" pitchFamily="2" charset="2"/>
              </a:rPr>
              <a:t>Sustainable development is impossible without zero-carbon energy</a:t>
            </a:r>
          </a:p>
          <a:p>
            <a:pPr lvl="2">
              <a:buSzPct val="100000"/>
            </a:pPr>
            <a:r>
              <a:rPr lang="en-US" sz="2000" dirty="0">
                <a:solidFill>
                  <a:prstClr val="black"/>
                </a:solidFill>
                <a:sym typeface="Wingdings" panose="05000000000000000000" pitchFamily="2" charset="2"/>
              </a:rPr>
              <a:t>Falling renewable energy costs enable green H</a:t>
            </a:r>
            <a:r>
              <a:rPr lang="en-US" sz="2000" baseline="-25000" dirty="0">
                <a:solidFill>
                  <a:prstClr val="black"/>
                </a:solidFill>
                <a:sym typeface="Wingdings" panose="05000000000000000000" pitchFamily="2" charset="2"/>
              </a:rPr>
              <a:t>2</a:t>
            </a:r>
            <a:r>
              <a:rPr lang="en-US" sz="2000" dirty="0">
                <a:solidFill>
                  <a:prstClr val="black"/>
                </a:solidFill>
                <a:sym typeface="Wingdings" panose="05000000000000000000" pitchFamily="2" charset="2"/>
              </a:rPr>
              <a:t> to massively </a:t>
            </a:r>
            <a:r>
              <a:rPr lang="en-US" sz="2000" dirty="0" err="1">
                <a:solidFill>
                  <a:prstClr val="black"/>
                </a:solidFill>
                <a:sym typeface="Wingdings" panose="05000000000000000000" pitchFamily="2" charset="2"/>
              </a:rPr>
              <a:t>decarbonate</a:t>
            </a:r>
            <a:r>
              <a:rPr lang="en-US" sz="2000" dirty="0">
                <a:solidFill>
                  <a:prstClr val="black"/>
                </a:solidFill>
                <a:sym typeface="Wingdings" panose="05000000000000000000" pitchFamily="2" charset="2"/>
              </a:rPr>
              <a:t> the economy</a:t>
            </a:r>
          </a:p>
          <a:p>
            <a:pPr lvl="2">
              <a:buSzPct val="100000"/>
            </a:pPr>
            <a:r>
              <a:rPr lang="en-US" sz="2000" dirty="0">
                <a:solidFill>
                  <a:prstClr val="black"/>
                </a:solidFill>
                <a:sym typeface="Wingdings" panose="05000000000000000000" pitchFamily="2" charset="2"/>
              </a:rPr>
              <a:t>The opportunities for green H</a:t>
            </a:r>
            <a:r>
              <a:rPr lang="en-US" sz="2000" baseline="-25000" dirty="0">
                <a:solidFill>
                  <a:prstClr val="black"/>
                </a:solidFill>
                <a:sym typeface="Wingdings" panose="05000000000000000000" pitchFamily="2" charset="2"/>
              </a:rPr>
              <a:t>2</a:t>
            </a:r>
            <a:r>
              <a:rPr lang="en-US" sz="2000" dirty="0">
                <a:solidFill>
                  <a:prstClr val="black"/>
                </a:solidFill>
                <a:sym typeface="Wingdings" panose="05000000000000000000" pitchFamily="2" charset="2"/>
              </a:rPr>
              <a:t> are enormous: 475 </a:t>
            </a:r>
            <a:r>
              <a:rPr lang="en-US" sz="2000" dirty="0" err="1">
                <a:solidFill>
                  <a:prstClr val="black"/>
                </a:solidFill>
                <a:sym typeface="Wingdings" panose="05000000000000000000" pitchFamily="2" charset="2"/>
              </a:rPr>
              <a:t>Bn</a:t>
            </a:r>
            <a:r>
              <a:rPr lang="en-US" sz="2000" dirty="0">
                <a:solidFill>
                  <a:prstClr val="black"/>
                </a:solidFill>
                <a:sym typeface="Wingdings" panose="05000000000000000000" pitchFamily="2" charset="2"/>
              </a:rPr>
              <a:t> USD investments by 2030</a:t>
            </a:r>
          </a:p>
          <a:p>
            <a:pPr lvl="2">
              <a:buSzPct val="100000"/>
            </a:pPr>
            <a:r>
              <a:rPr lang="en-US" sz="2000" dirty="0">
                <a:solidFill>
                  <a:prstClr val="black"/>
                </a:solidFill>
                <a:sym typeface="Wingdings" panose="05000000000000000000" pitchFamily="2" charset="2"/>
              </a:rPr>
              <a:t>Patenting activity in green energy  confirms transition from R&amp;D to deployment phase</a:t>
            </a:r>
          </a:p>
          <a:p>
            <a:pPr lvl="2">
              <a:buSzPct val="100000"/>
            </a:pPr>
            <a:r>
              <a:rPr lang="en-US" sz="2000" dirty="0">
                <a:solidFill>
                  <a:prstClr val="black"/>
                </a:solidFill>
                <a:sym typeface="Wingdings" panose="05000000000000000000" pitchFamily="2" charset="2"/>
              </a:rPr>
              <a:t>Traditional strategies focused on technology/function (Total, Shell, Toyota, EDF, …) drive less growth than disruptive ones centered on evolving customer-usage (Amazon, Apple, Lime, Gogoro,    STOR-H,…)</a:t>
            </a:r>
            <a:endParaRPr lang="en-US" sz="1600" dirty="0">
              <a:solidFill>
                <a:prstClr val="black"/>
              </a:solidFill>
              <a:sym typeface="Wingdings" panose="05000000000000000000" pitchFamily="2" charset="2"/>
            </a:endParaRPr>
          </a:p>
          <a:p>
            <a:pPr lvl="2">
              <a:buSzPct val="100000"/>
            </a:pPr>
            <a:endParaRPr lang="en-US" sz="2000" dirty="0">
              <a:solidFill>
                <a:prstClr val="black"/>
              </a:solidFill>
              <a:sym typeface="Wingdings" panose="05000000000000000000" pitchFamily="2" charset="2"/>
            </a:endParaRPr>
          </a:p>
          <a:p>
            <a:pPr marL="180975" lvl="2" indent="0">
              <a:buSzPct val="100000"/>
              <a:buFont typeface="Arial" panose="020B0604020202020204" pitchFamily="34" charset="0"/>
              <a:buNone/>
            </a:pPr>
            <a:endParaRPr lang="en-US" sz="2000" dirty="0">
              <a:solidFill>
                <a:prstClr val="black"/>
              </a:solidFill>
              <a:sym typeface="Wingdings" panose="05000000000000000000" pitchFamily="2" charset="2"/>
            </a:endParaRPr>
          </a:p>
          <a:p>
            <a:pPr lvl="2">
              <a:buSzPct val="100000"/>
            </a:pPr>
            <a:endParaRPr lang="en-US" sz="2000" dirty="0">
              <a:solidFill>
                <a:prstClr val="black"/>
              </a:solidFill>
              <a:sym typeface="Wingdings" panose="05000000000000000000" pitchFamily="2" charset="2"/>
            </a:endParaRPr>
          </a:p>
        </p:txBody>
      </p:sp>
    </p:spTree>
    <p:extLst>
      <p:ext uri="{BB962C8B-B14F-4D97-AF65-F5344CB8AC3E}">
        <p14:creationId xmlns:p14="http://schemas.microsoft.com/office/powerpoint/2010/main" val="198941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791C-1AFB-4A5C-A874-2262B54EDDC3}"/>
              </a:ext>
            </a:extLst>
          </p:cNvPr>
          <p:cNvSpPr/>
          <p:nvPr/>
        </p:nvSpPr>
        <p:spPr>
          <a:xfrm>
            <a:off x="520997" y="2541510"/>
            <a:ext cx="4572000" cy="748923"/>
          </a:xfrm>
          <a:prstGeom prst="rect">
            <a:avLst/>
          </a:prstGeom>
        </p:spPr>
        <p:txBody>
          <a:bodyPr>
            <a:spAutoFit/>
          </a:bodyPr>
          <a:lstStyle/>
          <a:p>
            <a:pPr defTabSz="457200">
              <a:lnSpc>
                <a:spcPct val="90000"/>
              </a:lnSpc>
              <a:spcBef>
                <a:spcPts val="200"/>
              </a:spcBef>
            </a:pPr>
            <a:r>
              <a:rPr lang="en-GB" sz="800">
                <a:solidFill>
                  <a:prstClr val="white"/>
                </a:solidFill>
                <a:latin typeface="Arial Black"/>
                <a:cs typeface="Arial Black"/>
              </a:rPr>
              <a:t>Michael F. LEVY</a:t>
            </a:r>
          </a:p>
          <a:p>
            <a:pPr defTabSz="457200">
              <a:lnSpc>
                <a:spcPct val="90000"/>
              </a:lnSpc>
              <a:spcBef>
                <a:spcPts val="200"/>
              </a:spcBef>
            </a:pPr>
            <a:r>
              <a:rPr lang="en-GB" sz="800">
                <a:solidFill>
                  <a:prstClr val="white"/>
                </a:solidFill>
                <a:latin typeface="Arial"/>
                <a:cs typeface="Arial"/>
              </a:rPr>
              <a:t>Vice President – Research &amp; Innovation</a:t>
            </a:r>
          </a:p>
          <a:p>
            <a:pPr defTabSz="457200">
              <a:lnSpc>
                <a:spcPct val="90000"/>
              </a:lnSpc>
              <a:spcBef>
                <a:spcPts val="200"/>
              </a:spcBef>
            </a:pPr>
            <a:r>
              <a:rPr lang="en-GB" sz="800">
                <a:solidFill>
                  <a:prstClr val="white"/>
                </a:solidFill>
                <a:latin typeface="Arial"/>
                <a:cs typeface="Arial"/>
              </a:rPr>
              <a:t>Cell N° :  +33 (0)6 78 42 73 95</a:t>
            </a:r>
          </a:p>
          <a:p>
            <a:pPr defTabSz="457200">
              <a:lnSpc>
                <a:spcPct val="90000"/>
              </a:lnSpc>
              <a:spcBef>
                <a:spcPts val="200"/>
              </a:spcBef>
            </a:pPr>
            <a:r>
              <a:rPr lang="en-GB" sz="800">
                <a:solidFill>
                  <a:prstClr val="white"/>
                </a:solidFill>
                <a:latin typeface="Arial"/>
                <a:cs typeface="Arial"/>
              </a:rPr>
              <a:t>Email : michael.levy@aaqius.com</a:t>
            </a:r>
          </a:p>
          <a:p>
            <a:pPr defTabSz="457200">
              <a:lnSpc>
                <a:spcPct val="90000"/>
              </a:lnSpc>
              <a:spcBef>
                <a:spcPts val="200"/>
              </a:spcBef>
            </a:pPr>
            <a:endParaRPr lang="en-GB" sz="800">
              <a:solidFill>
                <a:prstClr val="white"/>
              </a:solidFill>
              <a:latin typeface="Arial"/>
              <a:cs typeface="Arial"/>
            </a:endParaRPr>
          </a:p>
        </p:txBody>
      </p:sp>
    </p:spTree>
    <p:extLst>
      <p:ext uri="{BB962C8B-B14F-4D97-AF65-F5344CB8AC3E}">
        <p14:creationId xmlns:p14="http://schemas.microsoft.com/office/powerpoint/2010/main" val="215741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endParaRPr lang="en-US" dirty="0">
              <a:solidFill>
                <a:prstClr val="white"/>
              </a:solidFill>
            </a:endParaRPr>
          </a:p>
        </p:txBody>
      </p:sp>
      <p:sp>
        <p:nvSpPr>
          <p:cNvPr id="19" name="Titre 9"/>
          <p:cNvSpPr txBox="1">
            <a:spLocks/>
          </p:cNvSpPr>
          <p:nvPr/>
        </p:nvSpPr>
        <p:spPr>
          <a:xfrm>
            <a:off x="114762" y="113842"/>
            <a:ext cx="7707313"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err="1"/>
              <a:t>Development</a:t>
            </a:r>
            <a:r>
              <a:rPr lang="fr-FR" b="1" dirty="0"/>
              <a:t> as </a:t>
            </a:r>
            <a:r>
              <a:rPr lang="fr-FR" b="1" dirty="0" err="1"/>
              <a:t>measured</a:t>
            </a:r>
            <a:r>
              <a:rPr lang="fr-FR" b="1" dirty="0"/>
              <a:t> by GDP </a:t>
            </a:r>
            <a:r>
              <a:rPr lang="fr-FR" b="1" dirty="0" err="1"/>
              <a:t>requires</a:t>
            </a:r>
            <a:r>
              <a:rPr lang="fr-FR" b="1" dirty="0"/>
              <a:t>…innovation and…</a:t>
            </a:r>
          </a:p>
        </p:txBody>
      </p:sp>
      <p:pic>
        <p:nvPicPr>
          <p:cNvPr id="30" name="Image 29"/>
          <p:cNvPicPr>
            <a:picLocks noChangeAspect="1"/>
          </p:cNvPicPr>
          <p:nvPr/>
        </p:nvPicPr>
        <p:blipFill>
          <a:blip r:embed="rId3"/>
          <a:stretch>
            <a:fillRect/>
          </a:stretch>
        </p:blipFill>
        <p:spPr>
          <a:xfrm>
            <a:off x="6304235" y="4529816"/>
            <a:ext cx="1494720" cy="246902"/>
          </a:xfrm>
          <a:prstGeom prst="rect">
            <a:avLst/>
          </a:prstGeom>
        </p:spPr>
      </p:pic>
      <p:grpSp>
        <p:nvGrpSpPr>
          <p:cNvPr id="3" name="Groupe 2"/>
          <p:cNvGrpSpPr/>
          <p:nvPr/>
        </p:nvGrpSpPr>
        <p:grpSpPr>
          <a:xfrm>
            <a:off x="1654037" y="642203"/>
            <a:ext cx="5378176" cy="4241896"/>
            <a:chOff x="1654037" y="642203"/>
            <a:chExt cx="5378176" cy="4241896"/>
          </a:xfrm>
        </p:grpSpPr>
        <p:pic>
          <p:nvPicPr>
            <p:cNvPr id="27" name="Image 26"/>
            <p:cNvPicPr>
              <a:picLocks noChangeAspect="1"/>
            </p:cNvPicPr>
            <p:nvPr/>
          </p:nvPicPr>
          <p:blipFill>
            <a:blip r:embed="rId4"/>
            <a:stretch>
              <a:fillRect/>
            </a:stretch>
          </p:blipFill>
          <p:spPr>
            <a:xfrm>
              <a:off x="1654037" y="642203"/>
              <a:ext cx="5378176" cy="3702467"/>
            </a:xfrm>
            <a:prstGeom prst="rect">
              <a:avLst/>
            </a:prstGeom>
          </p:spPr>
        </p:pic>
        <p:grpSp>
          <p:nvGrpSpPr>
            <p:cNvPr id="2" name="Groupe 1"/>
            <p:cNvGrpSpPr/>
            <p:nvPr/>
          </p:nvGrpSpPr>
          <p:grpSpPr>
            <a:xfrm>
              <a:off x="2030932" y="2110535"/>
              <a:ext cx="4424777" cy="2773564"/>
              <a:chOff x="2030932" y="2110535"/>
              <a:chExt cx="4424777" cy="2773564"/>
            </a:xfrm>
          </p:grpSpPr>
          <p:sp>
            <p:nvSpPr>
              <p:cNvPr id="20" name="ZoneTexte 19"/>
              <p:cNvSpPr txBox="1"/>
              <p:nvPr/>
            </p:nvSpPr>
            <p:spPr>
              <a:xfrm>
                <a:off x="2212154" y="4653267"/>
                <a:ext cx="3903633" cy="230832"/>
              </a:xfrm>
              <a:prstGeom prst="rect">
                <a:avLst/>
              </a:prstGeom>
              <a:noFill/>
            </p:spPr>
            <p:txBody>
              <a:bodyPr wrap="none" rtlCol="0">
                <a:spAutoFit/>
              </a:bodyPr>
              <a:lstStyle/>
              <a:p>
                <a:pPr eaLnBrk="0" fontAlgn="base" hangingPunct="0">
                  <a:spcBef>
                    <a:spcPct val="0"/>
                  </a:spcBef>
                  <a:spcAft>
                    <a:spcPct val="0"/>
                  </a:spcAft>
                </a:pPr>
                <a:r>
                  <a:rPr lang="fr-FR" sz="900" b="1" i="1" dirty="0">
                    <a:solidFill>
                      <a:srgbClr val="002060"/>
                    </a:solidFill>
                    <a:latin typeface="Arial" panose="020B0604020202020204" pitchFamily="34" charset="0"/>
                    <a:cs typeface="Arial" panose="020B0604020202020204" pitchFamily="34" charset="0"/>
                  </a:rPr>
                  <a:t>Sources:  Nicolas </a:t>
                </a:r>
                <a:r>
                  <a:rPr lang="fr-FR" sz="900" b="1" i="1" dirty="0" err="1">
                    <a:solidFill>
                      <a:srgbClr val="002060"/>
                    </a:solidFill>
                    <a:latin typeface="Arial" panose="020B0604020202020204" pitchFamily="34" charset="0"/>
                    <a:cs typeface="Arial" panose="020B0604020202020204" pitchFamily="34" charset="0"/>
                  </a:rPr>
                  <a:t>Meilhan</a:t>
                </a:r>
                <a:r>
                  <a:rPr lang="fr-FR" sz="900" b="1" i="1" dirty="0">
                    <a:solidFill>
                      <a:srgbClr val="002060"/>
                    </a:solidFill>
                    <a:latin typeface="Arial" panose="020B0604020202020204" pitchFamily="34" charset="0"/>
                    <a:cs typeface="Arial" panose="020B0604020202020204" pitchFamily="34" charset="0"/>
                  </a:rPr>
                  <a:t> « The end of </a:t>
                </a:r>
                <a:r>
                  <a:rPr lang="fr-FR" sz="900" b="1" i="1" dirty="0" err="1">
                    <a:solidFill>
                      <a:srgbClr val="002060"/>
                    </a:solidFill>
                    <a:latin typeface="Arial" panose="020B0604020202020204" pitchFamily="34" charset="0"/>
                    <a:cs typeface="Arial" panose="020B0604020202020204" pitchFamily="34" charset="0"/>
                  </a:rPr>
                  <a:t>growth</a:t>
                </a:r>
                <a:r>
                  <a:rPr lang="fr-FR" sz="900" b="1" i="1" dirty="0">
                    <a:solidFill>
                      <a:srgbClr val="002060"/>
                    </a:solidFill>
                    <a:latin typeface="Arial" panose="020B0604020202020204" pitchFamily="34" charset="0"/>
                    <a:cs typeface="Arial" panose="020B0604020202020204" pitchFamily="34" charset="0"/>
                  </a:rPr>
                  <a:t>? », Angus </a:t>
                </a:r>
                <a:r>
                  <a:rPr lang="fr-FR" sz="900" b="1" i="1" dirty="0" err="1">
                    <a:solidFill>
                      <a:srgbClr val="002060"/>
                    </a:solidFill>
                    <a:latin typeface="Arial" panose="020B0604020202020204" pitchFamily="34" charset="0"/>
                    <a:cs typeface="Arial" panose="020B0604020202020204" pitchFamily="34" charset="0"/>
                  </a:rPr>
                  <a:t>Maddison</a:t>
                </a:r>
                <a:endParaRPr lang="fr-FR" sz="2400" b="1" i="1" dirty="0">
                  <a:solidFill>
                    <a:srgbClr val="002060"/>
                  </a:solidFill>
                  <a:latin typeface="Arial" panose="020B0604020202020204" pitchFamily="34" charset="0"/>
                  <a:cs typeface="Arial" panose="020B0604020202020204" pitchFamily="34" charset="0"/>
                </a:endParaRPr>
              </a:p>
            </p:txBody>
          </p:sp>
          <p:pic>
            <p:nvPicPr>
              <p:cNvPr id="29" name="Image 28"/>
              <p:cNvPicPr>
                <a:picLocks noChangeAspect="1"/>
              </p:cNvPicPr>
              <p:nvPr/>
            </p:nvPicPr>
            <p:blipFill>
              <a:blip r:embed="rId5"/>
              <a:stretch>
                <a:fillRect/>
              </a:stretch>
            </p:blipFill>
            <p:spPr>
              <a:xfrm>
                <a:off x="2030932" y="4243411"/>
                <a:ext cx="4424777" cy="431240"/>
              </a:xfrm>
              <a:prstGeom prst="rect">
                <a:avLst/>
              </a:prstGeom>
            </p:spPr>
          </p:pic>
          <p:cxnSp>
            <p:nvCxnSpPr>
              <p:cNvPr id="12" name="Connecteur droit avec flèche 11"/>
              <p:cNvCxnSpPr/>
              <p:nvPr/>
            </p:nvCxnSpPr>
            <p:spPr>
              <a:xfrm>
                <a:off x="4827991" y="2454179"/>
                <a:ext cx="720080" cy="1080975"/>
              </a:xfrm>
              <a:prstGeom prst="straightConnector1">
                <a:avLst/>
              </a:prstGeom>
              <a:noFill/>
              <a:ln w="28575" cap="flat" cmpd="sng" algn="ctr">
                <a:solidFill>
                  <a:srgbClr val="002060"/>
                </a:solidFill>
                <a:prstDash val="solid"/>
                <a:tailEnd type="triangle"/>
              </a:ln>
              <a:effectLst/>
            </p:spPr>
          </p:cxnSp>
          <p:sp>
            <p:nvSpPr>
              <p:cNvPr id="13" name="ZoneTexte 12"/>
              <p:cNvSpPr txBox="1"/>
              <p:nvPr/>
            </p:nvSpPr>
            <p:spPr>
              <a:xfrm>
                <a:off x="5418873" y="3612263"/>
                <a:ext cx="498855" cy="261610"/>
              </a:xfrm>
              <a:prstGeom prst="rect">
                <a:avLst/>
              </a:prstGeom>
              <a:noFill/>
            </p:spPr>
            <p:txBody>
              <a:bodyPr wrap="none" rtlCol="0">
                <a:spAutoFit/>
              </a:bodyPr>
              <a:lstStyle/>
              <a:p>
                <a:pPr eaLnBrk="0" fontAlgn="base" hangingPunct="0">
                  <a:spcBef>
                    <a:spcPct val="0"/>
                  </a:spcBef>
                  <a:spcAft>
                    <a:spcPct val="0"/>
                  </a:spcAft>
                </a:pPr>
                <a:r>
                  <a:rPr lang="fr-FR" sz="1100" b="1" dirty="0">
                    <a:solidFill>
                      <a:srgbClr val="00B0F0"/>
                    </a:solidFill>
                    <a:latin typeface="Arial" panose="020B0604020202020204" pitchFamily="34" charset="0"/>
                    <a:cs typeface="Arial" panose="020B0604020202020204" pitchFamily="34" charset="0"/>
                  </a:rPr>
                  <a:t>1769</a:t>
                </a:r>
              </a:p>
            </p:txBody>
          </p:sp>
          <p:sp>
            <p:nvSpPr>
              <p:cNvPr id="14" name="ZoneTexte 13"/>
              <p:cNvSpPr txBox="1"/>
              <p:nvPr/>
            </p:nvSpPr>
            <p:spPr>
              <a:xfrm>
                <a:off x="2885936" y="2110535"/>
                <a:ext cx="3222101" cy="307777"/>
              </a:xfrm>
              <a:prstGeom prst="rect">
                <a:avLst/>
              </a:prstGeom>
              <a:solidFill>
                <a:sysClr val="window" lastClr="FFFFFF"/>
              </a:solid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Steam</a:t>
                </a:r>
                <a:r>
                  <a:rPr kumimoji="0" lang="fr-FR" sz="1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Engine Patent (James Watt)</a:t>
                </a:r>
              </a:p>
            </p:txBody>
          </p:sp>
        </p:grpSp>
      </p:grpSp>
    </p:spTree>
    <p:extLst>
      <p:ext uri="{BB962C8B-B14F-4D97-AF65-F5344CB8AC3E}">
        <p14:creationId xmlns:p14="http://schemas.microsoft.com/office/powerpoint/2010/main" val="62306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dirty="0">
                <a:solidFill>
                  <a:sysClr val="window" lastClr="FFFFFF"/>
                </a:solidFill>
              </a:rPr>
              <a:t> </a:t>
            </a:r>
            <a:endParaRPr lang="en-US" dirty="0">
              <a:solidFill>
                <a:prstClr val="white"/>
              </a:solidFill>
            </a:endParaRPr>
          </a:p>
        </p:txBody>
      </p:sp>
      <p:sp>
        <p:nvSpPr>
          <p:cNvPr id="4" name="Titre 9"/>
          <p:cNvSpPr txBox="1">
            <a:spLocks/>
          </p:cNvSpPr>
          <p:nvPr/>
        </p:nvSpPr>
        <p:spPr>
          <a:xfrm>
            <a:off x="114762" y="113842"/>
            <a:ext cx="7707313"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endParaRPr lang="fr-FR" dirty="0">
              <a:solidFill>
                <a:prstClr val="white"/>
              </a:solidFill>
            </a:endParaRPr>
          </a:p>
        </p:txBody>
      </p:sp>
      <p:sp>
        <p:nvSpPr>
          <p:cNvPr id="11" name="Titre 9"/>
          <p:cNvSpPr txBox="1">
            <a:spLocks/>
          </p:cNvSpPr>
          <p:nvPr/>
        </p:nvSpPr>
        <p:spPr>
          <a:xfrm>
            <a:off x="17068" y="78918"/>
            <a:ext cx="9126932" cy="36004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t>…</a:t>
            </a:r>
            <a:r>
              <a:rPr lang="fr-FR" b="1" dirty="0" err="1"/>
              <a:t>energy</a:t>
            </a:r>
            <a:r>
              <a:rPr lang="fr-FR" b="1" dirty="0"/>
              <a:t>…but </a:t>
            </a:r>
            <a:r>
              <a:rPr lang="fr-FR" b="1" dirty="0" err="1"/>
              <a:t>carbon</a:t>
            </a:r>
            <a:r>
              <a:rPr lang="fr-FR" b="1" dirty="0"/>
              <a:t>-intensive </a:t>
            </a:r>
            <a:r>
              <a:rPr lang="fr-FR" b="1" dirty="0" err="1"/>
              <a:t>energy</a:t>
            </a:r>
            <a:r>
              <a:rPr lang="fr-FR" b="1" dirty="0"/>
              <a:t> sources are </a:t>
            </a:r>
            <a:r>
              <a:rPr lang="fr-FR" b="1" dirty="0" err="1"/>
              <a:t>finite</a:t>
            </a:r>
            <a:r>
              <a:rPr lang="fr-FR" b="1" dirty="0"/>
              <a:t>…and not compatible </a:t>
            </a:r>
            <a:r>
              <a:rPr lang="fr-FR" b="1" dirty="0" err="1"/>
              <a:t>with</a:t>
            </a:r>
            <a:r>
              <a:rPr lang="fr-FR" b="1" dirty="0"/>
              <a:t> </a:t>
            </a:r>
            <a:r>
              <a:rPr lang="fr-FR" b="1" dirty="0" err="1"/>
              <a:t>sustainable</a:t>
            </a:r>
            <a:r>
              <a:rPr lang="fr-FR" b="1" dirty="0"/>
              <a:t> </a:t>
            </a:r>
            <a:r>
              <a:rPr lang="fr-FR" b="1" dirty="0" err="1"/>
              <a:t>development</a:t>
            </a:r>
            <a:r>
              <a:rPr lang="fr-FR" b="1" dirty="0"/>
              <a:t>…</a:t>
            </a:r>
          </a:p>
        </p:txBody>
      </p:sp>
      <p:grpSp>
        <p:nvGrpSpPr>
          <p:cNvPr id="3" name="Groupe 2"/>
          <p:cNvGrpSpPr/>
          <p:nvPr/>
        </p:nvGrpSpPr>
        <p:grpSpPr>
          <a:xfrm>
            <a:off x="0" y="571550"/>
            <a:ext cx="9204106" cy="4176293"/>
            <a:chOff x="0" y="571550"/>
            <a:chExt cx="9204106" cy="4176293"/>
          </a:xfrm>
        </p:grpSpPr>
        <p:sp>
          <p:nvSpPr>
            <p:cNvPr id="5" name="ZoneTexte 4"/>
            <p:cNvSpPr txBox="1"/>
            <p:nvPr/>
          </p:nvSpPr>
          <p:spPr>
            <a:xfrm>
              <a:off x="2019993" y="4517011"/>
              <a:ext cx="5237331" cy="230832"/>
            </a:xfrm>
            <a:prstGeom prst="rect">
              <a:avLst/>
            </a:prstGeom>
            <a:noFill/>
          </p:spPr>
          <p:txBody>
            <a:bodyPr wrap="none" rtlCol="0">
              <a:spAutoFit/>
            </a:bodyPr>
            <a:lstStyle/>
            <a:p>
              <a:pPr eaLnBrk="0" fontAlgn="base" hangingPunct="0">
                <a:spcBef>
                  <a:spcPct val="0"/>
                </a:spcBef>
                <a:spcAft>
                  <a:spcPct val="0"/>
                </a:spcAft>
              </a:pPr>
              <a:r>
                <a:rPr lang="fr-FR" sz="900" b="1" i="1" dirty="0">
                  <a:solidFill>
                    <a:srgbClr val="002060"/>
                  </a:solidFill>
                  <a:latin typeface="Arial" panose="020B0604020202020204" pitchFamily="34" charset="0"/>
                  <a:cs typeface="Arial" panose="020B0604020202020204" pitchFamily="34" charset="0"/>
                </a:rPr>
                <a:t>Sources:  Nicolas </a:t>
              </a:r>
              <a:r>
                <a:rPr lang="fr-FR" sz="900" b="1" i="1" dirty="0" err="1">
                  <a:solidFill>
                    <a:srgbClr val="002060"/>
                  </a:solidFill>
                  <a:latin typeface="Arial" panose="020B0604020202020204" pitchFamily="34" charset="0"/>
                  <a:cs typeface="Arial" panose="020B0604020202020204" pitchFamily="34" charset="0"/>
                </a:rPr>
                <a:t>Meilhan</a:t>
              </a:r>
              <a:r>
                <a:rPr lang="fr-FR" sz="900" b="1" i="1" dirty="0">
                  <a:solidFill>
                    <a:srgbClr val="002060"/>
                  </a:solidFill>
                  <a:latin typeface="Arial" panose="020B0604020202020204" pitchFamily="34" charset="0"/>
                  <a:cs typeface="Arial" panose="020B0604020202020204" pitchFamily="34" charset="0"/>
                </a:rPr>
                <a:t> « The end of </a:t>
              </a:r>
              <a:r>
                <a:rPr lang="fr-FR" sz="900" b="1" i="1" dirty="0" err="1">
                  <a:solidFill>
                    <a:srgbClr val="002060"/>
                  </a:solidFill>
                  <a:latin typeface="Arial" panose="020B0604020202020204" pitchFamily="34" charset="0"/>
                  <a:cs typeface="Arial" panose="020B0604020202020204" pitchFamily="34" charset="0"/>
                </a:rPr>
                <a:t>growth</a:t>
              </a:r>
              <a:r>
                <a:rPr lang="fr-FR" sz="900" b="1" i="1" dirty="0">
                  <a:solidFill>
                    <a:srgbClr val="002060"/>
                  </a:solidFill>
                  <a:latin typeface="Arial" panose="020B0604020202020204" pitchFamily="34" charset="0"/>
                  <a:cs typeface="Arial" panose="020B0604020202020204" pitchFamily="34" charset="0"/>
                </a:rPr>
                <a:t>? », Schilling et al, BP </a:t>
              </a:r>
              <a:r>
                <a:rPr lang="fr-FR" sz="900" b="1" i="1" dirty="0" err="1">
                  <a:solidFill>
                    <a:srgbClr val="002060"/>
                  </a:solidFill>
                  <a:latin typeface="Arial" panose="020B0604020202020204" pitchFamily="34" charset="0"/>
                  <a:cs typeface="Arial" panose="020B0604020202020204" pitchFamily="34" charset="0"/>
                </a:rPr>
                <a:t>Statistical</a:t>
              </a:r>
              <a:r>
                <a:rPr lang="fr-FR" sz="900" b="1" i="1" dirty="0">
                  <a:solidFill>
                    <a:srgbClr val="002060"/>
                  </a:solidFill>
                  <a:latin typeface="Arial" panose="020B0604020202020204" pitchFamily="34" charset="0"/>
                  <a:cs typeface="Arial" panose="020B0604020202020204" pitchFamily="34" charset="0"/>
                </a:rPr>
                <a:t> </a:t>
              </a:r>
              <a:r>
                <a:rPr lang="fr-FR" sz="900" b="1" i="1" dirty="0" err="1">
                  <a:solidFill>
                    <a:srgbClr val="002060"/>
                  </a:solidFill>
                  <a:latin typeface="Arial" panose="020B0604020202020204" pitchFamily="34" charset="0"/>
                  <a:cs typeface="Arial" panose="020B0604020202020204" pitchFamily="34" charset="0"/>
                </a:rPr>
                <a:t>Review</a:t>
              </a:r>
              <a:r>
                <a:rPr lang="fr-FR" sz="900" b="1" i="1" dirty="0">
                  <a:solidFill>
                    <a:srgbClr val="002060"/>
                  </a:solidFill>
                  <a:latin typeface="Arial" panose="020B0604020202020204" pitchFamily="34" charset="0"/>
                  <a:cs typeface="Arial" panose="020B0604020202020204" pitchFamily="34" charset="0"/>
                </a:rPr>
                <a:t> 2013</a:t>
              </a:r>
              <a:endParaRPr lang="fr-FR" sz="2400" b="1" i="1" dirty="0">
                <a:solidFill>
                  <a:srgbClr val="00206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1490167" y="571550"/>
              <a:ext cx="6296985" cy="3824544"/>
            </a:xfrm>
            <a:prstGeom prst="rect">
              <a:avLst/>
            </a:prstGeom>
          </p:spPr>
        </p:pic>
        <p:cxnSp>
          <p:nvCxnSpPr>
            <p:cNvPr id="7" name="Connecteur droit avec flèche 6"/>
            <p:cNvCxnSpPr/>
            <p:nvPr/>
          </p:nvCxnSpPr>
          <p:spPr>
            <a:xfrm>
              <a:off x="5652120" y="1130735"/>
              <a:ext cx="720080" cy="1080975"/>
            </a:xfrm>
            <a:prstGeom prst="straightConnector1">
              <a:avLst/>
            </a:prstGeom>
            <a:noFill/>
            <a:ln w="28575" cap="flat" cmpd="sng" algn="ctr">
              <a:solidFill>
                <a:srgbClr val="009FE3">
                  <a:shade val="95000"/>
                  <a:satMod val="105000"/>
                </a:srgbClr>
              </a:solidFill>
              <a:prstDash val="solid"/>
              <a:tailEnd type="triangle"/>
            </a:ln>
            <a:effectLst/>
          </p:spPr>
        </p:cxnSp>
        <p:cxnSp>
          <p:nvCxnSpPr>
            <p:cNvPr id="8" name="Connecteur droit 7"/>
            <p:cNvCxnSpPr/>
            <p:nvPr/>
          </p:nvCxnSpPr>
          <p:spPr>
            <a:xfrm flipV="1">
              <a:off x="5652120" y="791728"/>
              <a:ext cx="1440160" cy="339007"/>
            </a:xfrm>
            <a:prstGeom prst="line">
              <a:avLst/>
            </a:prstGeom>
            <a:noFill/>
            <a:ln w="28575" cap="flat" cmpd="sng" algn="ctr">
              <a:solidFill>
                <a:srgbClr val="009FE3">
                  <a:shade val="95000"/>
                  <a:satMod val="105000"/>
                </a:srgbClr>
              </a:solidFill>
              <a:prstDash val="solid"/>
            </a:ln>
            <a:effectLst/>
          </p:spPr>
        </p:cxnSp>
        <p:sp>
          <p:nvSpPr>
            <p:cNvPr id="9" name="ZoneTexte 8"/>
            <p:cNvSpPr txBox="1"/>
            <p:nvPr/>
          </p:nvSpPr>
          <p:spPr>
            <a:xfrm>
              <a:off x="7020272" y="627534"/>
              <a:ext cx="1128771" cy="307777"/>
            </a:xfrm>
            <a:prstGeom prst="rect">
              <a:avLst/>
            </a:prstGeom>
            <a:noFill/>
          </p:spPr>
          <p:txBody>
            <a:bodyPr wrap="none" rtlCol="0">
              <a:spAutoFit/>
            </a:bodyPr>
            <a:lstStyle/>
            <a:p>
              <a:pPr eaLnBrk="0" fontAlgn="base" hangingPunct="0">
                <a:spcBef>
                  <a:spcPct val="0"/>
                </a:spcBef>
                <a:spcAft>
                  <a:spcPct val="0"/>
                </a:spcAft>
              </a:pPr>
              <a:r>
                <a:rPr lang="fr-FR" sz="1400" b="1" dirty="0">
                  <a:solidFill>
                    <a:srgbClr val="00B0F0"/>
                  </a:solidFill>
                  <a:latin typeface="Arial" panose="020B0604020202020204" pitchFamily="34" charset="0"/>
                  <a:cs typeface="Arial" panose="020B0604020202020204" pitchFamily="34" charset="0"/>
                </a:rPr>
                <a:t>World GDP</a:t>
              </a:r>
              <a:endParaRPr lang="fr-FR" b="1" dirty="0">
                <a:solidFill>
                  <a:srgbClr val="00B0F0"/>
                </a:solidFill>
                <a:latin typeface="Arial" panose="020B0604020202020204" pitchFamily="34" charset="0"/>
                <a:cs typeface="Arial" panose="020B0604020202020204" pitchFamily="34" charset="0"/>
              </a:endParaRPr>
            </a:p>
          </p:txBody>
        </p:sp>
        <p:sp>
          <p:nvSpPr>
            <p:cNvPr id="10" name="ZoneTexte 9"/>
            <p:cNvSpPr txBox="1"/>
            <p:nvPr/>
          </p:nvSpPr>
          <p:spPr>
            <a:xfrm>
              <a:off x="0" y="1964035"/>
              <a:ext cx="1571516" cy="1615827"/>
            </a:xfrm>
            <a:prstGeom prst="rect">
              <a:avLst/>
            </a:prstGeom>
            <a:noFill/>
          </p:spPr>
          <p:txBody>
            <a:bodyPr wrap="square" rtlCol="0">
              <a:spAutoFit/>
            </a:bodyPr>
            <a:lstStyle/>
            <a:p>
              <a:pPr eaLnBrk="0" fontAlgn="base" hangingPunct="0">
                <a:spcBef>
                  <a:spcPct val="0"/>
                </a:spcBef>
                <a:spcAft>
                  <a:spcPct val="0"/>
                </a:spcAft>
              </a:pP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When</a:t>
              </a:r>
              <a:r>
                <a:rPr lang="fr-FR" sz="1100" i="1" dirty="0">
                  <a:solidFill>
                    <a:srgbClr val="002060"/>
                  </a:solidFill>
                  <a:latin typeface="Arial" panose="020B0604020202020204" pitchFamily="34" charset="0"/>
                  <a:cs typeface="Arial" panose="020B0604020202020204" pitchFamily="34" charset="0"/>
                </a:rPr>
                <a:t> the </a:t>
              </a:r>
              <a:r>
                <a:rPr lang="fr-FR" sz="1100" i="1" dirty="0" err="1">
                  <a:solidFill>
                    <a:srgbClr val="002060"/>
                  </a:solidFill>
                  <a:latin typeface="Arial" panose="020B0604020202020204" pitchFamily="34" charset="0"/>
                  <a:cs typeface="Arial" panose="020B0604020202020204" pitchFamily="34" charset="0"/>
                </a:rPr>
                <a:t>Industrial</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Revolution</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started</a:t>
              </a:r>
              <a:r>
                <a:rPr lang="fr-FR" sz="1100" i="1" dirty="0">
                  <a:solidFill>
                    <a:srgbClr val="002060"/>
                  </a:solidFill>
                  <a:latin typeface="Arial" panose="020B0604020202020204" pitchFamily="34" charset="0"/>
                  <a:cs typeface="Arial" panose="020B0604020202020204" pitchFamily="34" charset="0"/>
                </a:rPr>
                <a:t>, the </a:t>
              </a:r>
              <a:r>
                <a:rPr lang="fr-FR" sz="1100" i="1" dirty="0" err="1">
                  <a:solidFill>
                    <a:srgbClr val="002060"/>
                  </a:solidFill>
                  <a:latin typeface="Arial" panose="020B0604020202020204" pitchFamily="34" charset="0"/>
                  <a:cs typeface="Arial" panose="020B0604020202020204" pitchFamily="34" charset="0"/>
                </a:rPr>
                <a:t>amount</a:t>
              </a:r>
              <a:r>
                <a:rPr lang="fr-FR" sz="1100" i="1" dirty="0">
                  <a:solidFill>
                    <a:srgbClr val="002060"/>
                  </a:solidFill>
                  <a:latin typeface="Arial" panose="020B0604020202020204" pitchFamily="34" charset="0"/>
                  <a:cs typeface="Arial" panose="020B0604020202020204" pitchFamily="34" charset="0"/>
                </a:rPr>
                <a:t> of </a:t>
              </a:r>
              <a:r>
                <a:rPr lang="fr-FR" sz="1100" i="1" dirty="0" err="1">
                  <a:solidFill>
                    <a:srgbClr val="002060"/>
                  </a:solidFill>
                  <a:latin typeface="Arial" panose="020B0604020202020204" pitchFamily="34" charset="0"/>
                  <a:cs typeface="Arial" panose="020B0604020202020204" pitchFamily="34" charset="0"/>
                </a:rPr>
                <a:t>carbon</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sitting</a:t>
              </a:r>
              <a:r>
                <a:rPr lang="fr-FR" sz="1100" i="1" dirty="0">
                  <a:solidFill>
                    <a:srgbClr val="002060"/>
                  </a:solidFill>
                  <a:latin typeface="Arial" panose="020B0604020202020204" pitchFamily="34" charset="0"/>
                  <a:cs typeface="Arial" panose="020B0604020202020204" pitchFamily="34" charset="0"/>
                </a:rPr>
                <a:t> in </a:t>
              </a:r>
              <a:r>
                <a:rPr lang="fr-FR" sz="1100" i="1" dirty="0" err="1">
                  <a:solidFill>
                    <a:srgbClr val="002060"/>
                  </a:solidFill>
                  <a:latin typeface="Arial" panose="020B0604020202020204" pitchFamily="34" charset="0"/>
                  <a:cs typeface="Arial" panose="020B0604020202020204" pitchFamily="34" charset="0"/>
                </a:rPr>
                <a:t>coal</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under</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Britain</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was</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roughly</a:t>
              </a:r>
              <a:r>
                <a:rPr lang="fr-FR" sz="1100" i="1" dirty="0">
                  <a:solidFill>
                    <a:srgbClr val="002060"/>
                  </a:solidFill>
                  <a:latin typeface="Arial" panose="020B0604020202020204" pitchFamily="34" charset="0"/>
                  <a:cs typeface="Arial" panose="020B0604020202020204" pitchFamily="34" charset="0"/>
                </a:rPr>
                <a:t> the </a:t>
              </a:r>
              <a:r>
                <a:rPr lang="fr-FR" sz="1100" i="1" dirty="0" err="1">
                  <a:solidFill>
                    <a:srgbClr val="002060"/>
                  </a:solidFill>
                  <a:latin typeface="Arial" panose="020B0604020202020204" pitchFamily="34" charset="0"/>
                  <a:cs typeface="Arial" panose="020B0604020202020204" pitchFamily="34" charset="0"/>
                </a:rPr>
                <a:t>same</a:t>
              </a:r>
              <a:r>
                <a:rPr lang="fr-FR" sz="1100" i="1" dirty="0">
                  <a:solidFill>
                    <a:srgbClr val="002060"/>
                  </a:solidFill>
                  <a:latin typeface="Arial" panose="020B0604020202020204" pitchFamily="34" charset="0"/>
                  <a:cs typeface="Arial" panose="020B0604020202020204" pitchFamily="34" charset="0"/>
                </a:rPr>
                <a:t> as the </a:t>
              </a:r>
              <a:r>
                <a:rPr lang="fr-FR" sz="1100" i="1" dirty="0" err="1">
                  <a:solidFill>
                    <a:srgbClr val="002060"/>
                  </a:solidFill>
                  <a:latin typeface="Arial" panose="020B0604020202020204" pitchFamily="34" charset="0"/>
                  <a:cs typeface="Arial" panose="020B0604020202020204" pitchFamily="34" charset="0"/>
                </a:rPr>
                <a:t>amount</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sitting</a:t>
              </a:r>
              <a:r>
                <a:rPr lang="fr-FR" sz="1100" i="1" dirty="0">
                  <a:solidFill>
                    <a:srgbClr val="002060"/>
                  </a:solidFill>
                  <a:latin typeface="Arial" panose="020B0604020202020204" pitchFamily="34" charset="0"/>
                  <a:cs typeface="Arial" panose="020B0604020202020204" pitchFamily="34" charset="0"/>
                </a:rPr>
                <a:t> in </a:t>
              </a:r>
              <a:r>
                <a:rPr lang="fr-FR" sz="1100" i="1" dirty="0" err="1">
                  <a:solidFill>
                    <a:srgbClr val="002060"/>
                  </a:solidFill>
                  <a:latin typeface="Arial" panose="020B0604020202020204" pitchFamily="34" charset="0"/>
                  <a:cs typeface="Arial" panose="020B0604020202020204" pitchFamily="34" charset="0"/>
                </a:rPr>
                <a:t>oil</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under</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Saudi</a:t>
              </a:r>
              <a:r>
                <a:rPr lang="fr-FR" sz="1100" i="1" dirty="0">
                  <a:solidFill>
                    <a:srgbClr val="002060"/>
                  </a:solidFill>
                  <a:latin typeface="Arial" panose="020B0604020202020204" pitchFamily="34" charset="0"/>
                  <a:cs typeface="Arial" panose="020B0604020202020204" pitchFamily="34" charset="0"/>
                </a:rPr>
                <a:t> </a:t>
              </a:r>
              <a:r>
                <a:rPr lang="fr-FR" sz="1100" i="1" dirty="0" err="1">
                  <a:solidFill>
                    <a:srgbClr val="002060"/>
                  </a:solidFill>
                  <a:latin typeface="Arial" panose="020B0604020202020204" pitchFamily="34" charset="0"/>
                  <a:cs typeface="Arial" panose="020B0604020202020204" pitchFamily="34" charset="0"/>
                </a:rPr>
                <a:t>Arabia</a:t>
              </a:r>
              <a:r>
                <a:rPr lang="fr-FR" sz="1100" i="1" dirty="0">
                  <a:solidFill>
                    <a:srgbClr val="002060"/>
                  </a:solidFill>
                  <a:latin typeface="Arial" panose="020B0604020202020204" pitchFamily="34" charset="0"/>
                  <a:cs typeface="Arial" panose="020B0604020202020204" pitchFamily="34" charset="0"/>
                </a:rPr>
                <a:t> » David Mackay</a:t>
              </a:r>
              <a:endParaRPr lang="fr-FR" i="1" dirty="0">
                <a:solidFill>
                  <a:srgbClr val="002060"/>
                </a:solidFill>
                <a:latin typeface="Arial" panose="020B0604020202020204" pitchFamily="34" charset="0"/>
                <a:cs typeface="Arial" panose="020B0604020202020204" pitchFamily="34" charset="0"/>
              </a:endParaRPr>
            </a:p>
          </p:txBody>
        </p:sp>
        <p:sp>
          <p:nvSpPr>
            <p:cNvPr id="12" name="ZoneTexte 11"/>
            <p:cNvSpPr txBox="1"/>
            <p:nvPr/>
          </p:nvSpPr>
          <p:spPr>
            <a:xfrm>
              <a:off x="7907020" y="977953"/>
              <a:ext cx="1297086" cy="307777"/>
            </a:xfrm>
            <a:prstGeom prst="rect">
              <a:avLst/>
            </a:prstGeom>
            <a:noFill/>
          </p:spPr>
          <p:txBody>
            <a:bodyPr wrap="none" rtlCol="0">
              <a:spAutoFit/>
            </a:bodyPr>
            <a:lstStyle/>
            <a:p>
              <a:pPr eaLnBrk="0" fontAlgn="base" hangingPunct="0">
                <a:spcBef>
                  <a:spcPct val="0"/>
                </a:spcBef>
                <a:spcAft>
                  <a:spcPct val="0"/>
                </a:spcAft>
              </a:pPr>
              <a:r>
                <a:rPr lang="fr-FR" sz="1400" b="1" dirty="0">
                  <a:solidFill>
                    <a:prstClr val="black"/>
                  </a:solidFill>
                  <a:latin typeface="Arial" panose="020B0604020202020204" pitchFamily="34" charset="0"/>
                  <a:cs typeface="Arial" panose="020B0604020202020204" pitchFamily="34" charset="0"/>
                </a:rPr>
                <a:t>R/P </a:t>
              </a:r>
              <a:r>
                <a:rPr lang="fr-FR" sz="1400" b="1" i="1" dirty="0">
                  <a:solidFill>
                    <a:prstClr val="black"/>
                  </a:solidFill>
                  <a:latin typeface="Arial" panose="020B0604020202020204" pitchFamily="34" charset="0"/>
                  <a:cs typeface="Arial" panose="020B0604020202020204" pitchFamily="34" charset="0"/>
                </a:rPr>
                <a:t>(BP2015)</a:t>
              </a:r>
            </a:p>
          </p:txBody>
        </p:sp>
        <p:sp>
          <p:nvSpPr>
            <p:cNvPr id="13" name="ZoneTexte 12"/>
            <p:cNvSpPr txBox="1"/>
            <p:nvPr/>
          </p:nvSpPr>
          <p:spPr>
            <a:xfrm>
              <a:off x="7991271" y="1363445"/>
              <a:ext cx="901209" cy="307777"/>
            </a:xfrm>
            <a:prstGeom prst="rect">
              <a:avLst/>
            </a:prstGeom>
            <a:noFill/>
          </p:spPr>
          <p:txBody>
            <a:bodyPr wrap="none" rtlCol="0">
              <a:spAutoFit/>
            </a:bodyPr>
            <a:lstStyle/>
            <a:p>
              <a:pPr eaLnBrk="0" fontAlgn="base" hangingPunct="0">
                <a:spcBef>
                  <a:spcPct val="0"/>
                </a:spcBef>
                <a:spcAft>
                  <a:spcPct val="0"/>
                </a:spcAft>
              </a:pPr>
              <a:r>
                <a:rPr lang="fr-FR" sz="1400" b="1" dirty="0">
                  <a:solidFill>
                    <a:srgbClr val="FF33CC"/>
                  </a:solidFill>
                  <a:latin typeface="Arial" panose="020B0604020202020204" pitchFamily="34" charset="0"/>
                  <a:cs typeface="Arial" panose="020B0604020202020204" pitchFamily="34" charset="0"/>
                </a:rPr>
                <a:t>50 </a:t>
              </a:r>
              <a:r>
                <a:rPr lang="fr-FR" sz="1400" b="1" dirty="0" err="1">
                  <a:solidFill>
                    <a:srgbClr val="FF33CC"/>
                  </a:solidFill>
                  <a:latin typeface="Arial" panose="020B0604020202020204" pitchFamily="34" charset="0"/>
                  <a:cs typeface="Arial" panose="020B0604020202020204" pitchFamily="34" charset="0"/>
                </a:rPr>
                <a:t>years</a:t>
              </a:r>
              <a:endParaRPr lang="fr-FR" b="1" dirty="0">
                <a:solidFill>
                  <a:srgbClr val="FF33CC"/>
                </a:solidFill>
                <a:latin typeface="Arial" panose="020B0604020202020204" pitchFamily="34" charset="0"/>
                <a:cs typeface="Arial" panose="020B0604020202020204" pitchFamily="34" charset="0"/>
              </a:endParaRPr>
            </a:p>
          </p:txBody>
        </p:sp>
        <p:sp>
          <p:nvSpPr>
            <p:cNvPr id="14" name="ZoneTexte 13"/>
            <p:cNvSpPr txBox="1"/>
            <p:nvPr/>
          </p:nvSpPr>
          <p:spPr>
            <a:xfrm>
              <a:off x="7919263" y="1687909"/>
              <a:ext cx="990720" cy="307777"/>
            </a:xfrm>
            <a:prstGeom prst="rect">
              <a:avLst/>
            </a:prstGeom>
            <a:noFill/>
          </p:spPr>
          <p:txBody>
            <a:bodyPr wrap="none" rtlCol="0">
              <a:spAutoFit/>
            </a:bodyPr>
            <a:lstStyle/>
            <a:p>
              <a:pPr eaLnBrk="0" fontAlgn="base" hangingPunct="0">
                <a:spcBef>
                  <a:spcPct val="0"/>
                </a:spcBef>
                <a:spcAft>
                  <a:spcPct val="0"/>
                </a:spcAft>
              </a:pPr>
              <a:r>
                <a:rPr lang="fr-FR" sz="1400" b="1" dirty="0">
                  <a:solidFill>
                    <a:prstClr val="black"/>
                  </a:solidFill>
                  <a:latin typeface="Arial" panose="020B0604020202020204" pitchFamily="34" charset="0"/>
                  <a:cs typeface="Arial" panose="020B0604020202020204" pitchFamily="34" charset="0"/>
                </a:rPr>
                <a:t>114 </a:t>
              </a:r>
              <a:r>
                <a:rPr lang="fr-FR" sz="1400" b="1" dirty="0" err="1">
                  <a:solidFill>
                    <a:prstClr val="black"/>
                  </a:solidFill>
                  <a:latin typeface="Arial" panose="020B0604020202020204" pitchFamily="34" charset="0"/>
                  <a:cs typeface="Arial" panose="020B0604020202020204" pitchFamily="34" charset="0"/>
                </a:rPr>
                <a:t>years</a:t>
              </a:r>
              <a:endParaRPr lang="fr-FR" b="1" dirty="0">
                <a:solidFill>
                  <a:prstClr val="black"/>
                </a:solidFill>
                <a:latin typeface="Arial" panose="020B0604020202020204" pitchFamily="34" charset="0"/>
                <a:cs typeface="Arial" panose="020B0604020202020204" pitchFamily="34" charset="0"/>
              </a:endParaRPr>
            </a:p>
          </p:txBody>
        </p:sp>
        <p:sp>
          <p:nvSpPr>
            <p:cNvPr id="15" name="ZoneTexte 14"/>
            <p:cNvSpPr txBox="1"/>
            <p:nvPr/>
          </p:nvSpPr>
          <p:spPr>
            <a:xfrm>
              <a:off x="7991271" y="2047949"/>
              <a:ext cx="901209" cy="307777"/>
            </a:xfrm>
            <a:prstGeom prst="rect">
              <a:avLst/>
            </a:prstGeom>
            <a:noFill/>
          </p:spPr>
          <p:txBody>
            <a:bodyPr wrap="none" rtlCol="0">
              <a:spAutoFit/>
            </a:bodyPr>
            <a:lstStyle/>
            <a:p>
              <a:pPr eaLnBrk="0" fontAlgn="base" hangingPunct="0">
                <a:spcBef>
                  <a:spcPct val="0"/>
                </a:spcBef>
                <a:spcAft>
                  <a:spcPct val="0"/>
                </a:spcAft>
              </a:pPr>
              <a:r>
                <a:rPr lang="fr-FR" sz="1400" b="1" dirty="0">
                  <a:solidFill>
                    <a:srgbClr val="FF9900"/>
                  </a:solidFill>
                  <a:latin typeface="Arial" panose="020B0604020202020204" pitchFamily="34" charset="0"/>
                  <a:cs typeface="Arial" panose="020B0604020202020204" pitchFamily="34" charset="0"/>
                </a:rPr>
                <a:t>53 </a:t>
              </a:r>
              <a:r>
                <a:rPr lang="fr-FR" sz="1400" b="1" dirty="0" err="1">
                  <a:solidFill>
                    <a:srgbClr val="FF9900"/>
                  </a:solidFill>
                  <a:latin typeface="Arial" panose="020B0604020202020204" pitchFamily="34" charset="0"/>
                  <a:cs typeface="Arial" panose="020B0604020202020204" pitchFamily="34" charset="0"/>
                </a:rPr>
                <a:t>years</a:t>
              </a:r>
              <a:endParaRPr lang="fr-FR" b="1" dirty="0">
                <a:solidFill>
                  <a:srgbClr val="FF9900"/>
                </a:solidFill>
                <a:latin typeface="Arial" panose="020B0604020202020204" pitchFamily="34" charset="0"/>
                <a:cs typeface="Arial" panose="020B0604020202020204" pitchFamily="34" charset="0"/>
              </a:endParaRPr>
            </a:p>
          </p:txBody>
        </p:sp>
        <p:sp>
          <p:nvSpPr>
            <p:cNvPr id="2" name="Accolade fermante 1"/>
            <p:cNvSpPr/>
            <p:nvPr/>
          </p:nvSpPr>
          <p:spPr>
            <a:xfrm>
              <a:off x="7080167" y="3093396"/>
              <a:ext cx="242023" cy="11965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7357998" y="3560842"/>
              <a:ext cx="1000595" cy="261610"/>
            </a:xfrm>
            <a:prstGeom prst="rect">
              <a:avLst/>
            </a:prstGeom>
            <a:noFill/>
          </p:spPr>
          <p:txBody>
            <a:bodyPr wrap="none" rtlCol="0">
              <a:spAutoFit/>
            </a:bodyPr>
            <a:lstStyle/>
            <a:p>
              <a:pPr eaLnBrk="0" fontAlgn="base" hangingPunct="0">
                <a:spcBef>
                  <a:spcPct val="0"/>
                </a:spcBef>
                <a:spcAft>
                  <a:spcPct val="0"/>
                </a:spcAft>
              </a:pPr>
              <a:r>
                <a:rPr lang="fr-FR" sz="1100" b="1" dirty="0" err="1">
                  <a:solidFill>
                    <a:srgbClr val="00B0F0"/>
                  </a:solidFill>
                  <a:latin typeface="Arial" panose="020B0604020202020204" pitchFamily="34" charset="0"/>
                  <a:cs typeface="Arial" panose="020B0604020202020204" pitchFamily="34" charset="0"/>
                </a:rPr>
                <a:t>Renewables</a:t>
              </a:r>
              <a:endParaRPr lang="fr-FR" b="1" dirty="0">
                <a:solidFill>
                  <a:srgbClr val="00B0F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3829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endParaRPr lang="en-US" dirty="0">
              <a:solidFill>
                <a:prstClr val="white"/>
              </a:solidFill>
            </a:endParaRPr>
          </a:p>
        </p:txBody>
      </p:sp>
      <p:sp>
        <p:nvSpPr>
          <p:cNvPr id="4" name="Titre 9"/>
          <p:cNvSpPr txBox="1">
            <a:spLocks/>
          </p:cNvSpPr>
          <p:nvPr/>
        </p:nvSpPr>
        <p:spPr>
          <a:xfrm>
            <a:off x="17068" y="120719"/>
            <a:ext cx="7707313"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prstClr val="white"/>
                </a:solidFill>
              </a:rPr>
              <a:t>…</a:t>
            </a:r>
            <a:r>
              <a:rPr lang="fr-FR" b="1" dirty="0" err="1">
                <a:solidFill>
                  <a:prstClr val="white"/>
                </a:solidFill>
              </a:rPr>
              <a:t>current</a:t>
            </a:r>
            <a:r>
              <a:rPr lang="fr-FR" b="1" dirty="0">
                <a:solidFill>
                  <a:prstClr val="white"/>
                </a:solidFill>
              </a:rPr>
              <a:t> efforts are not </a:t>
            </a:r>
            <a:r>
              <a:rPr lang="fr-FR" b="1" dirty="0" err="1">
                <a:solidFill>
                  <a:prstClr val="white"/>
                </a:solidFill>
              </a:rPr>
              <a:t>enough</a:t>
            </a:r>
            <a:r>
              <a:rPr lang="fr-FR" b="1" dirty="0">
                <a:solidFill>
                  <a:prstClr val="white"/>
                </a:solidFill>
              </a:rPr>
              <a:t> to </a:t>
            </a:r>
            <a:r>
              <a:rPr lang="fr-FR" b="1" dirty="0" err="1">
                <a:solidFill>
                  <a:prstClr val="white"/>
                </a:solidFill>
              </a:rPr>
              <a:t>limit</a:t>
            </a:r>
            <a:r>
              <a:rPr lang="fr-FR" b="1" dirty="0">
                <a:solidFill>
                  <a:prstClr val="white"/>
                </a:solidFill>
              </a:rPr>
              <a:t> </a:t>
            </a:r>
            <a:r>
              <a:rPr lang="fr-FR" b="1" dirty="0" err="1">
                <a:solidFill>
                  <a:prstClr val="white"/>
                </a:solidFill>
              </a:rPr>
              <a:t>climate</a:t>
            </a:r>
            <a:r>
              <a:rPr lang="fr-FR" b="1" dirty="0">
                <a:solidFill>
                  <a:prstClr val="white"/>
                </a:solidFill>
              </a:rPr>
              <a:t> change to </a:t>
            </a:r>
            <a:r>
              <a:rPr lang="fr-FR" b="1" dirty="0" err="1">
                <a:solidFill>
                  <a:prstClr val="white"/>
                </a:solidFill>
              </a:rPr>
              <a:t>below</a:t>
            </a:r>
            <a:r>
              <a:rPr lang="fr-FR" b="1" dirty="0">
                <a:solidFill>
                  <a:prstClr val="white"/>
                </a:solidFill>
              </a:rPr>
              <a:t> 2°C… </a:t>
            </a:r>
          </a:p>
        </p:txBody>
      </p:sp>
      <p:grpSp>
        <p:nvGrpSpPr>
          <p:cNvPr id="5" name="Groupe 4"/>
          <p:cNvGrpSpPr/>
          <p:nvPr/>
        </p:nvGrpSpPr>
        <p:grpSpPr>
          <a:xfrm>
            <a:off x="914400" y="893552"/>
            <a:ext cx="7480570" cy="3798227"/>
            <a:chOff x="914400" y="893552"/>
            <a:chExt cx="7480570" cy="3798227"/>
          </a:xfrm>
        </p:grpSpPr>
        <p:grpSp>
          <p:nvGrpSpPr>
            <p:cNvPr id="7" name="Groupe 6"/>
            <p:cNvGrpSpPr/>
            <p:nvPr/>
          </p:nvGrpSpPr>
          <p:grpSpPr>
            <a:xfrm>
              <a:off x="914400" y="893552"/>
              <a:ext cx="7480570" cy="3798227"/>
              <a:chOff x="914400" y="893552"/>
              <a:chExt cx="7480570" cy="3798227"/>
            </a:xfrm>
          </p:grpSpPr>
          <p:pic>
            <p:nvPicPr>
              <p:cNvPr id="2" name="Image 1"/>
              <p:cNvPicPr>
                <a:picLocks noChangeAspect="1"/>
              </p:cNvPicPr>
              <p:nvPr/>
            </p:nvPicPr>
            <p:blipFill>
              <a:blip r:embed="rId3"/>
              <a:stretch>
                <a:fillRect/>
              </a:stretch>
            </p:blipFill>
            <p:spPr>
              <a:xfrm>
                <a:off x="914400" y="893552"/>
                <a:ext cx="7480570" cy="3798227"/>
              </a:xfrm>
              <a:prstGeom prst="rect">
                <a:avLst/>
              </a:prstGeom>
            </p:spPr>
          </p:pic>
          <p:pic>
            <p:nvPicPr>
              <p:cNvPr id="3" name="Image 2"/>
              <p:cNvPicPr>
                <a:picLocks noChangeAspect="1"/>
              </p:cNvPicPr>
              <p:nvPr/>
            </p:nvPicPr>
            <p:blipFill>
              <a:blip r:embed="rId4"/>
              <a:stretch>
                <a:fillRect/>
              </a:stretch>
            </p:blipFill>
            <p:spPr>
              <a:xfrm rot="16200000">
                <a:off x="196526" y="2646749"/>
                <a:ext cx="1727579" cy="291830"/>
              </a:xfrm>
              <a:prstGeom prst="rect">
                <a:avLst/>
              </a:prstGeom>
            </p:spPr>
          </p:pic>
        </p:grpSp>
        <p:pic>
          <p:nvPicPr>
            <p:cNvPr id="10" name="Image 9"/>
            <p:cNvPicPr>
              <a:picLocks noChangeAspect="1"/>
            </p:cNvPicPr>
            <p:nvPr/>
          </p:nvPicPr>
          <p:blipFill>
            <a:blip r:embed="rId5"/>
            <a:stretch>
              <a:fillRect/>
            </a:stretch>
          </p:blipFill>
          <p:spPr>
            <a:xfrm>
              <a:off x="3870724" y="4320245"/>
              <a:ext cx="1778390" cy="266766"/>
            </a:xfrm>
            <a:prstGeom prst="rect">
              <a:avLst/>
            </a:prstGeom>
          </p:spPr>
        </p:pic>
      </p:grpSp>
      <p:pic>
        <p:nvPicPr>
          <p:cNvPr id="9" name="Image 8"/>
          <p:cNvPicPr>
            <a:picLocks noChangeAspect="1"/>
          </p:cNvPicPr>
          <p:nvPr/>
        </p:nvPicPr>
        <p:blipFill>
          <a:blip r:embed="rId6"/>
          <a:stretch>
            <a:fillRect/>
          </a:stretch>
        </p:blipFill>
        <p:spPr>
          <a:xfrm>
            <a:off x="1955259" y="1535079"/>
            <a:ext cx="1466536" cy="552786"/>
          </a:xfrm>
          <a:prstGeom prst="rect">
            <a:avLst/>
          </a:prstGeom>
        </p:spPr>
      </p:pic>
    </p:spTree>
    <p:extLst>
      <p:ext uri="{BB962C8B-B14F-4D97-AF65-F5344CB8AC3E}">
        <p14:creationId xmlns:p14="http://schemas.microsoft.com/office/powerpoint/2010/main" val="225856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e 2"/>
          <p:cNvGrpSpPr/>
          <p:nvPr/>
        </p:nvGrpSpPr>
        <p:grpSpPr>
          <a:xfrm>
            <a:off x="1035230" y="670892"/>
            <a:ext cx="7474941" cy="3945214"/>
            <a:chOff x="1035230" y="670892"/>
            <a:chExt cx="7474941" cy="3945214"/>
          </a:xfrm>
        </p:grpSpPr>
        <p:pic>
          <p:nvPicPr>
            <p:cNvPr id="2" name="Image 1"/>
            <p:cNvPicPr>
              <a:picLocks noChangeAspect="1"/>
            </p:cNvPicPr>
            <p:nvPr/>
          </p:nvPicPr>
          <p:blipFill>
            <a:blip r:embed="rId3"/>
            <a:stretch>
              <a:fillRect/>
            </a:stretch>
          </p:blipFill>
          <p:spPr>
            <a:xfrm>
              <a:off x="1035230" y="670892"/>
              <a:ext cx="7474941" cy="3945214"/>
            </a:xfrm>
            <a:prstGeom prst="rect">
              <a:avLst/>
            </a:prstGeom>
          </p:spPr>
        </p:pic>
        <p:pic>
          <p:nvPicPr>
            <p:cNvPr id="6" name="Image 5"/>
            <p:cNvPicPr>
              <a:picLocks noChangeAspect="1"/>
            </p:cNvPicPr>
            <p:nvPr/>
          </p:nvPicPr>
          <p:blipFill>
            <a:blip r:embed="rId4"/>
            <a:stretch>
              <a:fillRect/>
            </a:stretch>
          </p:blipFill>
          <p:spPr>
            <a:xfrm>
              <a:off x="6438226" y="4288317"/>
              <a:ext cx="1625956" cy="215953"/>
            </a:xfrm>
            <a:prstGeom prst="rect">
              <a:avLst/>
            </a:prstGeom>
          </p:spPr>
        </p:pic>
      </p:grpSp>
      <p:sp>
        <p:nvSpPr>
          <p:cNvPr id="7" name="Titre 9"/>
          <p:cNvSpPr txBox="1">
            <a:spLocks/>
          </p:cNvSpPr>
          <p:nvPr/>
        </p:nvSpPr>
        <p:spPr>
          <a:xfrm>
            <a:off x="114762" y="112324"/>
            <a:ext cx="8941689"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prstClr val="white"/>
                </a:solidFill>
              </a:rPr>
              <a:t>… « </a:t>
            </a:r>
            <a:r>
              <a:rPr lang="fr-FR" b="1" dirty="0" err="1">
                <a:solidFill>
                  <a:prstClr val="white"/>
                </a:solidFill>
              </a:rPr>
              <a:t>fueling</a:t>
            </a:r>
            <a:r>
              <a:rPr lang="fr-FR" b="1" dirty="0">
                <a:solidFill>
                  <a:prstClr val="white"/>
                </a:solidFill>
              </a:rPr>
              <a:t> » </a:t>
            </a:r>
            <a:r>
              <a:rPr lang="fr-FR" b="1" dirty="0" err="1">
                <a:solidFill>
                  <a:prstClr val="white"/>
                </a:solidFill>
              </a:rPr>
              <a:t>sustainable</a:t>
            </a:r>
            <a:r>
              <a:rPr lang="fr-FR" b="1" dirty="0">
                <a:solidFill>
                  <a:prstClr val="white"/>
                </a:solidFill>
              </a:rPr>
              <a:t> </a:t>
            </a:r>
            <a:r>
              <a:rPr lang="fr-FR" b="1" dirty="0" err="1">
                <a:solidFill>
                  <a:prstClr val="white"/>
                </a:solidFill>
              </a:rPr>
              <a:t>development</a:t>
            </a:r>
            <a:r>
              <a:rPr lang="fr-FR" b="1" dirty="0">
                <a:solidFill>
                  <a:prstClr val="white"/>
                </a:solidFill>
              </a:rPr>
              <a:t> </a:t>
            </a:r>
            <a:r>
              <a:rPr lang="fr-FR" b="1" dirty="0" err="1">
                <a:solidFill>
                  <a:prstClr val="white"/>
                </a:solidFill>
              </a:rPr>
              <a:t>will</a:t>
            </a:r>
            <a:r>
              <a:rPr lang="fr-FR" b="1" dirty="0">
                <a:solidFill>
                  <a:prstClr val="white"/>
                </a:solidFill>
              </a:rPr>
              <a:t> </a:t>
            </a:r>
            <a:r>
              <a:rPr lang="fr-FR" b="1" dirty="0" err="1">
                <a:solidFill>
                  <a:prstClr val="white"/>
                </a:solidFill>
              </a:rPr>
              <a:t>require</a:t>
            </a:r>
            <a:r>
              <a:rPr lang="fr-FR" b="1" dirty="0">
                <a:solidFill>
                  <a:prstClr val="white"/>
                </a:solidFill>
              </a:rPr>
              <a:t> </a:t>
            </a:r>
            <a:r>
              <a:rPr lang="fr-FR" b="1" dirty="0" err="1">
                <a:solidFill>
                  <a:prstClr val="white"/>
                </a:solidFill>
              </a:rPr>
              <a:t>increasing</a:t>
            </a:r>
            <a:r>
              <a:rPr lang="fr-FR" b="1" dirty="0">
                <a:solidFill>
                  <a:prstClr val="white"/>
                </a:solidFill>
              </a:rPr>
              <a:t> </a:t>
            </a:r>
            <a:r>
              <a:rPr lang="fr-FR" b="1" dirty="0" err="1">
                <a:solidFill>
                  <a:prstClr val="white"/>
                </a:solidFill>
              </a:rPr>
              <a:t>efficiency</a:t>
            </a:r>
            <a:r>
              <a:rPr lang="fr-FR" b="1" dirty="0">
                <a:solidFill>
                  <a:prstClr val="white"/>
                </a:solidFill>
              </a:rPr>
              <a:t> and </a:t>
            </a:r>
            <a:r>
              <a:rPr lang="fr-FR" b="1" dirty="0" err="1">
                <a:solidFill>
                  <a:prstClr val="white"/>
                </a:solidFill>
              </a:rPr>
              <a:t>decarbonizing</a:t>
            </a:r>
            <a:r>
              <a:rPr lang="fr-FR" b="1" dirty="0">
                <a:solidFill>
                  <a:prstClr val="white"/>
                </a:solidFill>
              </a:rPr>
              <a:t> </a:t>
            </a:r>
            <a:r>
              <a:rPr lang="fr-FR" b="1" dirty="0" err="1">
                <a:solidFill>
                  <a:prstClr val="white"/>
                </a:solidFill>
              </a:rPr>
              <a:t>energy</a:t>
            </a:r>
            <a:r>
              <a:rPr lang="fr-FR" b="1" dirty="0">
                <a:solidFill>
                  <a:prstClr val="white"/>
                </a:solidFill>
              </a:rPr>
              <a:t>…</a:t>
            </a:r>
          </a:p>
        </p:txBody>
      </p:sp>
    </p:spTree>
    <p:extLst>
      <p:ext uri="{BB962C8B-B14F-4D97-AF65-F5344CB8AC3E}">
        <p14:creationId xmlns:p14="http://schemas.microsoft.com/office/powerpoint/2010/main" val="60758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Image 5"/>
          <p:cNvPicPr>
            <a:picLocks noChangeAspect="1"/>
          </p:cNvPicPr>
          <p:nvPr/>
        </p:nvPicPr>
        <p:blipFill>
          <a:blip r:embed="rId3"/>
          <a:stretch>
            <a:fillRect/>
          </a:stretch>
        </p:blipFill>
        <p:spPr>
          <a:xfrm>
            <a:off x="6438226" y="4288317"/>
            <a:ext cx="1625956" cy="215953"/>
          </a:xfrm>
          <a:prstGeom prst="rect">
            <a:avLst/>
          </a:prstGeom>
        </p:spPr>
      </p:pic>
      <p:sp>
        <p:nvSpPr>
          <p:cNvPr id="7" name="Titre 9"/>
          <p:cNvSpPr txBox="1">
            <a:spLocks/>
          </p:cNvSpPr>
          <p:nvPr/>
        </p:nvSpPr>
        <p:spPr>
          <a:xfrm>
            <a:off x="114762" y="112324"/>
            <a:ext cx="8941689" cy="3600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prstClr val="white"/>
                </a:solidFill>
              </a:rPr>
              <a:t>…</a:t>
            </a:r>
            <a:r>
              <a:rPr lang="fr-FR" b="1" dirty="0" err="1">
                <a:solidFill>
                  <a:prstClr val="white"/>
                </a:solidFill>
              </a:rPr>
              <a:t>with</a:t>
            </a:r>
            <a:r>
              <a:rPr lang="fr-FR" b="1" dirty="0">
                <a:solidFill>
                  <a:prstClr val="white"/>
                </a:solidFill>
              </a:rPr>
              <a:t> </a:t>
            </a:r>
            <a:r>
              <a:rPr lang="fr-FR" b="1" dirty="0" err="1">
                <a:solidFill>
                  <a:prstClr val="white"/>
                </a:solidFill>
              </a:rPr>
              <a:t>market</a:t>
            </a:r>
            <a:r>
              <a:rPr lang="fr-FR" b="1" dirty="0">
                <a:solidFill>
                  <a:prstClr val="white"/>
                </a:solidFill>
              </a:rPr>
              <a:t> forces </a:t>
            </a:r>
            <a:r>
              <a:rPr lang="fr-FR" b="1" dirty="0" err="1">
                <a:solidFill>
                  <a:prstClr val="white"/>
                </a:solidFill>
              </a:rPr>
              <a:t>driving</a:t>
            </a:r>
            <a:r>
              <a:rPr lang="fr-FR" b="1" dirty="0">
                <a:solidFill>
                  <a:prstClr val="white"/>
                </a:solidFill>
              </a:rPr>
              <a:t> down </a:t>
            </a:r>
            <a:r>
              <a:rPr lang="fr-FR" b="1" dirty="0" err="1">
                <a:solidFill>
                  <a:prstClr val="white"/>
                </a:solidFill>
              </a:rPr>
              <a:t>renewable</a:t>
            </a:r>
            <a:r>
              <a:rPr lang="fr-FR" b="1" dirty="0">
                <a:solidFill>
                  <a:prstClr val="white"/>
                </a:solidFill>
              </a:rPr>
              <a:t> </a:t>
            </a:r>
            <a:r>
              <a:rPr lang="fr-FR" b="1" dirty="0" err="1">
                <a:solidFill>
                  <a:prstClr val="white"/>
                </a:solidFill>
              </a:rPr>
              <a:t>costs</a:t>
            </a:r>
            <a:r>
              <a:rPr lang="fr-FR" b="1" dirty="0">
                <a:solidFill>
                  <a:prstClr val="white"/>
                </a:solidFill>
              </a:rPr>
              <a:t>…</a:t>
            </a:r>
          </a:p>
        </p:txBody>
      </p:sp>
      <p:grpSp>
        <p:nvGrpSpPr>
          <p:cNvPr id="2" name="Groupe 1"/>
          <p:cNvGrpSpPr/>
          <p:nvPr/>
        </p:nvGrpSpPr>
        <p:grpSpPr>
          <a:xfrm>
            <a:off x="1263553" y="639489"/>
            <a:ext cx="6471998" cy="4216940"/>
            <a:chOff x="1263553" y="639489"/>
            <a:chExt cx="6471998" cy="4216940"/>
          </a:xfrm>
        </p:grpSpPr>
        <p:pic>
          <p:nvPicPr>
            <p:cNvPr id="3" name="Image 2"/>
            <p:cNvPicPr>
              <a:picLocks noChangeAspect="1"/>
            </p:cNvPicPr>
            <p:nvPr/>
          </p:nvPicPr>
          <p:blipFill>
            <a:blip r:embed="rId4"/>
            <a:stretch>
              <a:fillRect/>
            </a:stretch>
          </p:blipFill>
          <p:spPr>
            <a:xfrm>
              <a:off x="1451868" y="639489"/>
              <a:ext cx="6267475" cy="4216940"/>
            </a:xfrm>
            <a:prstGeom prst="rect">
              <a:avLst/>
            </a:prstGeom>
          </p:spPr>
        </p:pic>
        <p:pic>
          <p:nvPicPr>
            <p:cNvPr id="4" name="Image 3"/>
            <p:cNvPicPr>
              <a:picLocks noChangeAspect="1"/>
            </p:cNvPicPr>
            <p:nvPr/>
          </p:nvPicPr>
          <p:blipFill>
            <a:blip r:embed="rId5"/>
            <a:stretch>
              <a:fillRect/>
            </a:stretch>
          </p:blipFill>
          <p:spPr>
            <a:xfrm rot="16200000">
              <a:off x="214008" y="2667809"/>
              <a:ext cx="2259390" cy="160299"/>
            </a:xfrm>
            <a:prstGeom prst="rect">
              <a:avLst/>
            </a:prstGeom>
          </p:spPr>
        </p:pic>
        <p:cxnSp>
          <p:nvCxnSpPr>
            <p:cNvPr id="8" name="Connecteur droit 7"/>
            <p:cNvCxnSpPr/>
            <p:nvPr/>
          </p:nvCxnSpPr>
          <p:spPr>
            <a:xfrm flipV="1">
              <a:off x="1697922" y="2937753"/>
              <a:ext cx="6021421" cy="194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1714130" y="3907278"/>
              <a:ext cx="6021421" cy="19456"/>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566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8708225"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 </a:t>
            </a:r>
            <a:r>
              <a:rPr lang="fr-FR" b="1" dirty="0" err="1">
                <a:solidFill>
                  <a:sysClr val="window" lastClr="FFFFFF"/>
                </a:solidFill>
              </a:rPr>
              <a:t>thus</a:t>
            </a:r>
            <a:r>
              <a:rPr lang="fr-FR" b="1" dirty="0">
                <a:solidFill>
                  <a:sysClr val="window" lastClr="FFFFFF"/>
                </a:solidFill>
              </a:rPr>
              <a:t> </a:t>
            </a:r>
            <a:r>
              <a:rPr lang="fr-FR" b="1" dirty="0" err="1">
                <a:solidFill>
                  <a:sysClr val="window" lastClr="FFFFFF"/>
                </a:solidFill>
              </a:rPr>
              <a:t>giving</a:t>
            </a:r>
            <a:r>
              <a:rPr lang="fr-FR" b="1" dirty="0">
                <a:solidFill>
                  <a:sysClr val="window" lastClr="FFFFFF"/>
                </a:solidFill>
              </a:rPr>
              <a:t> « green » </a:t>
            </a:r>
            <a:r>
              <a:rPr lang="fr-FR" b="1" dirty="0" err="1">
                <a:solidFill>
                  <a:sysClr val="window" lastClr="FFFFFF"/>
                </a:solidFill>
              </a:rPr>
              <a:t>hydrogen</a:t>
            </a:r>
            <a:r>
              <a:rPr lang="fr-FR" b="1" dirty="0">
                <a:solidFill>
                  <a:sysClr val="window" lastClr="FFFFFF"/>
                </a:solidFill>
              </a:rPr>
              <a:t> key </a:t>
            </a:r>
            <a:r>
              <a:rPr lang="fr-FR" b="1" dirty="0" err="1">
                <a:solidFill>
                  <a:sysClr val="window" lastClr="FFFFFF"/>
                </a:solidFill>
              </a:rPr>
              <a:t>roles</a:t>
            </a:r>
            <a:r>
              <a:rPr lang="fr-FR" b="1" dirty="0">
                <a:solidFill>
                  <a:sysClr val="window" lastClr="FFFFFF"/>
                </a:solidFill>
              </a:rPr>
              <a:t> in </a:t>
            </a:r>
            <a:r>
              <a:rPr lang="fr-FR" b="1" dirty="0" err="1">
                <a:solidFill>
                  <a:sysClr val="window" lastClr="FFFFFF"/>
                </a:solidFill>
              </a:rPr>
              <a:t>decarbonizing</a:t>
            </a:r>
            <a:r>
              <a:rPr lang="fr-FR" b="1" dirty="0">
                <a:solidFill>
                  <a:sysClr val="window" lastClr="FFFFFF"/>
                </a:solidFill>
              </a:rPr>
              <a:t> major </a:t>
            </a:r>
            <a:r>
              <a:rPr lang="fr-FR" b="1" dirty="0" err="1">
                <a:solidFill>
                  <a:sysClr val="window" lastClr="FFFFFF"/>
                </a:solidFill>
              </a:rPr>
              <a:t>sectors</a:t>
            </a:r>
            <a:r>
              <a:rPr lang="fr-FR" b="1" dirty="0">
                <a:solidFill>
                  <a:sysClr val="window" lastClr="FFFFFF"/>
                </a:solidFill>
              </a:rPr>
              <a:t> of the </a:t>
            </a:r>
            <a:r>
              <a:rPr lang="fr-FR" b="1" dirty="0" err="1">
                <a:solidFill>
                  <a:sysClr val="window" lastClr="FFFFFF"/>
                </a:solidFill>
              </a:rPr>
              <a:t>economy</a:t>
            </a:r>
            <a:r>
              <a:rPr lang="fr-FR" b="1" dirty="0">
                <a:solidFill>
                  <a:sysClr val="window" lastClr="FFFFFF"/>
                </a:solidFill>
              </a:rPr>
              <a:t>… </a:t>
            </a:r>
            <a:endParaRPr lang="en-US" b="1" dirty="0">
              <a:solidFill>
                <a:prstClr val="white"/>
              </a:solidFill>
            </a:endParaRPr>
          </a:p>
        </p:txBody>
      </p:sp>
      <p:grpSp>
        <p:nvGrpSpPr>
          <p:cNvPr id="2" name="Groupe 1"/>
          <p:cNvGrpSpPr/>
          <p:nvPr/>
        </p:nvGrpSpPr>
        <p:grpSpPr>
          <a:xfrm>
            <a:off x="0" y="511794"/>
            <a:ext cx="9144000" cy="4124673"/>
            <a:chOff x="0" y="511794"/>
            <a:chExt cx="9144000" cy="4124673"/>
          </a:xfrm>
        </p:grpSpPr>
        <p:pic>
          <p:nvPicPr>
            <p:cNvPr id="4" name="Image 3"/>
            <p:cNvPicPr>
              <a:picLocks noChangeAspect="1"/>
            </p:cNvPicPr>
            <p:nvPr/>
          </p:nvPicPr>
          <p:blipFill>
            <a:blip r:embed="rId3"/>
            <a:stretch>
              <a:fillRect/>
            </a:stretch>
          </p:blipFill>
          <p:spPr>
            <a:xfrm>
              <a:off x="0" y="511794"/>
              <a:ext cx="9144000" cy="4124673"/>
            </a:xfrm>
            <a:prstGeom prst="rect">
              <a:avLst/>
            </a:prstGeom>
          </p:spPr>
        </p:pic>
        <p:pic>
          <p:nvPicPr>
            <p:cNvPr id="5" name="Image 4"/>
            <p:cNvPicPr>
              <a:picLocks noChangeAspect="1"/>
            </p:cNvPicPr>
            <p:nvPr/>
          </p:nvPicPr>
          <p:blipFill>
            <a:blip r:embed="rId4"/>
            <a:stretch>
              <a:fillRect/>
            </a:stretch>
          </p:blipFill>
          <p:spPr>
            <a:xfrm>
              <a:off x="248941" y="4113905"/>
              <a:ext cx="1778390" cy="266766"/>
            </a:xfrm>
            <a:prstGeom prst="rect">
              <a:avLst/>
            </a:prstGeom>
          </p:spPr>
        </p:pic>
      </p:grpSp>
    </p:spTree>
    <p:extLst>
      <p:ext uri="{BB962C8B-B14F-4D97-AF65-F5344CB8AC3E}">
        <p14:creationId xmlns:p14="http://schemas.microsoft.com/office/powerpoint/2010/main" val="232980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p:cNvCxnSpPr/>
          <p:nvPr/>
        </p:nvCxnSpPr>
        <p:spPr>
          <a:xfrm flipV="1">
            <a:off x="1035230" y="4749009"/>
            <a:ext cx="0" cy="2456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re 2">
            <a:extLst>
              <a:ext uri="{FF2B5EF4-FFF2-40B4-BE49-F238E27FC236}">
                <a16:creationId xmlns:a16="http://schemas.microsoft.com/office/drawing/2014/main" id="{76BC5EC5-7DA8-4B79-AF00-0CB66840B3CB}"/>
              </a:ext>
            </a:extLst>
          </p:cNvPr>
          <p:cNvSpPr txBox="1">
            <a:spLocks/>
          </p:cNvSpPr>
          <p:nvPr/>
        </p:nvSpPr>
        <p:spPr>
          <a:xfrm>
            <a:off x="114762" y="120719"/>
            <a:ext cx="7511927" cy="417270"/>
          </a:xfrm>
          <a:prstGeom prst="rect">
            <a:avLst/>
          </a:prstGeom>
        </p:spPr>
        <p:txBody>
          <a:bodyPr>
            <a:normAutofit/>
          </a:bodyPr>
          <a:lstStyle>
            <a:lvl1pPr algn="l" defTabSz="457200" rtl="0" eaLnBrk="1" latinLnBrk="0" hangingPunct="1">
              <a:spcBef>
                <a:spcPct val="0"/>
              </a:spcBef>
              <a:buNone/>
              <a:defRPr sz="1400" kern="1200">
                <a:solidFill>
                  <a:schemeClr val="bg1"/>
                </a:solidFill>
                <a:latin typeface="Arial"/>
                <a:ea typeface="+mj-ea"/>
                <a:cs typeface="Arial"/>
              </a:defRPr>
            </a:lvl1pPr>
          </a:lstStyle>
          <a:p>
            <a:pPr>
              <a:defRPr/>
            </a:pPr>
            <a:r>
              <a:rPr lang="fr-FR" b="1" dirty="0">
                <a:solidFill>
                  <a:sysClr val="window" lastClr="FFFFFF"/>
                </a:solidFill>
              </a:rPr>
              <a:t>… in </a:t>
            </a:r>
            <a:r>
              <a:rPr lang="fr-FR" b="1" dirty="0" err="1">
                <a:solidFill>
                  <a:sysClr val="window" lastClr="FFFFFF"/>
                </a:solidFill>
              </a:rPr>
              <a:t>markets</a:t>
            </a:r>
            <a:r>
              <a:rPr lang="fr-FR" b="1" dirty="0">
                <a:solidFill>
                  <a:sysClr val="window" lastClr="FFFFFF"/>
                </a:solidFill>
              </a:rPr>
              <a:t> </a:t>
            </a:r>
            <a:r>
              <a:rPr lang="fr-FR" b="1" dirty="0" err="1">
                <a:solidFill>
                  <a:sysClr val="window" lastClr="FFFFFF"/>
                </a:solidFill>
              </a:rPr>
              <a:t>where</a:t>
            </a:r>
            <a:r>
              <a:rPr lang="fr-FR" b="1" dirty="0">
                <a:solidFill>
                  <a:sysClr val="window" lastClr="FFFFFF"/>
                </a:solidFill>
              </a:rPr>
              <a:t> the </a:t>
            </a:r>
            <a:r>
              <a:rPr lang="fr-FR" b="1" dirty="0" err="1">
                <a:solidFill>
                  <a:sysClr val="window" lastClr="FFFFFF"/>
                </a:solidFill>
              </a:rPr>
              <a:t>stakes</a:t>
            </a:r>
            <a:r>
              <a:rPr lang="fr-FR" b="1" dirty="0">
                <a:solidFill>
                  <a:sysClr val="window" lastClr="FFFFFF"/>
                </a:solidFill>
              </a:rPr>
              <a:t> are </a:t>
            </a:r>
            <a:r>
              <a:rPr lang="fr-FR" b="1" dirty="0" err="1">
                <a:solidFill>
                  <a:sysClr val="window" lastClr="FFFFFF"/>
                </a:solidFill>
              </a:rPr>
              <a:t>enormous</a:t>
            </a:r>
            <a:r>
              <a:rPr lang="fr-FR" b="1" dirty="0">
                <a:solidFill>
                  <a:sysClr val="window" lastClr="FFFFFF"/>
                </a:solidFill>
              </a:rPr>
              <a:t> (475 </a:t>
            </a:r>
            <a:r>
              <a:rPr lang="fr-FR" b="1" dirty="0" err="1">
                <a:solidFill>
                  <a:sysClr val="window" lastClr="FFFFFF"/>
                </a:solidFill>
              </a:rPr>
              <a:t>Bn</a:t>
            </a:r>
            <a:r>
              <a:rPr lang="fr-FR" b="1" dirty="0">
                <a:solidFill>
                  <a:sysClr val="window" lastClr="FFFFFF"/>
                </a:solidFill>
              </a:rPr>
              <a:t> USD).</a:t>
            </a:r>
            <a:endParaRPr lang="en-US" b="1" dirty="0">
              <a:solidFill>
                <a:prstClr val="white"/>
              </a:solidFill>
            </a:endParaRPr>
          </a:p>
        </p:txBody>
      </p:sp>
      <p:grpSp>
        <p:nvGrpSpPr>
          <p:cNvPr id="2" name="Groupe 1"/>
          <p:cNvGrpSpPr/>
          <p:nvPr/>
        </p:nvGrpSpPr>
        <p:grpSpPr>
          <a:xfrm>
            <a:off x="0" y="656902"/>
            <a:ext cx="9144000" cy="3973193"/>
            <a:chOff x="0" y="656902"/>
            <a:chExt cx="9144000" cy="3973193"/>
          </a:xfrm>
        </p:grpSpPr>
        <p:pic>
          <p:nvPicPr>
            <p:cNvPr id="4" name="Image 3"/>
            <p:cNvPicPr>
              <a:picLocks noChangeAspect="1"/>
            </p:cNvPicPr>
            <p:nvPr/>
          </p:nvPicPr>
          <p:blipFill>
            <a:blip r:embed="rId3"/>
            <a:stretch>
              <a:fillRect/>
            </a:stretch>
          </p:blipFill>
          <p:spPr>
            <a:xfrm>
              <a:off x="0" y="656902"/>
              <a:ext cx="9144000" cy="3973193"/>
            </a:xfrm>
            <a:prstGeom prst="rect">
              <a:avLst/>
            </a:prstGeom>
          </p:spPr>
        </p:pic>
        <p:pic>
          <p:nvPicPr>
            <p:cNvPr id="7" name="Image 6"/>
            <p:cNvPicPr>
              <a:picLocks noChangeAspect="1"/>
            </p:cNvPicPr>
            <p:nvPr/>
          </p:nvPicPr>
          <p:blipFill>
            <a:blip r:embed="rId4"/>
            <a:stretch>
              <a:fillRect/>
            </a:stretch>
          </p:blipFill>
          <p:spPr>
            <a:xfrm>
              <a:off x="248941" y="4113905"/>
              <a:ext cx="1778390" cy="266766"/>
            </a:xfrm>
            <a:prstGeom prst="rect">
              <a:avLst/>
            </a:prstGeom>
          </p:spPr>
        </p:pic>
      </p:grpSp>
      <p:pic>
        <p:nvPicPr>
          <p:cNvPr id="5" name="Image 4"/>
          <p:cNvPicPr>
            <a:picLocks noChangeAspect="1"/>
          </p:cNvPicPr>
          <p:nvPr/>
        </p:nvPicPr>
        <p:blipFill>
          <a:blip r:embed="rId5"/>
          <a:stretch>
            <a:fillRect/>
          </a:stretch>
        </p:blipFill>
        <p:spPr>
          <a:xfrm>
            <a:off x="114762" y="1735181"/>
            <a:ext cx="922255" cy="248307"/>
          </a:xfrm>
          <a:prstGeom prst="rect">
            <a:avLst/>
          </a:prstGeom>
        </p:spPr>
      </p:pic>
    </p:spTree>
    <p:extLst>
      <p:ext uri="{BB962C8B-B14F-4D97-AF65-F5344CB8AC3E}">
        <p14:creationId xmlns:p14="http://schemas.microsoft.com/office/powerpoint/2010/main" val="2420166505"/>
      </p:ext>
    </p:extLst>
  </p:cSld>
  <p:clrMapOvr>
    <a:masterClrMapping/>
  </p:clrMapOvr>
</p:sld>
</file>

<file path=ppt/theme/theme1.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AQIUS">
  <a:themeElements>
    <a:clrScheme name="AAQIUS">
      <a:dk1>
        <a:sysClr val="windowText" lastClr="000000"/>
      </a:dk1>
      <a:lt1>
        <a:sysClr val="window" lastClr="FFFFFF"/>
      </a:lt1>
      <a:dk2>
        <a:srgbClr val="7F7F7F"/>
      </a:dk2>
      <a:lt2>
        <a:srgbClr val="F2F2F2"/>
      </a:lt2>
      <a:accent1>
        <a:srgbClr val="E63329"/>
      </a:accent1>
      <a:accent2>
        <a:srgbClr val="009FE3"/>
      </a:accent2>
      <a:accent3>
        <a:srgbClr val="243588"/>
      </a:accent3>
      <a:accent4>
        <a:srgbClr val="6CBE99"/>
      </a:accent4>
      <a:accent5>
        <a:srgbClr val="D8D8D8"/>
      </a:accent5>
      <a:accent6>
        <a:srgbClr val="7F7F7F"/>
      </a:accent6>
      <a:hlink>
        <a:srgbClr val="000000"/>
      </a:hlink>
      <a:folHlink>
        <a:srgbClr val="000000"/>
      </a:folHlink>
    </a:clrScheme>
    <a:fontScheme name="AAQIU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TM02900722[[fn=Salle d’ions]]</Template>
  <TotalTime>12451</TotalTime>
  <Words>1356</Words>
  <Application>Microsoft Office PowerPoint</Application>
  <PresentationFormat>Personnalisé</PresentationFormat>
  <Paragraphs>185</Paragraphs>
  <Slides>26</Slides>
  <Notes>22</Notes>
  <HiddenSlides>0</HiddenSlides>
  <MMClips>0</MMClips>
  <ScaleCrop>false</ScaleCrop>
  <HeadingPairs>
    <vt:vector size="6" baseType="variant">
      <vt:variant>
        <vt:lpstr>Polices utilisées</vt:lpstr>
      </vt:variant>
      <vt:variant>
        <vt:i4>8</vt:i4>
      </vt:variant>
      <vt:variant>
        <vt:lpstr>Thème</vt:lpstr>
      </vt:variant>
      <vt:variant>
        <vt:i4>8</vt:i4>
      </vt:variant>
      <vt:variant>
        <vt:lpstr>Titres des diapositives</vt:lpstr>
      </vt:variant>
      <vt:variant>
        <vt:i4>26</vt:i4>
      </vt:variant>
    </vt:vector>
  </HeadingPairs>
  <TitlesOfParts>
    <vt:vector size="42" baseType="lpstr">
      <vt:lpstr>Arial</vt:lpstr>
      <vt:lpstr>Arial Black</vt:lpstr>
      <vt:lpstr>arial, sans, sans-serif</vt:lpstr>
      <vt:lpstr>Calibri</vt:lpstr>
      <vt:lpstr>Calibri Light</vt:lpstr>
      <vt:lpstr>Georgia</vt:lpstr>
      <vt:lpstr>Wingdings</vt:lpstr>
      <vt:lpstr>Wingdings 2</vt:lpstr>
      <vt:lpstr>3_HDOfficeLightV0</vt:lpstr>
      <vt:lpstr>Thème Office</vt:lpstr>
      <vt:lpstr>1_Thème Office</vt:lpstr>
      <vt:lpstr>5_Thème Office</vt:lpstr>
      <vt:lpstr>4_AAQIUS</vt:lpstr>
      <vt:lpstr>3_Thème Office</vt:lpstr>
      <vt:lpstr>6_Thème Office</vt:lpstr>
      <vt:lpstr>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 the highly dynamic urban mobility market segment…</vt:lpstr>
      <vt:lpstr>Présentation PowerPoint</vt:lpstr>
      <vt:lpstr>…offers a  simple, safe, and green user experience…</vt:lpstr>
      <vt:lpstr>…and a solution focused on new mobility usage habits…</vt:lpstr>
      <vt:lpstr>…creating a new worldwide standard for energy consumption based on non-intrusive infrastructure…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Felix Cronel</dc:creator>
  <cp:lastModifiedBy>sabine joyeux</cp:lastModifiedBy>
  <cp:revision>688</cp:revision>
  <cp:lastPrinted>2018-11-29T07:27:11Z</cp:lastPrinted>
  <dcterms:created xsi:type="dcterms:W3CDTF">2018-02-01T08:49:04Z</dcterms:created>
  <dcterms:modified xsi:type="dcterms:W3CDTF">2018-11-29T08:33:52Z</dcterms:modified>
</cp:coreProperties>
</file>