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0" r:id="rId3"/>
    <p:sldId id="400" r:id="rId4"/>
    <p:sldId id="346" r:id="rId5"/>
    <p:sldId id="398" r:id="rId6"/>
    <p:sldId id="271" r:id="rId7"/>
    <p:sldId id="401" r:id="rId8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3" userDrawn="1">
          <p15:clr>
            <a:srgbClr val="A4A3A4"/>
          </p15:clr>
        </p15:guide>
        <p15:guide id="2" pos="2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C1A7"/>
    <a:srgbClr val="3366FF"/>
    <a:srgbClr val="A6A6A6"/>
    <a:srgbClr val="0130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404" y="54"/>
      </p:cViewPr>
      <p:guideLst>
        <p:guide orient="horz" pos="3113"/>
        <p:guide pos="2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2DEA9-BC3A-4EB6-A9EE-473EAC2C2A36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172F9-A233-47EB-A508-27D48A3C8AD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13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te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 bwMode="white">
          <a:xfrm>
            <a:off x="0" y="6419002"/>
            <a:ext cx="9144000" cy="497064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5" name="Rechteck 4"/>
          <p:cNvSpPr/>
          <p:nvPr/>
        </p:nvSpPr>
        <p:spPr bwMode="white">
          <a:xfrm>
            <a:off x="0" y="-3931"/>
            <a:ext cx="9144000" cy="1368000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cxnSp>
        <p:nvCxnSpPr>
          <p:cNvPr id="16" name="Gerade Verbindung 15"/>
          <p:cNvCxnSpPr/>
          <p:nvPr/>
        </p:nvCxnSpPr>
        <p:spPr>
          <a:xfrm>
            <a:off x="537691" y="4679372"/>
            <a:ext cx="1026561" cy="0"/>
          </a:xfrm>
          <a:prstGeom prst="line">
            <a:avLst/>
          </a:prstGeom>
          <a:ln w="3810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664233" y="6516000"/>
            <a:ext cx="429592" cy="27304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939393"/>
                </a:solidFill>
              </a:defRPr>
            </a:lvl1pPr>
          </a:lstStyle>
          <a:p>
            <a:fld id="{26CD1F32-7432-43A5-98FC-62F45DA2D57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1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grammübersicht_4_Käs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white">
          <a:xfrm>
            <a:off x="0" y="-3931"/>
            <a:ext cx="9144000" cy="1368000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364883" y="685206"/>
            <a:ext cx="7887356" cy="57600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e-DE" dirty="0"/>
              <a:t>Zusammenfassung/Kernaussage</a:t>
            </a:r>
          </a:p>
        </p:txBody>
      </p:sp>
      <p:sp>
        <p:nvSpPr>
          <p:cNvPr id="6" name="Rechteck 5"/>
          <p:cNvSpPr/>
          <p:nvPr/>
        </p:nvSpPr>
        <p:spPr bwMode="white">
          <a:xfrm>
            <a:off x="0" y="6419002"/>
            <a:ext cx="9144000" cy="497064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cxnSp>
        <p:nvCxnSpPr>
          <p:cNvPr id="8" name="Gerade Verbindung 7"/>
          <p:cNvCxnSpPr/>
          <p:nvPr/>
        </p:nvCxnSpPr>
        <p:spPr>
          <a:xfrm>
            <a:off x="444844" y="632241"/>
            <a:ext cx="1026561" cy="0"/>
          </a:xfrm>
          <a:prstGeom prst="line">
            <a:avLst/>
          </a:prstGeom>
          <a:ln w="3810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365539" y="259201"/>
            <a:ext cx="7886700" cy="371473"/>
          </a:xfrm>
        </p:spPr>
        <p:txBody>
          <a:bodyPr>
            <a:normAutofit/>
          </a:bodyPr>
          <a:lstStyle>
            <a:lvl1pPr>
              <a:defRPr sz="1600" cap="all" baseline="0"/>
            </a:lvl1pPr>
          </a:lstStyle>
          <a:p>
            <a:r>
              <a:rPr lang="de-DE" dirty="0"/>
              <a:t>HEADLINE</a:t>
            </a:r>
            <a:endParaRPr lang="en-US" dirty="0"/>
          </a:p>
        </p:txBody>
      </p:sp>
      <p:sp>
        <p:nvSpPr>
          <p:cNvPr id="22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664233" y="6516000"/>
            <a:ext cx="429592" cy="27304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939393"/>
                </a:solidFill>
              </a:defRPr>
            </a:lvl1pPr>
          </a:lstStyle>
          <a:p>
            <a:fld id="{26CD1F32-7432-43A5-98FC-62F45DA2D57F}" type="slidenum">
              <a:rPr lang="en-US" smtClean="0"/>
              <a:t>‹N°›</a:t>
            </a:fld>
            <a:endParaRPr lang="en-US"/>
          </a:p>
        </p:txBody>
      </p:sp>
      <p:cxnSp>
        <p:nvCxnSpPr>
          <p:cNvPr id="78" name="Gerade Verbindung 77"/>
          <p:cNvCxnSpPr/>
          <p:nvPr/>
        </p:nvCxnSpPr>
        <p:spPr>
          <a:xfrm>
            <a:off x="444200" y="2051808"/>
            <a:ext cx="664616" cy="0"/>
          </a:xfrm>
          <a:prstGeom prst="line">
            <a:avLst/>
          </a:prstGeom>
          <a:ln w="1905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hteck 81"/>
          <p:cNvSpPr/>
          <p:nvPr/>
        </p:nvSpPr>
        <p:spPr bwMode="white">
          <a:xfrm>
            <a:off x="327336" y="2611609"/>
            <a:ext cx="2033175" cy="255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/>
          </a:p>
        </p:txBody>
      </p:sp>
      <p:cxnSp>
        <p:nvCxnSpPr>
          <p:cNvPr id="86" name="Gerade Verbindung 85"/>
          <p:cNvCxnSpPr/>
          <p:nvPr/>
        </p:nvCxnSpPr>
        <p:spPr>
          <a:xfrm>
            <a:off x="2559441" y="2035121"/>
            <a:ext cx="664616" cy="0"/>
          </a:xfrm>
          <a:prstGeom prst="line">
            <a:avLst/>
          </a:prstGeom>
          <a:ln w="1905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hteck 89"/>
          <p:cNvSpPr/>
          <p:nvPr/>
        </p:nvSpPr>
        <p:spPr bwMode="white">
          <a:xfrm>
            <a:off x="2442577" y="2611609"/>
            <a:ext cx="2033175" cy="255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/>
          </a:p>
        </p:txBody>
      </p:sp>
      <p:cxnSp>
        <p:nvCxnSpPr>
          <p:cNvPr id="94" name="Gerade Verbindung 93"/>
          <p:cNvCxnSpPr/>
          <p:nvPr/>
        </p:nvCxnSpPr>
        <p:spPr>
          <a:xfrm>
            <a:off x="4673951" y="2035121"/>
            <a:ext cx="664616" cy="0"/>
          </a:xfrm>
          <a:prstGeom prst="line">
            <a:avLst/>
          </a:prstGeom>
          <a:ln w="1905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hteck 97"/>
          <p:cNvSpPr/>
          <p:nvPr/>
        </p:nvSpPr>
        <p:spPr bwMode="white">
          <a:xfrm>
            <a:off x="4557087" y="2611609"/>
            <a:ext cx="2033175" cy="255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/>
          </a:p>
        </p:txBody>
      </p:sp>
      <p:cxnSp>
        <p:nvCxnSpPr>
          <p:cNvPr id="102" name="Gerade Verbindung 101"/>
          <p:cNvCxnSpPr/>
          <p:nvPr/>
        </p:nvCxnSpPr>
        <p:spPr>
          <a:xfrm>
            <a:off x="6788461" y="2035121"/>
            <a:ext cx="664616" cy="0"/>
          </a:xfrm>
          <a:prstGeom prst="line">
            <a:avLst/>
          </a:prstGeom>
          <a:ln w="1905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hteck 105"/>
          <p:cNvSpPr/>
          <p:nvPr/>
        </p:nvSpPr>
        <p:spPr bwMode="white">
          <a:xfrm>
            <a:off x="6671597" y="2611609"/>
            <a:ext cx="2033175" cy="255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375306" y="2689200"/>
            <a:ext cx="1937239" cy="2442758"/>
          </a:xfrm>
        </p:spPr>
        <p:txBody>
          <a:bodyPr>
            <a:noAutofit/>
          </a:bodyPr>
          <a:lstStyle>
            <a:lvl1pPr marL="177800" indent="-17780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00000"/>
              <a:defRPr sz="1100">
                <a:solidFill>
                  <a:schemeClr val="tx1"/>
                </a:solidFill>
              </a:defRPr>
            </a:lvl1pPr>
            <a:lvl2pPr marL="450850" indent="-17780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100" baseline="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4" name="Textplatzhalter 25"/>
          <p:cNvSpPr>
            <a:spLocks noGrp="1"/>
          </p:cNvSpPr>
          <p:nvPr>
            <p:ph type="body" sz="quarter" idx="28" hasCustomPrompt="1"/>
          </p:nvPr>
        </p:nvSpPr>
        <p:spPr>
          <a:xfrm>
            <a:off x="365538" y="1700808"/>
            <a:ext cx="1993847" cy="318544"/>
          </a:xfrm>
        </p:spPr>
        <p:txBody>
          <a:bodyPr anchor="b" anchorCtr="0"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de-DE" sz="1200" kern="1200" cap="all" dirty="0" smtClean="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ÜBERSCHRIFT</a:t>
            </a:r>
          </a:p>
        </p:txBody>
      </p:sp>
      <p:sp>
        <p:nvSpPr>
          <p:cNvPr id="115" name="Textplatzhalter 25"/>
          <p:cNvSpPr>
            <a:spLocks noGrp="1"/>
          </p:cNvSpPr>
          <p:nvPr>
            <p:ph type="body" sz="quarter" idx="29" hasCustomPrompt="1"/>
          </p:nvPr>
        </p:nvSpPr>
        <p:spPr>
          <a:xfrm>
            <a:off x="2481906" y="1700808"/>
            <a:ext cx="1993847" cy="318544"/>
          </a:xfrm>
        </p:spPr>
        <p:txBody>
          <a:bodyPr anchor="b" anchorCtr="0"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de-DE" sz="1200" kern="1200" cap="all" dirty="0" smtClean="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ÜBERSCHRIFT</a:t>
            </a:r>
          </a:p>
        </p:txBody>
      </p:sp>
      <p:sp>
        <p:nvSpPr>
          <p:cNvPr id="116" name="Textplatzhalter 25"/>
          <p:cNvSpPr>
            <a:spLocks noGrp="1"/>
          </p:cNvSpPr>
          <p:nvPr>
            <p:ph type="body" sz="quarter" idx="30" hasCustomPrompt="1"/>
          </p:nvPr>
        </p:nvSpPr>
        <p:spPr>
          <a:xfrm>
            <a:off x="4576751" y="1700808"/>
            <a:ext cx="1993847" cy="318544"/>
          </a:xfrm>
        </p:spPr>
        <p:txBody>
          <a:bodyPr anchor="b" anchorCtr="0"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de-DE" sz="1200" kern="1200" cap="all" dirty="0" smtClean="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ÜBERSCHRIFT</a:t>
            </a:r>
          </a:p>
        </p:txBody>
      </p:sp>
      <p:sp>
        <p:nvSpPr>
          <p:cNvPr id="117" name="Textplatzhalter 25"/>
          <p:cNvSpPr>
            <a:spLocks noGrp="1"/>
          </p:cNvSpPr>
          <p:nvPr>
            <p:ph type="body" sz="quarter" idx="31" hasCustomPrompt="1"/>
          </p:nvPr>
        </p:nvSpPr>
        <p:spPr>
          <a:xfrm>
            <a:off x="6691261" y="1700808"/>
            <a:ext cx="1993847" cy="318544"/>
          </a:xfrm>
        </p:spPr>
        <p:txBody>
          <a:bodyPr anchor="b" anchorCtr="0"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de-DE" sz="1200" kern="1200" cap="all" dirty="0" smtClean="0">
                <a:solidFill>
                  <a:schemeClr val="tx1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ÜBERSCHRIFT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2" hasCustomPrompt="1"/>
          </p:nvPr>
        </p:nvSpPr>
        <p:spPr>
          <a:xfrm>
            <a:off x="698973" y="2178107"/>
            <a:ext cx="1661539" cy="287337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de-DE" dirty="0"/>
              <a:t>Dauer/Anzahl der Tage</a:t>
            </a:r>
          </a:p>
        </p:txBody>
      </p:sp>
      <p:sp>
        <p:nvSpPr>
          <p:cNvPr id="118" name="Textplatzhalter 6"/>
          <p:cNvSpPr>
            <a:spLocks noGrp="1"/>
          </p:cNvSpPr>
          <p:nvPr>
            <p:ph type="body" sz="quarter" idx="33" hasCustomPrompt="1"/>
          </p:nvPr>
        </p:nvSpPr>
        <p:spPr>
          <a:xfrm>
            <a:off x="2807352" y="2178107"/>
            <a:ext cx="1661539" cy="287337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de-DE" dirty="0"/>
              <a:t>Dauer/Anzahl der Tage</a:t>
            </a:r>
          </a:p>
        </p:txBody>
      </p:sp>
      <p:sp>
        <p:nvSpPr>
          <p:cNvPr id="119" name="Textplatzhalter 6"/>
          <p:cNvSpPr>
            <a:spLocks noGrp="1"/>
          </p:cNvSpPr>
          <p:nvPr>
            <p:ph type="body" sz="quarter" idx="34" hasCustomPrompt="1"/>
          </p:nvPr>
        </p:nvSpPr>
        <p:spPr>
          <a:xfrm>
            <a:off x="4926940" y="2178107"/>
            <a:ext cx="1661539" cy="287337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de-DE" dirty="0"/>
              <a:t>Dauer/Anzahl der Tage</a:t>
            </a:r>
          </a:p>
        </p:txBody>
      </p:sp>
      <p:sp>
        <p:nvSpPr>
          <p:cNvPr id="120" name="Textplatzhalter 6"/>
          <p:cNvSpPr>
            <a:spLocks noGrp="1"/>
          </p:cNvSpPr>
          <p:nvPr>
            <p:ph type="body" sz="quarter" idx="35" hasCustomPrompt="1"/>
          </p:nvPr>
        </p:nvSpPr>
        <p:spPr>
          <a:xfrm>
            <a:off x="7043233" y="2178107"/>
            <a:ext cx="1661539" cy="287337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de-DE" dirty="0"/>
              <a:t>Dauer/Anzahl der Tage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36" hasCustomPrompt="1"/>
          </p:nvPr>
        </p:nvSpPr>
        <p:spPr>
          <a:xfrm>
            <a:off x="1000693" y="5237020"/>
            <a:ext cx="1377833" cy="469052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de-DE" dirty="0"/>
              <a:t>Teilnehmer</a:t>
            </a:r>
          </a:p>
          <a:p>
            <a:pPr lvl="0"/>
            <a:r>
              <a:rPr lang="de-DE" dirty="0"/>
              <a:t>Consultants</a:t>
            </a:r>
          </a:p>
        </p:txBody>
      </p:sp>
      <p:sp>
        <p:nvSpPr>
          <p:cNvPr id="121" name="Textplatzhalter 10"/>
          <p:cNvSpPr>
            <a:spLocks noGrp="1"/>
          </p:cNvSpPr>
          <p:nvPr>
            <p:ph type="body" sz="quarter" idx="37" hasCustomPrompt="1"/>
          </p:nvPr>
        </p:nvSpPr>
        <p:spPr>
          <a:xfrm>
            <a:off x="3097919" y="5237020"/>
            <a:ext cx="1377833" cy="469052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de-DE" dirty="0"/>
              <a:t>Teilnehmer</a:t>
            </a:r>
          </a:p>
          <a:p>
            <a:pPr lvl="0"/>
            <a:r>
              <a:rPr lang="de-DE" dirty="0"/>
              <a:t>Consultants</a:t>
            </a:r>
          </a:p>
        </p:txBody>
      </p:sp>
      <p:sp>
        <p:nvSpPr>
          <p:cNvPr id="122" name="Textplatzhalter 10"/>
          <p:cNvSpPr>
            <a:spLocks noGrp="1"/>
          </p:cNvSpPr>
          <p:nvPr>
            <p:ph type="body" sz="quarter" idx="38" hasCustomPrompt="1"/>
          </p:nvPr>
        </p:nvSpPr>
        <p:spPr>
          <a:xfrm>
            <a:off x="5212429" y="5237020"/>
            <a:ext cx="1377833" cy="469052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de-DE" dirty="0"/>
              <a:t>Teilnehmer</a:t>
            </a:r>
          </a:p>
          <a:p>
            <a:pPr lvl="0"/>
            <a:r>
              <a:rPr lang="de-DE" dirty="0"/>
              <a:t>Consultants</a:t>
            </a:r>
          </a:p>
        </p:txBody>
      </p:sp>
      <p:sp>
        <p:nvSpPr>
          <p:cNvPr id="123" name="Textplatzhalter 10"/>
          <p:cNvSpPr>
            <a:spLocks noGrp="1"/>
          </p:cNvSpPr>
          <p:nvPr>
            <p:ph type="body" sz="quarter" idx="39" hasCustomPrompt="1"/>
          </p:nvPr>
        </p:nvSpPr>
        <p:spPr>
          <a:xfrm>
            <a:off x="7326939" y="5237020"/>
            <a:ext cx="1377833" cy="469052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de-DE" dirty="0"/>
              <a:t>Teilnehmer</a:t>
            </a:r>
          </a:p>
          <a:p>
            <a:pPr lvl="0"/>
            <a:r>
              <a:rPr lang="de-DE" dirty="0"/>
              <a:t>Consultants</a:t>
            </a:r>
          </a:p>
        </p:txBody>
      </p:sp>
      <p:pic>
        <p:nvPicPr>
          <p:cNvPr id="51" name="Grafik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36" y="5310591"/>
            <a:ext cx="687013" cy="288000"/>
          </a:xfrm>
          <a:prstGeom prst="rect">
            <a:avLst/>
          </a:prstGeom>
        </p:spPr>
      </p:pic>
      <p:pic>
        <p:nvPicPr>
          <p:cNvPr id="53" name="Grafik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577" y="5327391"/>
            <a:ext cx="687013" cy="288000"/>
          </a:xfrm>
          <a:prstGeom prst="rect">
            <a:avLst/>
          </a:prstGeom>
        </p:spPr>
      </p:pic>
      <p:pic>
        <p:nvPicPr>
          <p:cNvPr id="55" name="Grafik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597" y="5327391"/>
            <a:ext cx="687013" cy="288000"/>
          </a:xfrm>
          <a:prstGeom prst="rect">
            <a:avLst/>
          </a:prstGeom>
        </p:spPr>
      </p:pic>
      <p:pic>
        <p:nvPicPr>
          <p:cNvPr id="56" name="Grafik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087" y="5327391"/>
            <a:ext cx="687013" cy="288000"/>
          </a:xfrm>
          <a:prstGeom prst="rect">
            <a:avLst/>
          </a:prstGeom>
        </p:spPr>
      </p:pic>
      <p:pic>
        <p:nvPicPr>
          <p:cNvPr id="37" name="Grafik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39" y="2127973"/>
            <a:ext cx="332308" cy="360000"/>
          </a:xfrm>
          <a:prstGeom prst="rect">
            <a:avLst/>
          </a:prstGeom>
        </p:spPr>
      </p:pic>
      <p:pic>
        <p:nvPicPr>
          <p:cNvPr id="38" name="Grafik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447" y="2127973"/>
            <a:ext cx="332308" cy="360000"/>
          </a:xfrm>
          <a:prstGeom prst="rect">
            <a:avLst/>
          </a:prstGeom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632" y="2127973"/>
            <a:ext cx="332308" cy="360000"/>
          </a:xfrm>
          <a:prstGeom prst="rect">
            <a:avLst/>
          </a:prstGeom>
        </p:spPr>
      </p:pic>
      <p:pic>
        <p:nvPicPr>
          <p:cNvPr id="40" name="Grafik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647" y="2127973"/>
            <a:ext cx="332308" cy="360000"/>
          </a:xfrm>
          <a:prstGeom prst="rect">
            <a:avLst/>
          </a:prstGeom>
        </p:spPr>
      </p:pic>
      <p:sp>
        <p:nvSpPr>
          <p:cNvPr id="41" name="Textplatzhalter 2"/>
          <p:cNvSpPr>
            <a:spLocks noGrp="1"/>
          </p:cNvSpPr>
          <p:nvPr>
            <p:ph type="body" sz="quarter" idx="40"/>
          </p:nvPr>
        </p:nvSpPr>
        <p:spPr>
          <a:xfrm>
            <a:off x="2490546" y="2689200"/>
            <a:ext cx="1937239" cy="2442758"/>
          </a:xfrm>
        </p:spPr>
        <p:txBody>
          <a:bodyPr>
            <a:noAutofit/>
          </a:bodyPr>
          <a:lstStyle>
            <a:lvl1pPr marL="177800" indent="-17780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00000"/>
              <a:defRPr sz="1100">
                <a:solidFill>
                  <a:schemeClr val="tx1"/>
                </a:solidFill>
              </a:defRPr>
            </a:lvl1pPr>
            <a:lvl2pPr marL="450850" indent="-17780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100" baseline="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41"/>
          </p:nvPr>
        </p:nvSpPr>
        <p:spPr>
          <a:xfrm>
            <a:off x="4605056" y="2689200"/>
            <a:ext cx="1937239" cy="2442758"/>
          </a:xfrm>
        </p:spPr>
        <p:txBody>
          <a:bodyPr>
            <a:noAutofit/>
          </a:bodyPr>
          <a:lstStyle>
            <a:lvl1pPr marL="177800" indent="-17780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00000"/>
              <a:defRPr sz="1100">
                <a:solidFill>
                  <a:schemeClr val="tx1"/>
                </a:solidFill>
              </a:defRPr>
            </a:lvl1pPr>
            <a:lvl2pPr marL="450850" indent="-17780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100" baseline="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42"/>
          </p:nvPr>
        </p:nvSpPr>
        <p:spPr>
          <a:xfrm>
            <a:off x="6719566" y="2689200"/>
            <a:ext cx="1937239" cy="2442758"/>
          </a:xfrm>
        </p:spPr>
        <p:txBody>
          <a:bodyPr>
            <a:noAutofit/>
          </a:bodyPr>
          <a:lstStyle>
            <a:lvl1pPr marL="177800" indent="-17780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00000"/>
              <a:defRPr sz="1100">
                <a:solidFill>
                  <a:schemeClr val="tx1"/>
                </a:solidFill>
              </a:defRPr>
            </a:lvl1pPr>
            <a:lvl2pPr marL="450850" indent="-17780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defRPr sz="1100" baseline="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47388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_Bild_kl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 bwMode="white">
          <a:xfrm>
            <a:off x="0" y="-3931"/>
            <a:ext cx="9144000" cy="1368000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9" name="Rechteck 8"/>
          <p:cNvSpPr/>
          <p:nvPr/>
        </p:nvSpPr>
        <p:spPr bwMode="white">
          <a:xfrm>
            <a:off x="0" y="6419002"/>
            <a:ext cx="9144000" cy="497064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65539" y="259201"/>
            <a:ext cx="7886700" cy="371473"/>
          </a:xfrm>
        </p:spPr>
        <p:txBody>
          <a:bodyPr>
            <a:normAutofit/>
          </a:bodyPr>
          <a:lstStyle>
            <a:lvl1pPr>
              <a:defRPr sz="1600" cap="all" baseline="0"/>
            </a:lvl1pPr>
          </a:lstStyle>
          <a:p>
            <a:r>
              <a:rPr lang="de-DE" dirty="0"/>
              <a:t>HEADLINE</a:t>
            </a:r>
            <a:endParaRPr lang="en-US" dirty="0"/>
          </a:p>
        </p:txBody>
      </p:sp>
      <p:sp>
        <p:nvSpPr>
          <p:cNvPr id="13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0" y="1364069"/>
            <a:ext cx="4153847" cy="505493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de-DE"/>
          </a:p>
        </p:txBody>
      </p:sp>
      <p:cxnSp>
        <p:nvCxnSpPr>
          <p:cNvPr id="15" name="Gerade Verbindung 14"/>
          <p:cNvCxnSpPr/>
          <p:nvPr/>
        </p:nvCxnSpPr>
        <p:spPr>
          <a:xfrm>
            <a:off x="444844" y="632241"/>
            <a:ext cx="1026561" cy="0"/>
          </a:xfrm>
          <a:prstGeom prst="line">
            <a:avLst/>
          </a:prstGeom>
          <a:ln w="3810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364883" y="685206"/>
            <a:ext cx="7887356" cy="57600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e-DE" dirty="0"/>
              <a:t>Zusammenfassung/Kernaussage</a:t>
            </a:r>
          </a:p>
        </p:txBody>
      </p:sp>
      <p:cxnSp>
        <p:nvCxnSpPr>
          <p:cNvPr id="24" name="Gerade Verbindung 23"/>
          <p:cNvCxnSpPr/>
          <p:nvPr/>
        </p:nvCxnSpPr>
        <p:spPr>
          <a:xfrm>
            <a:off x="4417560" y="2279186"/>
            <a:ext cx="664616" cy="0"/>
          </a:xfrm>
          <a:prstGeom prst="line">
            <a:avLst/>
          </a:prstGeom>
          <a:ln w="1905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Inhaltsplatzhalter 15"/>
          <p:cNvSpPr>
            <a:spLocks noGrp="1"/>
          </p:cNvSpPr>
          <p:nvPr>
            <p:ph sz="quarter" idx="19" hasCustomPrompt="1"/>
          </p:nvPr>
        </p:nvSpPr>
        <p:spPr>
          <a:xfrm>
            <a:off x="4339008" y="1990800"/>
            <a:ext cx="3913231" cy="288386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/>
            </a:lvl1pPr>
          </a:lstStyle>
          <a:p>
            <a:pPr lvl="0"/>
            <a:r>
              <a:rPr lang="de-DE" dirty="0"/>
              <a:t>HEADLINE</a:t>
            </a:r>
          </a:p>
        </p:txBody>
      </p:sp>
      <p:sp>
        <p:nvSpPr>
          <p:cNvPr id="17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664233" y="6516000"/>
            <a:ext cx="429592" cy="27304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939393"/>
                </a:solidFill>
              </a:defRPr>
            </a:lvl1pPr>
          </a:lstStyle>
          <a:p>
            <a:fld id="{26CD1F32-7432-43A5-98FC-62F45DA2D57F}" type="slidenum">
              <a:rPr lang="en-US" smtClean="0"/>
              <a:t>‹N°›</a:t>
            </a:fld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39008" y="2487601"/>
            <a:ext cx="3913231" cy="33010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de-DE" dirty="0"/>
              <a:t>Inhalt</a:t>
            </a:r>
          </a:p>
        </p:txBody>
      </p:sp>
    </p:spTree>
    <p:extLst>
      <p:ext uri="{BB962C8B-B14F-4D97-AF65-F5344CB8AC3E}">
        <p14:creationId xmlns:p14="http://schemas.microsoft.com/office/powerpoint/2010/main" val="3009200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rea_of_Expert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 bwMode="white">
          <a:xfrm>
            <a:off x="0" y="-3931"/>
            <a:ext cx="9144000" cy="1368000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9" name="Rechteck 8"/>
          <p:cNvSpPr/>
          <p:nvPr/>
        </p:nvSpPr>
        <p:spPr bwMode="white">
          <a:xfrm>
            <a:off x="0" y="6419002"/>
            <a:ext cx="9144000" cy="497064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65539" y="259201"/>
            <a:ext cx="7886700" cy="371473"/>
          </a:xfrm>
        </p:spPr>
        <p:txBody>
          <a:bodyPr>
            <a:normAutofit/>
          </a:bodyPr>
          <a:lstStyle>
            <a:lvl1pPr>
              <a:defRPr sz="1600" cap="all" baseline="0"/>
            </a:lvl1pPr>
          </a:lstStyle>
          <a:p>
            <a:r>
              <a:rPr lang="de-DE" dirty="0"/>
              <a:t>HEADLINE</a:t>
            </a:r>
            <a:endParaRPr lang="en-US" dirty="0"/>
          </a:p>
        </p:txBody>
      </p:sp>
      <p:sp>
        <p:nvSpPr>
          <p:cNvPr id="13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0" y="1364069"/>
            <a:ext cx="4153847" cy="505493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de-DE"/>
          </a:p>
        </p:txBody>
      </p:sp>
      <p:cxnSp>
        <p:nvCxnSpPr>
          <p:cNvPr id="15" name="Gerade Verbindung 14"/>
          <p:cNvCxnSpPr/>
          <p:nvPr/>
        </p:nvCxnSpPr>
        <p:spPr>
          <a:xfrm>
            <a:off x="444844" y="632241"/>
            <a:ext cx="1026561" cy="0"/>
          </a:xfrm>
          <a:prstGeom prst="line">
            <a:avLst/>
          </a:prstGeom>
          <a:ln w="3810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364883" y="685206"/>
            <a:ext cx="7887356" cy="576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</a:lstStyle>
          <a:p>
            <a:pPr lvl="0"/>
            <a:r>
              <a:rPr lang="de-DE" dirty="0"/>
              <a:t>Zusammenfassung/Kernaussage</a:t>
            </a:r>
          </a:p>
        </p:txBody>
      </p:sp>
      <p:sp>
        <p:nvSpPr>
          <p:cNvPr id="25" name="Inhaltsplatzhalter 15"/>
          <p:cNvSpPr>
            <a:spLocks noGrp="1"/>
          </p:cNvSpPr>
          <p:nvPr>
            <p:ph sz="quarter" idx="19" hasCustomPrompt="1"/>
          </p:nvPr>
        </p:nvSpPr>
        <p:spPr>
          <a:xfrm>
            <a:off x="4286770" y="2636558"/>
            <a:ext cx="3913231" cy="288386"/>
          </a:xfrm>
        </p:spPr>
        <p:txBody>
          <a:bodyPr>
            <a:normAutofit/>
          </a:bodyPr>
          <a:lstStyle>
            <a:lvl1pPr marL="0" indent="0">
              <a:buNone/>
              <a:defRPr sz="1200" cap="all" baseline="0"/>
            </a:lvl1pPr>
          </a:lstStyle>
          <a:p>
            <a:pPr lvl="0"/>
            <a:r>
              <a:rPr lang="de-DE" dirty="0"/>
              <a:t>HEADLINE</a:t>
            </a:r>
          </a:p>
        </p:txBody>
      </p:sp>
      <p:sp>
        <p:nvSpPr>
          <p:cNvPr id="17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664233" y="6516000"/>
            <a:ext cx="429592" cy="27304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939393"/>
                </a:solidFill>
              </a:defRPr>
            </a:lvl1pPr>
          </a:lstStyle>
          <a:p>
            <a:fld id="{26CD1F32-7432-43A5-98FC-62F45DA2D57F}" type="slidenum">
              <a:rPr lang="en-US" smtClean="0"/>
              <a:t>‹N°›</a:t>
            </a:fld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4286769" y="1728000"/>
            <a:ext cx="4472773" cy="79216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</a:lstStyle>
          <a:p>
            <a:pPr lvl="0"/>
            <a:r>
              <a:rPr lang="de-DE" dirty="0"/>
              <a:t>Teaser</a:t>
            </a:r>
          </a:p>
        </p:txBody>
      </p:sp>
    </p:spTree>
    <p:extLst>
      <p:ext uri="{BB962C8B-B14F-4D97-AF65-F5344CB8AC3E}">
        <p14:creationId xmlns:p14="http://schemas.microsoft.com/office/powerpoint/2010/main" val="1633521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_Bild_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-3931"/>
            <a:ext cx="9144000" cy="1368000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8" name="Rechteck 7"/>
          <p:cNvSpPr/>
          <p:nvPr/>
        </p:nvSpPr>
        <p:spPr bwMode="white">
          <a:xfrm>
            <a:off x="0" y="6419002"/>
            <a:ext cx="9144000" cy="497064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539" y="259201"/>
            <a:ext cx="7886700" cy="371473"/>
          </a:xfrm>
        </p:spPr>
        <p:txBody>
          <a:bodyPr>
            <a:normAutofit/>
          </a:bodyPr>
          <a:lstStyle>
            <a:lvl1pPr>
              <a:defRPr sz="1600" cap="all" baseline="0"/>
            </a:lvl1pPr>
          </a:lstStyle>
          <a:p>
            <a:r>
              <a:rPr lang="de-DE" dirty="0"/>
              <a:t>HEADLINE</a:t>
            </a:r>
            <a:endParaRPr lang="en-US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444844" y="632241"/>
            <a:ext cx="1026561" cy="0"/>
          </a:xfrm>
          <a:prstGeom prst="line">
            <a:avLst/>
          </a:prstGeom>
          <a:ln w="3810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0" y="1364069"/>
            <a:ext cx="5277047" cy="505493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de-DE"/>
          </a:p>
        </p:txBody>
      </p:sp>
      <p:cxnSp>
        <p:nvCxnSpPr>
          <p:cNvPr id="14" name="Gerade Verbindung 13"/>
          <p:cNvCxnSpPr/>
          <p:nvPr/>
        </p:nvCxnSpPr>
        <p:spPr>
          <a:xfrm>
            <a:off x="5531721" y="2279186"/>
            <a:ext cx="664616" cy="0"/>
          </a:xfrm>
          <a:prstGeom prst="line">
            <a:avLst/>
          </a:prstGeom>
          <a:ln w="1905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5453170" y="1990800"/>
            <a:ext cx="2799069" cy="288386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/>
            </a:lvl1pPr>
          </a:lstStyle>
          <a:p>
            <a:pPr lvl="0"/>
            <a:r>
              <a:rPr lang="de-DE" dirty="0"/>
              <a:t>HEADLINE</a:t>
            </a:r>
          </a:p>
        </p:txBody>
      </p:sp>
      <p:sp>
        <p:nvSpPr>
          <p:cNvPr id="20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364883" y="685206"/>
            <a:ext cx="7887356" cy="57600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e-DE" dirty="0"/>
              <a:t>Zusammenfassung/Kernaussage</a:t>
            </a:r>
          </a:p>
        </p:txBody>
      </p:sp>
      <p:sp>
        <p:nvSpPr>
          <p:cNvPr id="17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664233" y="6516000"/>
            <a:ext cx="429592" cy="27304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939393"/>
                </a:solidFill>
              </a:defRPr>
            </a:lvl1pPr>
          </a:lstStyle>
          <a:p>
            <a:fld id="{26CD1F32-7432-43A5-98FC-62F45DA2D57F}" type="slidenum">
              <a:rPr lang="en-US" smtClean="0"/>
              <a:t>‹N°›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53170" y="2487601"/>
            <a:ext cx="2799069" cy="33010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de-DE" dirty="0"/>
              <a:t>Inhalt</a:t>
            </a:r>
          </a:p>
        </p:txBody>
      </p:sp>
    </p:spTree>
    <p:extLst>
      <p:ext uri="{BB962C8B-B14F-4D97-AF65-F5344CB8AC3E}">
        <p14:creationId xmlns:p14="http://schemas.microsoft.com/office/powerpoint/2010/main" val="1342293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 bwMode="white">
          <a:xfrm>
            <a:off x="0" y="6419002"/>
            <a:ext cx="9144000" cy="497064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5" name="Rechteck 4"/>
          <p:cNvSpPr/>
          <p:nvPr/>
        </p:nvSpPr>
        <p:spPr bwMode="white">
          <a:xfrm>
            <a:off x="0" y="-3931"/>
            <a:ext cx="9144000" cy="1368000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53625" y="2732221"/>
            <a:ext cx="6526523" cy="336741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 cap="all" baseline="0"/>
            </a:lvl1pPr>
          </a:lstStyle>
          <a:p>
            <a:pPr lvl="0"/>
            <a:r>
              <a:rPr lang="de-DE" dirty="0"/>
              <a:t>TITEL DES KAPITELS</a:t>
            </a:r>
          </a:p>
        </p:txBody>
      </p:sp>
      <p:cxnSp>
        <p:nvCxnSpPr>
          <p:cNvPr id="16" name="Gerade Verbindung 15"/>
          <p:cNvCxnSpPr/>
          <p:nvPr/>
        </p:nvCxnSpPr>
        <p:spPr>
          <a:xfrm>
            <a:off x="537691" y="3091977"/>
            <a:ext cx="1026561" cy="0"/>
          </a:xfrm>
          <a:prstGeom prst="line">
            <a:avLst/>
          </a:prstGeom>
          <a:ln w="3810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664233" y="6516000"/>
            <a:ext cx="429592" cy="27304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939393"/>
                </a:solidFill>
              </a:defRPr>
            </a:lvl1pPr>
          </a:lstStyle>
          <a:p>
            <a:fld id="{26CD1F32-7432-43A5-98FC-62F45DA2D57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92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_picture_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-3931"/>
            <a:ext cx="9144000" cy="1368000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8" name="Rechteck 7"/>
          <p:cNvSpPr/>
          <p:nvPr/>
        </p:nvSpPr>
        <p:spPr bwMode="white">
          <a:xfrm>
            <a:off x="0" y="6419002"/>
            <a:ext cx="9144000" cy="497064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539" y="259201"/>
            <a:ext cx="7886700" cy="371473"/>
          </a:xfrm>
        </p:spPr>
        <p:txBody>
          <a:bodyPr>
            <a:normAutofit/>
          </a:bodyPr>
          <a:lstStyle>
            <a:lvl1pPr>
              <a:defRPr sz="1600" cap="all" baseline="0"/>
            </a:lvl1pPr>
          </a:lstStyle>
          <a:p>
            <a:r>
              <a:rPr lang="en-US" noProof="0" dirty="0"/>
              <a:t>HEADLINE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444844" y="632241"/>
            <a:ext cx="1026561" cy="0"/>
          </a:xfrm>
          <a:prstGeom prst="line">
            <a:avLst/>
          </a:prstGeom>
          <a:ln w="3810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ildplatzhalter 10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1364069"/>
            <a:ext cx="5277047" cy="505493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noProof="0" dirty="0"/>
              <a:t>Click to insert an image</a:t>
            </a:r>
          </a:p>
        </p:txBody>
      </p:sp>
      <p:cxnSp>
        <p:nvCxnSpPr>
          <p:cNvPr id="14" name="Gerade Verbindung 13"/>
          <p:cNvCxnSpPr/>
          <p:nvPr/>
        </p:nvCxnSpPr>
        <p:spPr>
          <a:xfrm>
            <a:off x="5531721" y="2279186"/>
            <a:ext cx="664616" cy="0"/>
          </a:xfrm>
          <a:prstGeom prst="line">
            <a:avLst/>
          </a:prstGeom>
          <a:ln w="1905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nhaltsplatzhalter 15"/>
          <p:cNvSpPr>
            <a:spLocks noGrp="1"/>
          </p:cNvSpPr>
          <p:nvPr>
            <p:ph sz="quarter" idx="16" hasCustomPrompt="1"/>
          </p:nvPr>
        </p:nvSpPr>
        <p:spPr>
          <a:xfrm>
            <a:off x="5453170" y="1990800"/>
            <a:ext cx="2799069" cy="288386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/>
            </a:lvl1pPr>
          </a:lstStyle>
          <a:p>
            <a:pPr lvl="0"/>
            <a:r>
              <a:rPr lang="en-US" noProof="0" dirty="0"/>
              <a:t>HEADLINE</a:t>
            </a:r>
          </a:p>
        </p:txBody>
      </p:sp>
      <p:sp>
        <p:nvSpPr>
          <p:cNvPr id="20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364883" y="685206"/>
            <a:ext cx="7887356" cy="57600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en-US" noProof="0" dirty="0"/>
              <a:t>Summary</a:t>
            </a:r>
          </a:p>
        </p:txBody>
      </p:sp>
      <p:sp>
        <p:nvSpPr>
          <p:cNvPr id="17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664233" y="6516000"/>
            <a:ext cx="429592" cy="27304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6CD1F32-7432-43A5-98FC-62F45DA2D57F}" type="slidenum">
              <a:rPr lang="en-US" smtClean="0"/>
              <a:t>‹N°›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53170" y="2487601"/>
            <a:ext cx="2799069" cy="33010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noProof="0" dirty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38528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white">
          <a:xfrm>
            <a:off x="0" y="-3931"/>
            <a:ext cx="9144000" cy="1368000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Rechteck 5"/>
          <p:cNvSpPr/>
          <p:nvPr/>
        </p:nvSpPr>
        <p:spPr bwMode="white">
          <a:xfrm>
            <a:off x="0" y="6418800"/>
            <a:ext cx="9144000" cy="497064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cxnSp>
        <p:nvCxnSpPr>
          <p:cNvPr id="8" name="Gerade Verbindung 7"/>
          <p:cNvCxnSpPr/>
          <p:nvPr/>
        </p:nvCxnSpPr>
        <p:spPr>
          <a:xfrm>
            <a:off x="444844" y="924341"/>
            <a:ext cx="1026561" cy="0"/>
          </a:xfrm>
          <a:prstGeom prst="line">
            <a:avLst/>
          </a:prstGeom>
          <a:ln w="3810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4881" y="1627200"/>
            <a:ext cx="7887357" cy="4533376"/>
          </a:xfrm>
        </p:spPr>
        <p:txBody>
          <a:bodyPr wrap="square">
            <a:noAutofit/>
          </a:bodyPr>
          <a:lstStyle>
            <a:lvl1pPr marL="342900" indent="-342900">
              <a:buFont typeface="Wingdings" pitchFamily="2" charset="2"/>
              <a:buChar char="§"/>
              <a:defRPr sz="1400"/>
            </a:lvl1pPr>
            <a:lvl2pPr marL="685800" indent="-228600">
              <a:buFont typeface="Wingdings" pitchFamily="2" charset="2"/>
              <a:buChar char="§"/>
              <a:defRPr sz="1200"/>
            </a:lvl2pPr>
            <a:lvl3pPr marL="1143000" indent="-228600">
              <a:buFont typeface="+mj-lt"/>
              <a:buAutoNum type="arabicPeriod"/>
              <a:defRPr sz="1100"/>
            </a:lvl3pPr>
            <a:lvl4pPr marL="1600200" indent="-228600">
              <a:buFont typeface="+mj-lt"/>
              <a:buAutoNum type="arabicPeriod"/>
              <a:defRPr sz="1000"/>
            </a:lvl4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3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664233" y="6516000"/>
            <a:ext cx="429592" cy="27304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939393"/>
                </a:solidFill>
              </a:defRPr>
            </a:lvl1pPr>
          </a:lstStyle>
          <a:p>
            <a:fld id="{26CD1F32-7432-43A5-98FC-62F45DA2D57F}" type="slidenum">
              <a:rPr lang="en-US" smtClean="0"/>
              <a:t>‹N°›</a:t>
            </a:fld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365539" y="551302"/>
            <a:ext cx="7886700" cy="371473"/>
          </a:xfrm>
        </p:spPr>
        <p:txBody>
          <a:bodyPr>
            <a:normAutofit/>
          </a:bodyPr>
          <a:lstStyle>
            <a:lvl1pPr>
              <a:defRPr sz="1600" b="1" cap="all" baseline="0"/>
            </a:lvl1pPr>
          </a:lstStyle>
          <a:p>
            <a:r>
              <a:rPr lang="de-DE" dirty="0"/>
              <a:t>Inhalt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44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white">
          <a:xfrm>
            <a:off x="0" y="-3931"/>
            <a:ext cx="9144000" cy="1368000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1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364882" y="685209"/>
            <a:ext cx="7887357" cy="575035"/>
          </a:xfrm>
        </p:spPr>
        <p:txBody>
          <a:bodyPr/>
          <a:lstStyle>
            <a:lvl1pPr marL="0" indent="0">
              <a:buFontTx/>
              <a:buNone/>
              <a:defRPr sz="1400" baseline="0"/>
            </a:lvl1pPr>
          </a:lstStyle>
          <a:p>
            <a:pPr lvl="0"/>
            <a:r>
              <a:rPr lang="de-DE"/>
              <a:t>Zusammenfassung/Kernaussage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 bwMode="white">
          <a:xfrm>
            <a:off x="0" y="6418800"/>
            <a:ext cx="9144000" cy="497064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cxnSp>
        <p:nvCxnSpPr>
          <p:cNvPr id="8" name="Gerade Verbindung 7"/>
          <p:cNvCxnSpPr/>
          <p:nvPr/>
        </p:nvCxnSpPr>
        <p:spPr>
          <a:xfrm>
            <a:off x="444844" y="632241"/>
            <a:ext cx="1026561" cy="0"/>
          </a:xfrm>
          <a:prstGeom prst="line">
            <a:avLst/>
          </a:prstGeom>
          <a:ln w="3810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4881" y="1627200"/>
            <a:ext cx="7887357" cy="4533376"/>
          </a:xfrm>
        </p:spPr>
        <p:txBody>
          <a:bodyPr wrap="square">
            <a:noAutofit/>
          </a:bodyPr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200"/>
            </a:lvl2pPr>
            <a:lvl3pPr>
              <a:lnSpc>
                <a:spcPct val="100000"/>
              </a:lnSpc>
              <a:defRPr sz="1100"/>
            </a:lvl3pPr>
            <a:lvl4pPr>
              <a:lnSpc>
                <a:spcPct val="100000"/>
              </a:lnSpc>
              <a:defRPr sz="1000"/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3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664233" y="6516000"/>
            <a:ext cx="429592" cy="27304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939393"/>
                </a:solidFill>
              </a:defRPr>
            </a:lvl1pPr>
          </a:lstStyle>
          <a:p>
            <a:fld id="{26CD1F32-7432-43A5-98FC-62F45DA2D57F}" type="slidenum">
              <a:rPr lang="en-US" smtClean="0"/>
              <a:t>‹N°›</a:t>
            </a:fld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365539" y="259201"/>
            <a:ext cx="7886700" cy="371473"/>
          </a:xfrm>
        </p:spPr>
        <p:txBody>
          <a:bodyPr>
            <a:normAutofit/>
          </a:bodyPr>
          <a:lstStyle>
            <a:lvl1pPr>
              <a:defRPr sz="1600" b="1" cap="all" baseline="0"/>
            </a:lvl1pPr>
          </a:lstStyle>
          <a:p>
            <a:r>
              <a:rPr lang="de-DE" dirty="0"/>
              <a:t>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1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ultant Prof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white">
          <a:xfrm>
            <a:off x="0" y="-3931"/>
            <a:ext cx="9144000" cy="1368000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Rechteck 5"/>
          <p:cNvSpPr/>
          <p:nvPr/>
        </p:nvSpPr>
        <p:spPr bwMode="white">
          <a:xfrm>
            <a:off x="0" y="6418800"/>
            <a:ext cx="9144000" cy="497064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cxnSp>
        <p:nvCxnSpPr>
          <p:cNvPr id="8" name="Gerade Verbindung 7"/>
          <p:cNvCxnSpPr/>
          <p:nvPr/>
        </p:nvCxnSpPr>
        <p:spPr>
          <a:xfrm>
            <a:off x="444844" y="632241"/>
            <a:ext cx="1026561" cy="0"/>
          </a:xfrm>
          <a:prstGeom prst="line">
            <a:avLst/>
          </a:prstGeom>
          <a:ln w="3810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664233" y="6516000"/>
            <a:ext cx="429592" cy="27304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939393"/>
                </a:solidFill>
              </a:defRPr>
            </a:lvl1pPr>
          </a:lstStyle>
          <a:p>
            <a:fld id="{26CD1F32-7432-43A5-98FC-62F45DA2D57F}" type="slidenum">
              <a:rPr lang="en-US" smtClean="0"/>
              <a:t>‹N°›</a:t>
            </a:fld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365539" y="259201"/>
            <a:ext cx="3940586" cy="371473"/>
          </a:xfrm>
        </p:spPr>
        <p:txBody>
          <a:bodyPr>
            <a:normAutofit/>
          </a:bodyPr>
          <a:lstStyle>
            <a:lvl1pPr>
              <a:tabLst/>
              <a:defRPr sz="1600" cap="all" baseline="0"/>
            </a:lvl1pPr>
          </a:lstStyle>
          <a:p>
            <a:r>
              <a:rPr lang="de-DE" dirty="0"/>
              <a:t>Name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8"/>
          </p:nvPr>
        </p:nvSpPr>
        <p:spPr>
          <a:xfrm>
            <a:off x="476601" y="1917479"/>
            <a:ext cx="1901925" cy="2951683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774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white">
          <a:xfrm>
            <a:off x="0" y="0"/>
            <a:ext cx="9144000" cy="1368000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noProof="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364883" y="685206"/>
            <a:ext cx="7887356" cy="57600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fr-FR" noProof="0" dirty="0" err="1"/>
              <a:t>Zusammenfassung</a:t>
            </a:r>
            <a:r>
              <a:rPr lang="fr-FR" noProof="0" dirty="0"/>
              <a:t>/</a:t>
            </a:r>
            <a:r>
              <a:rPr lang="fr-FR" noProof="0" dirty="0" err="1"/>
              <a:t>Kernaussage</a:t>
            </a:r>
            <a:endParaRPr lang="fr-FR" noProof="0" dirty="0"/>
          </a:p>
        </p:txBody>
      </p:sp>
      <p:sp>
        <p:nvSpPr>
          <p:cNvPr id="6" name="Rechteck 5"/>
          <p:cNvSpPr/>
          <p:nvPr/>
        </p:nvSpPr>
        <p:spPr bwMode="white">
          <a:xfrm>
            <a:off x="0" y="6419002"/>
            <a:ext cx="9144000" cy="497064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noProof="0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444844" y="632241"/>
            <a:ext cx="1026561" cy="0"/>
          </a:xfrm>
          <a:prstGeom prst="line">
            <a:avLst/>
          </a:prstGeom>
          <a:ln w="3810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4880" y="2178717"/>
            <a:ext cx="7887359" cy="3950863"/>
          </a:xfrm>
        </p:spPr>
        <p:txBody>
          <a:bodyPr wrap="square">
            <a:noAutofit/>
          </a:bodyPr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200"/>
            </a:lvl2pPr>
            <a:lvl3pPr>
              <a:lnSpc>
                <a:spcPct val="100000"/>
              </a:lnSpc>
              <a:defRPr sz="1100"/>
            </a:lvl3pPr>
            <a:lvl4pPr>
              <a:lnSpc>
                <a:spcPct val="100000"/>
              </a:lnSpc>
              <a:defRPr sz="1000"/>
            </a:lvl4pPr>
          </a:lstStyle>
          <a:p>
            <a:pPr lvl="0"/>
            <a:r>
              <a:rPr lang="fr-FR" noProof="0" dirty="0"/>
              <a:t>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365539" y="259201"/>
            <a:ext cx="7886700" cy="371473"/>
          </a:xfrm>
        </p:spPr>
        <p:txBody>
          <a:bodyPr>
            <a:normAutofit/>
          </a:bodyPr>
          <a:lstStyle>
            <a:lvl1pPr>
              <a:defRPr sz="1600" b="1" cap="all" baseline="0"/>
            </a:lvl1pPr>
          </a:lstStyle>
          <a:p>
            <a:r>
              <a:rPr lang="en-AU" noProof="0"/>
              <a:t>HEADLINE</a:t>
            </a:r>
          </a:p>
        </p:txBody>
      </p:sp>
      <p:sp>
        <p:nvSpPr>
          <p:cNvPr id="19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664233" y="6516000"/>
            <a:ext cx="429592" cy="27304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939393"/>
                </a:solidFill>
              </a:defRPr>
            </a:lvl1pPr>
          </a:lstStyle>
          <a:p>
            <a:fld id="{26CD1F32-7432-43A5-98FC-62F45DA2D57F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635E69C-E886-1943-8EAF-FA9DBE7DCBCA}"/>
              </a:ext>
            </a:extLst>
          </p:cNvPr>
          <p:cNvSpPr txBox="1"/>
          <p:nvPr/>
        </p:nvSpPr>
        <p:spPr>
          <a:xfrm>
            <a:off x="124999" y="6538838"/>
            <a:ext cx="42071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00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Véronique Blum, Pierre Anger, Marco Venuti, Pieter De Buys</a:t>
            </a:r>
          </a:p>
        </p:txBody>
      </p:sp>
    </p:spTree>
    <p:extLst>
      <p:ext uri="{BB962C8B-B14F-4D97-AF65-F5344CB8AC3E}">
        <p14:creationId xmlns:p14="http://schemas.microsoft.com/office/powerpoint/2010/main" val="348003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white">
          <a:xfrm>
            <a:off x="0" y="-3931"/>
            <a:ext cx="9144000" cy="1368000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364883" y="685206"/>
            <a:ext cx="7887356" cy="57600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e-DE" dirty="0"/>
              <a:t>Zusammenfassung/Kernaussage</a:t>
            </a:r>
          </a:p>
        </p:txBody>
      </p:sp>
      <p:sp>
        <p:nvSpPr>
          <p:cNvPr id="6" name="Rechteck 5"/>
          <p:cNvSpPr/>
          <p:nvPr/>
        </p:nvSpPr>
        <p:spPr bwMode="white">
          <a:xfrm>
            <a:off x="0" y="6419002"/>
            <a:ext cx="9144000" cy="497064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cxnSp>
        <p:nvCxnSpPr>
          <p:cNvPr id="8" name="Gerade Verbindung 7"/>
          <p:cNvCxnSpPr/>
          <p:nvPr/>
        </p:nvCxnSpPr>
        <p:spPr>
          <a:xfrm>
            <a:off x="444844" y="632241"/>
            <a:ext cx="1026561" cy="0"/>
          </a:xfrm>
          <a:prstGeom prst="line">
            <a:avLst/>
          </a:prstGeom>
          <a:ln w="3810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4882" y="1627202"/>
            <a:ext cx="3655385" cy="452562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200"/>
            </a:lvl2pPr>
            <a:lvl3pPr>
              <a:lnSpc>
                <a:spcPct val="100000"/>
              </a:lnSpc>
              <a:defRPr sz="1100"/>
            </a:lvl3pPr>
            <a:lvl4pPr>
              <a:lnSpc>
                <a:spcPct val="100000"/>
              </a:lnSpc>
              <a:defRPr sz="1000"/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2" name="Inhaltsplatzhalter 10"/>
          <p:cNvSpPr>
            <a:spLocks noGrp="1"/>
          </p:cNvSpPr>
          <p:nvPr>
            <p:ph sz="quarter" idx="18"/>
          </p:nvPr>
        </p:nvSpPr>
        <p:spPr>
          <a:xfrm>
            <a:off x="4593983" y="1627202"/>
            <a:ext cx="3658256" cy="4525627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200"/>
            </a:lvl2pPr>
            <a:lvl3pPr>
              <a:lnSpc>
                <a:spcPct val="100000"/>
              </a:lnSpc>
              <a:defRPr sz="1100"/>
            </a:lvl3pPr>
            <a:lvl4pPr>
              <a:lnSpc>
                <a:spcPct val="100000"/>
              </a:lnSpc>
              <a:defRPr sz="1000"/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365539" y="259201"/>
            <a:ext cx="7886700" cy="371473"/>
          </a:xfrm>
        </p:spPr>
        <p:txBody>
          <a:bodyPr>
            <a:normAutofit/>
          </a:bodyPr>
          <a:lstStyle>
            <a:lvl1pPr>
              <a:defRPr sz="1600" b="1" cap="all" baseline="0"/>
            </a:lvl1pPr>
          </a:lstStyle>
          <a:p>
            <a:r>
              <a:rPr lang="de-DE" dirty="0"/>
              <a:t>HEADLINE</a:t>
            </a:r>
            <a:endParaRPr lang="en-US" dirty="0"/>
          </a:p>
        </p:txBody>
      </p:sp>
      <p:sp>
        <p:nvSpPr>
          <p:cNvPr id="18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664233" y="6516000"/>
            <a:ext cx="429592" cy="27304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939393"/>
                </a:solidFill>
              </a:defRPr>
            </a:lvl1pPr>
          </a:lstStyle>
          <a:p>
            <a:fld id="{26CD1F32-7432-43A5-98FC-62F45DA2D57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5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spaltig +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white">
          <a:xfrm>
            <a:off x="0" y="-3931"/>
            <a:ext cx="9144000" cy="1368000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364883" y="685206"/>
            <a:ext cx="7887356" cy="57600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e-DE" dirty="0"/>
              <a:t>Zusammenfassung/Kernaussage</a:t>
            </a:r>
          </a:p>
        </p:txBody>
      </p:sp>
      <p:sp>
        <p:nvSpPr>
          <p:cNvPr id="6" name="Rechteck 5"/>
          <p:cNvSpPr/>
          <p:nvPr/>
        </p:nvSpPr>
        <p:spPr bwMode="white">
          <a:xfrm>
            <a:off x="0" y="6419002"/>
            <a:ext cx="9144000" cy="497064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cxnSp>
        <p:nvCxnSpPr>
          <p:cNvPr id="8" name="Gerade Verbindung 7"/>
          <p:cNvCxnSpPr/>
          <p:nvPr/>
        </p:nvCxnSpPr>
        <p:spPr>
          <a:xfrm>
            <a:off x="444844" y="632241"/>
            <a:ext cx="1026561" cy="0"/>
          </a:xfrm>
          <a:prstGeom prst="line">
            <a:avLst/>
          </a:prstGeom>
          <a:ln w="3810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4880" y="2179007"/>
            <a:ext cx="3655385" cy="397382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200"/>
            </a:lvl2pPr>
            <a:lvl3pPr>
              <a:lnSpc>
                <a:spcPct val="100000"/>
              </a:lnSpc>
              <a:defRPr sz="1100"/>
            </a:lvl3pPr>
            <a:lvl4pPr>
              <a:lnSpc>
                <a:spcPct val="100000"/>
              </a:lnSpc>
              <a:defRPr sz="1000"/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2" name="Inhaltsplatzhalter 10"/>
          <p:cNvSpPr>
            <a:spLocks noGrp="1"/>
          </p:cNvSpPr>
          <p:nvPr>
            <p:ph sz="quarter" idx="18"/>
          </p:nvPr>
        </p:nvSpPr>
        <p:spPr>
          <a:xfrm>
            <a:off x="4596853" y="2179007"/>
            <a:ext cx="3658256" cy="397382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200"/>
            </a:lvl2pPr>
            <a:lvl3pPr>
              <a:lnSpc>
                <a:spcPct val="100000"/>
              </a:lnSpc>
              <a:defRPr sz="1100"/>
            </a:lvl3pPr>
            <a:lvl4pPr>
              <a:lnSpc>
                <a:spcPct val="100000"/>
              </a:lnSpc>
              <a:defRPr sz="1000"/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cxnSp>
        <p:nvCxnSpPr>
          <p:cNvPr id="13" name="Gerade Verbindung 12"/>
          <p:cNvCxnSpPr/>
          <p:nvPr/>
        </p:nvCxnSpPr>
        <p:spPr>
          <a:xfrm>
            <a:off x="444844" y="1915586"/>
            <a:ext cx="664616" cy="0"/>
          </a:xfrm>
          <a:prstGeom prst="line">
            <a:avLst/>
          </a:prstGeom>
          <a:ln w="1905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nhaltsplatzhalter 15"/>
          <p:cNvSpPr>
            <a:spLocks noGrp="1"/>
          </p:cNvSpPr>
          <p:nvPr>
            <p:ph sz="quarter" idx="19" hasCustomPrompt="1"/>
          </p:nvPr>
        </p:nvSpPr>
        <p:spPr>
          <a:xfrm>
            <a:off x="364881" y="1627200"/>
            <a:ext cx="3655385" cy="288386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/>
            </a:lvl1pPr>
          </a:lstStyle>
          <a:p>
            <a:pPr lvl="0"/>
            <a:r>
              <a:rPr lang="de-DE" dirty="0"/>
              <a:t>HEADLINE</a:t>
            </a:r>
          </a:p>
        </p:txBody>
      </p:sp>
      <p:cxnSp>
        <p:nvCxnSpPr>
          <p:cNvPr id="15" name="Gerade Verbindung 14"/>
          <p:cNvCxnSpPr/>
          <p:nvPr/>
        </p:nvCxnSpPr>
        <p:spPr>
          <a:xfrm>
            <a:off x="4671021" y="1915586"/>
            <a:ext cx="664616" cy="0"/>
          </a:xfrm>
          <a:prstGeom prst="line">
            <a:avLst/>
          </a:prstGeom>
          <a:ln w="1905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nhaltsplatzhalter 15"/>
          <p:cNvSpPr>
            <a:spLocks noGrp="1"/>
          </p:cNvSpPr>
          <p:nvPr>
            <p:ph sz="quarter" idx="20" hasCustomPrompt="1"/>
          </p:nvPr>
        </p:nvSpPr>
        <p:spPr>
          <a:xfrm>
            <a:off x="4596854" y="1627200"/>
            <a:ext cx="3655385" cy="288386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/>
            </a:lvl1pPr>
          </a:lstStyle>
          <a:p>
            <a:pPr lvl="0"/>
            <a:r>
              <a:rPr lang="de-DE" dirty="0"/>
              <a:t>HEADLINE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365539" y="259201"/>
            <a:ext cx="7886700" cy="371473"/>
          </a:xfrm>
        </p:spPr>
        <p:txBody>
          <a:bodyPr>
            <a:normAutofit/>
          </a:bodyPr>
          <a:lstStyle>
            <a:lvl1pPr>
              <a:defRPr sz="1600" cap="all" baseline="0"/>
            </a:lvl1pPr>
          </a:lstStyle>
          <a:p>
            <a:r>
              <a:rPr lang="de-DE" dirty="0"/>
              <a:t>HEADLINE</a:t>
            </a:r>
            <a:endParaRPr lang="en-US" dirty="0"/>
          </a:p>
        </p:txBody>
      </p:sp>
      <p:sp>
        <p:nvSpPr>
          <p:cNvPr id="22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664233" y="6516000"/>
            <a:ext cx="429592" cy="27304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939393"/>
                </a:solidFill>
              </a:defRPr>
            </a:lvl1pPr>
          </a:lstStyle>
          <a:p>
            <a:fld id="{26CD1F32-7432-43A5-98FC-62F45DA2D57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8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reispaltig +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white">
          <a:xfrm>
            <a:off x="0" y="-3931"/>
            <a:ext cx="9144000" cy="1368000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364883" y="685206"/>
            <a:ext cx="7887356" cy="57600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e-DE" dirty="0"/>
              <a:t>Zusammenfassung/Kernaussage</a:t>
            </a:r>
          </a:p>
        </p:txBody>
      </p:sp>
      <p:sp>
        <p:nvSpPr>
          <p:cNvPr id="6" name="Rechteck 5"/>
          <p:cNvSpPr/>
          <p:nvPr/>
        </p:nvSpPr>
        <p:spPr bwMode="white">
          <a:xfrm>
            <a:off x="0" y="6419002"/>
            <a:ext cx="9144000" cy="497064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cxnSp>
        <p:nvCxnSpPr>
          <p:cNvPr id="8" name="Gerade Verbindung 7"/>
          <p:cNvCxnSpPr/>
          <p:nvPr/>
        </p:nvCxnSpPr>
        <p:spPr>
          <a:xfrm>
            <a:off x="444844" y="632241"/>
            <a:ext cx="1026561" cy="0"/>
          </a:xfrm>
          <a:prstGeom prst="line">
            <a:avLst/>
          </a:prstGeom>
          <a:ln w="3810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444844" y="1915586"/>
            <a:ext cx="664616" cy="0"/>
          </a:xfrm>
          <a:prstGeom prst="line">
            <a:avLst/>
          </a:prstGeom>
          <a:ln w="1905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nhaltsplatzhalter 15"/>
          <p:cNvSpPr>
            <a:spLocks noGrp="1"/>
          </p:cNvSpPr>
          <p:nvPr>
            <p:ph sz="quarter" idx="19" hasCustomPrompt="1"/>
          </p:nvPr>
        </p:nvSpPr>
        <p:spPr>
          <a:xfrm>
            <a:off x="364881" y="1627200"/>
            <a:ext cx="2492308" cy="288386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/>
            </a:lvl1pPr>
          </a:lstStyle>
          <a:p>
            <a:pPr lvl="0"/>
            <a:r>
              <a:rPr lang="de-DE" dirty="0"/>
              <a:t>HEADLINE</a:t>
            </a:r>
          </a:p>
        </p:txBody>
      </p:sp>
      <p:cxnSp>
        <p:nvCxnSpPr>
          <p:cNvPr id="15" name="Gerade Verbindung 14"/>
          <p:cNvCxnSpPr/>
          <p:nvPr/>
        </p:nvCxnSpPr>
        <p:spPr>
          <a:xfrm>
            <a:off x="5842608" y="1915586"/>
            <a:ext cx="664616" cy="0"/>
          </a:xfrm>
          <a:prstGeom prst="line">
            <a:avLst/>
          </a:prstGeom>
          <a:ln w="1905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nhaltsplatzhalter 15"/>
          <p:cNvSpPr>
            <a:spLocks noGrp="1"/>
          </p:cNvSpPr>
          <p:nvPr>
            <p:ph sz="quarter" idx="20" hasCustomPrompt="1"/>
          </p:nvPr>
        </p:nvSpPr>
        <p:spPr>
          <a:xfrm>
            <a:off x="5768441" y="1627200"/>
            <a:ext cx="2492308" cy="288386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/>
            </a:lvl1pPr>
          </a:lstStyle>
          <a:p>
            <a:pPr lvl="0"/>
            <a:r>
              <a:rPr lang="de-DE" dirty="0"/>
              <a:t>HEADLINE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365539" y="259201"/>
            <a:ext cx="7886700" cy="371473"/>
          </a:xfrm>
        </p:spPr>
        <p:txBody>
          <a:bodyPr>
            <a:normAutofit/>
          </a:bodyPr>
          <a:lstStyle>
            <a:lvl1pPr>
              <a:defRPr sz="1600" cap="all" baseline="0"/>
            </a:lvl1pPr>
          </a:lstStyle>
          <a:p>
            <a:r>
              <a:rPr lang="de-DE" dirty="0"/>
              <a:t>HEADLINE</a:t>
            </a:r>
            <a:endParaRPr lang="en-US" dirty="0"/>
          </a:p>
        </p:txBody>
      </p:sp>
      <p:sp>
        <p:nvSpPr>
          <p:cNvPr id="22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664233" y="6516000"/>
            <a:ext cx="429592" cy="27304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939393"/>
                </a:solidFill>
              </a:defRPr>
            </a:lvl1pPr>
          </a:lstStyle>
          <a:p>
            <a:fld id="{26CD1F32-7432-43A5-98FC-62F45DA2D57F}" type="slidenum">
              <a:rPr lang="en-US" smtClean="0"/>
              <a:t>‹N°›</a:t>
            </a:fld>
            <a:endParaRPr lang="en-US"/>
          </a:p>
        </p:txBody>
      </p:sp>
      <p:cxnSp>
        <p:nvCxnSpPr>
          <p:cNvPr id="18" name="Gerade Verbindung 17"/>
          <p:cNvCxnSpPr/>
          <p:nvPr/>
        </p:nvCxnSpPr>
        <p:spPr>
          <a:xfrm>
            <a:off x="3150893" y="1917186"/>
            <a:ext cx="664616" cy="0"/>
          </a:xfrm>
          <a:prstGeom prst="line">
            <a:avLst/>
          </a:prstGeom>
          <a:ln w="1905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Inhaltsplatzhalter 15"/>
          <p:cNvSpPr>
            <a:spLocks noGrp="1"/>
          </p:cNvSpPr>
          <p:nvPr>
            <p:ph sz="quarter" idx="22" hasCustomPrompt="1"/>
          </p:nvPr>
        </p:nvSpPr>
        <p:spPr>
          <a:xfrm>
            <a:off x="3076727" y="1628800"/>
            <a:ext cx="2492308" cy="288386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/>
            </a:lvl1pPr>
          </a:lstStyle>
          <a:p>
            <a:pPr lvl="0"/>
            <a:r>
              <a:rPr lang="de-DE" dirty="0"/>
              <a:t>HEADLINE</a:t>
            </a:r>
          </a:p>
        </p:txBody>
      </p:sp>
      <p:sp>
        <p:nvSpPr>
          <p:cNvPr id="25" name="Inhaltsplatzhalter 10"/>
          <p:cNvSpPr>
            <a:spLocks noGrp="1"/>
          </p:cNvSpPr>
          <p:nvPr>
            <p:ph sz="quarter" idx="25"/>
          </p:nvPr>
        </p:nvSpPr>
        <p:spPr>
          <a:xfrm>
            <a:off x="364879" y="2179007"/>
            <a:ext cx="2492308" cy="397382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200"/>
            </a:lvl2pPr>
            <a:lvl3pPr>
              <a:defRPr sz="1100"/>
            </a:lvl3pPr>
            <a:lvl4pPr>
              <a:defRPr sz="1000"/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6" name="Inhaltsplatzhalter 10"/>
          <p:cNvSpPr>
            <a:spLocks noGrp="1"/>
          </p:cNvSpPr>
          <p:nvPr>
            <p:ph sz="quarter" idx="26"/>
          </p:nvPr>
        </p:nvSpPr>
        <p:spPr>
          <a:xfrm>
            <a:off x="3076727" y="2179007"/>
            <a:ext cx="2492308" cy="397382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200"/>
            </a:lvl2pPr>
            <a:lvl3pPr>
              <a:defRPr sz="1100"/>
            </a:lvl3pPr>
            <a:lvl4pPr>
              <a:defRPr sz="1000"/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7" name="Inhaltsplatzhalter 10"/>
          <p:cNvSpPr>
            <a:spLocks noGrp="1"/>
          </p:cNvSpPr>
          <p:nvPr>
            <p:ph sz="quarter" idx="27"/>
          </p:nvPr>
        </p:nvSpPr>
        <p:spPr>
          <a:xfrm>
            <a:off x="5768441" y="2179007"/>
            <a:ext cx="2492308" cy="397382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200"/>
            </a:lvl2pPr>
            <a:lvl3pPr>
              <a:defRPr sz="1100"/>
            </a:lvl3pPr>
            <a:lvl4pPr>
              <a:defRPr sz="1000"/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43639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erspaltig +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 bwMode="white">
          <a:xfrm>
            <a:off x="0" y="-3931"/>
            <a:ext cx="9144000" cy="1368000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 hasCustomPrompt="1"/>
          </p:nvPr>
        </p:nvSpPr>
        <p:spPr>
          <a:xfrm>
            <a:off x="364883" y="685206"/>
            <a:ext cx="7887356" cy="57600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e-DE" dirty="0"/>
              <a:t>Zusammenfassung/Kernaussage</a:t>
            </a:r>
          </a:p>
        </p:txBody>
      </p:sp>
      <p:sp>
        <p:nvSpPr>
          <p:cNvPr id="6" name="Rechteck 5"/>
          <p:cNvSpPr/>
          <p:nvPr/>
        </p:nvSpPr>
        <p:spPr bwMode="white">
          <a:xfrm>
            <a:off x="0" y="6419002"/>
            <a:ext cx="9144000" cy="497064"/>
          </a:xfrm>
          <a:prstGeom prst="rect">
            <a:avLst/>
          </a:prstGeom>
          <a:solidFill>
            <a:srgbClr val="E3E1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cxnSp>
        <p:nvCxnSpPr>
          <p:cNvPr id="8" name="Gerade Verbindung 7"/>
          <p:cNvCxnSpPr/>
          <p:nvPr/>
        </p:nvCxnSpPr>
        <p:spPr>
          <a:xfrm>
            <a:off x="444844" y="632241"/>
            <a:ext cx="1026561" cy="0"/>
          </a:xfrm>
          <a:prstGeom prst="line">
            <a:avLst/>
          </a:prstGeom>
          <a:ln w="3810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4881" y="2179007"/>
            <a:ext cx="1860923" cy="397382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200"/>
            </a:lvl2pPr>
            <a:lvl3pPr>
              <a:defRPr sz="1100"/>
            </a:lvl3pPr>
            <a:lvl4pPr>
              <a:defRPr sz="1000"/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2" name="Inhaltsplatzhalter 10"/>
          <p:cNvSpPr>
            <a:spLocks noGrp="1"/>
          </p:cNvSpPr>
          <p:nvPr>
            <p:ph sz="quarter" idx="18"/>
          </p:nvPr>
        </p:nvSpPr>
        <p:spPr>
          <a:xfrm>
            <a:off x="6366661" y="2179007"/>
            <a:ext cx="1860923" cy="397382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200"/>
            </a:lvl2pPr>
            <a:lvl3pPr>
              <a:defRPr sz="1100"/>
            </a:lvl3pPr>
            <a:lvl4pPr>
              <a:defRPr sz="1000"/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cxnSp>
        <p:nvCxnSpPr>
          <p:cNvPr id="13" name="Gerade Verbindung 12"/>
          <p:cNvCxnSpPr/>
          <p:nvPr/>
        </p:nvCxnSpPr>
        <p:spPr>
          <a:xfrm>
            <a:off x="444844" y="1915586"/>
            <a:ext cx="664616" cy="0"/>
          </a:xfrm>
          <a:prstGeom prst="line">
            <a:avLst/>
          </a:prstGeom>
          <a:ln w="1905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nhaltsplatzhalter 15"/>
          <p:cNvSpPr>
            <a:spLocks noGrp="1"/>
          </p:cNvSpPr>
          <p:nvPr>
            <p:ph sz="quarter" idx="19" hasCustomPrompt="1"/>
          </p:nvPr>
        </p:nvSpPr>
        <p:spPr>
          <a:xfrm>
            <a:off x="364882" y="1627200"/>
            <a:ext cx="1860923" cy="288386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/>
            </a:lvl1pPr>
          </a:lstStyle>
          <a:p>
            <a:pPr lvl="0"/>
            <a:r>
              <a:rPr lang="de-DE" dirty="0"/>
              <a:t>HEADLINE</a:t>
            </a:r>
          </a:p>
        </p:txBody>
      </p:sp>
      <p:cxnSp>
        <p:nvCxnSpPr>
          <p:cNvPr id="15" name="Gerade Verbindung 14"/>
          <p:cNvCxnSpPr/>
          <p:nvPr/>
        </p:nvCxnSpPr>
        <p:spPr>
          <a:xfrm>
            <a:off x="6440828" y="1915586"/>
            <a:ext cx="664616" cy="0"/>
          </a:xfrm>
          <a:prstGeom prst="line">
            <a:avLst/>
          </a:prstGeom>
          <a:ln w="1905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nhaltsplatzhalter 15"/>
          <p:cNvSpPr>
            <a:spLocks noGrp="1"/>
          </p:cNvSpPr>
          <p:nvPr>
            <p:ph sz="quarter" idx="20" hasCustomPrompt="1"/>
          </p:nvPr>
        </p:nvSpPr>
        <p:spPr>
          <a:xfrm>
            <a:off x="6366661" y="1627200"/>
            <a:ext cx="1860923" cy="288386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/>
            </a:lvl1pPr>
          </a:lstStyle>
          <a:p>
            <a:pPr lvl="0"/>
            <a:r>
              <a:rPr lang="de-DE" dirty="0"/>
              <a:t>HEADLINE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365539" y="259201"/>
            <a:ext cx="7886700" cy="371473"/>
          </a:xfrm>
        </p:spPr>
        <p:txBody>
          <a:bodyPr>
            <a:normAutofit/>
          </a:bodyPr>
          <a:lstStyle>
            <a:lvl1pPr>
              <a:defRPr sz="1600" cap="all" baseline="0"/>
            </a:lvl1pPr>
          </a:lstStyle>
          <a:p>
            <a:r>
              <a:rPr lang="de-DE" dirty="0"/>
              <a:t>HEADLINE</a:t>
            </a:r>
            <a:endParaRPr lang="en-US" dirty="0"/>
          </a:p>
        </p:txBody>
      </p:sp>
      <p:sp>
        <p:nvSpPr>
          <p:cNvPr id="22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664233" y="6516000"/>
            <a:ext cx="429592" cy="27304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939393"/>
                </a:solidFill>
              </a:defRPr>
            </a:lvl1pPr>
          </a:lstStyle>
          <a:p>
            <a:fld id="{26CD1F32-7432-43A5-98FC-62F45DA2D57F}" type="slidenum">
              <a:rPr lang="en-US" smtClean="0"/>
              <a:t>‹N°›</a:t>
            </a:fld>
            <a:endParaRPr lang="en-US"/>
          </a:p>
        </p:txBody>
      </p:sp>
      <p:sp>
        <p:nvSpPr>
          <p:cNvPr id="17" name="Inhaltsplatzhalter 10"/>
          <p:cNvSpPr>
            <a:spLocks noGrp="1"/>
          </p:cNvSpPr>
          <p:nvPr>
            <p:ph sz="quarter" idx="21"/>
          </p:nvPr>
        </p:nvSpPr>
        <p:spPr>
          <a:xfrm>
            <a:off x="4372801" y="2180607"/>
            <a:ext cx="1860923" cy="397382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200"/>
            </a:lvl2pPr>
            <a:lvl3pPr>
              <a:defRPr sz="1100"/>
            </a:lvl3pPr>
            <a:lvl4pPr>
              <a:defRPr sz="1000"/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cxnSp>
        <p:nvCxnSpPr>
          <p:cNvPr id="18" name="Gerade Verbindung 17"/>
          <p:cNvCxnSpPr/>
          <p:nvPr/>
        </p:nvCxnSpPr>
        <p:spPr>
          <a:xfrm>
            <a:off x="4446967" y="1917186"/>
            <a:ext cx="664616" cy="0"/>
          </a:xfrm>
          <a:prstGeom prst="line">
            <a:avLst/>
          </a:prstGeom>
          <a:ln w="1905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Inhaltsplatzhalter 15"/>
          <p:cNvSpPr>
            <a:spLocks noGrp="1"/>
          </p:cNvSpPr>
          <p:nvPr>
            <p:ph sz="quarter" idx="22" hasCustomPrompt="1"/>
          </p:nvPr>
        </p:nvSpPr>
        <p:spPr>
          <a:xfrm>
            <a:off x="4372801" y="1628800"/>
            <a:ext cx="1860923" cy="288386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/>
            </a:lvl1pPr>
          </a:lstStyle>
          <a:p>
            <a:pPr lvl="0"/>
            <a:r>
              <a:rPr lang="de-DE" dirty="0"/>
              <a:t>HEADLINE</a:t>
            </a:r>
          </a:p>
        </p:txBody>
      </p:sp>
      <p:sp>
        <p:nvSpPr>
          <p:cNvPr id="21" name="Inhaltsplatzhalter 10"/>
          <p:cNvSpPr>
            <a:spLocks noGrp="1"/>
          </p:cNvSpPr>
          <p:nvPr>
            <p:ph sz="quarter" idx="23"/>
          </p:nvPr>
        </p:nvSpPr>
        <p:spPr>
          <a:xfrm>
            <a:off x="2378733" y="2180607"/>
            <a:ext cx="1860923" cy="397382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200"/>
            </a:lvl2pPr>
            <a:lvl3pPr>
              <a:defRPr sz="1100"/>
            </a:lvl3pPr>
            <a:lvl4pPr>
              <a:defRPr sz="1000"/>
            </a:lvl4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cxnSp>
        <p:nvCxnSpPr>
          <p:cNvPr id="24" name="Gerade Verbindung 23"/>
          <p:cNvCxnSpPr/>
          <p:nvPr/>
        </p:nvCxnSpPr>
        <p:spPr>
          <a:xfrm>
            <a:off x="2452900" y="1917186"/>
            <a:ext cx="664616" cy="0"/>
          </a:xfrm>
          <a:prstGeom prst="line">
            <a:avLst/>
          </a:prstGeom>
          <a:ln w="19050">
            <a:solidFill>
              <a:srgbClr val="40A3F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Inhaltsplatzhalter 15"/>
          <p:cNvSpPr>
            <a:spLocks noGrp="1"/>
          </p:cNvSpPr>
          <p:nvPr>
            <p:ph sz="quarter" idx="24" hasCustomPrompt="1"/>
          </p:nvPr>
        </p:nvSpPr>
        <p:spPr>
          <a:xfrm>
            <a:off x="2378733" y="1628800"/>
            <a:ext cx="1860923" cy="288386"/>
          </a:xfrm>
        </p:spPr>
        <p:txBody>
          <a:bodyPr>
            <a:normAutofit/>
          </a:bodyPr>
          <a:lstStyle>
            <a:lvl1pPr marL="0" indent="0">
              <a:buNone/>
              <a:defRPr sz="1400" cap="all" baseline="0"/>
            </a:lvl1pPr>
          </a:lstStyle>
          <a:p>
            <a:pPr lvl="0"/>
            <a:r>
              <a:rPr lang="de-DE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12235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663262" y="6552000"/>
            <a:ext cx="429592" cy="273048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93939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6CD1F32-7432-43A5-98FC-62F45DA2D57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9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83" r:id="rId11"/>
    <p:sldLayoutId id="2147483684" r:id="rId12"/>
    <p:sldLayoutId id="2147483685" r:id="rId13"/>
    <p:sldLayoutId id="2147483686" r:id="rId14"/>
    <p:sldLayoutId id="2147483698" r:id="rId1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charset="2"/>
        <a:buChar char="§"/>
        <a:defRPr sz="1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charset="2"/>
        <a:buChar char="§"/>
        <a:defRPr sz="1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charset="2"/>
        <a:buChar char="§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6A80EA1-DAD8-4F9C-BFA9-53317B580356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0947" y="4099681"/>
            <a:ext cx="3855428" cy="5619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Véronique Blum, Pierre Anger</a:t>
            </a:r>
          </a:p>
          <a:p>
            <a:pPr marL="0" indent="0">
              <a:buNone/>
            </a:pPr>
            <a:r>
              <a:rPr lang="fr-FR" dirty="0"/>
              <a:t>Marco Venuti, Pieter Buys 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89D8EAB-1B61-483D-8150-088AAC78297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05688" y="2265346"/>
            <a:ext cx="5880100" cy="561975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</a:pPr>
            <a:br>
              <a:rPr lang="fr-FR" sz="4800" dirty="0">
                <a:latin typeface="+mj-lt"/>
              </a:rPr>
            </a:br>
            <a:r>
              <a:rPr lang="fr-FR" sz="2400" b="1" dirty="0">
                <a:latin typeface="+mj-lt"/>
              </a:rPr>
              <a:t>S</a:t>
            </a:r>
            <a:r>
              <a:rPr lang="en-GB" sz="2400" b="1" dirty="0" err="1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upply</a:t>
            </a:r>
            <a:r>
              <a:rPr lang="en-GB" sz="2400" b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chain resilience:</a:t>
            </a:r>
            <a:br>
              <a:rPr lang="fr-FR" sz="24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GB" sz="2400" b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Evidence from the Covid-19 crisis</a:t>
            </a:r>
            <a:br>
              <a:rPr lang="fr-FR" sz="24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fr-FR" sz="4000" i="1" dirty="0">
              <a:latin typeface="+mj-lt"/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5457EFDC-4010-49C9-9ABC-91B5425DC4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701" y="3885155"/>
            <a:ext cx="3883609" cy="218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234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12E3B4-8080-4F77-8424-B646A0EF907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64880" y="1562896"/>
            <a:ext cx="7887359" cy="3950863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Objectives:</a:t>
            </a:r>
          </a:p>
          <a:p>
            <a:pPr lvl="1" algn="just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en-GB" sz="16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Can Covid crisis highlight abilities to resist to turbulences ?</a:t>
            </a:r>
          </a:p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6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Perimeter</a:t>
            </a:r>
          </a:p>
          <a:p>
            <a:pPr lvl="1" algn="just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en-GB" sz="16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international study with respondents in Italy, France, South Africa (66 </a:t>
            </a:r>
            <a:r>
              <a:rPr lang="en-GB" sz="1600" dirty="0" err="1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resps</a:t>
            </a:r>
            <a:r>
              <a:rPr lang="en-GB" sz="16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6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A methodology path</a:t>
            </a:r>
          </a:p>
          <a:p>
            <a:pPr lvl="1" algn="just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en-GB" sz="16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What kind of Impact - Severity – Measures have the respondents experienced and developed</a:t>
            </a:r>
          </a:p>
          <a:p>
            <a:pPr lvl="1" algn="just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en-GB" sz="1600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A mix between quantitative and qualitative data with open and closed questions</a:t>
            </a:r>
          </a:p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fr-FR" sz="1800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/>
            <a:endParaRPr lang="fr-FR" sz="1600" dirty="0">
              <a:latin typeface="+mj-lt"/>
            </a:endParaRPr>
          </a:p>
          <a:p>
            <a:endParaRPr lang="fr-FR" sz="1600" dirty="0">
              <a:latin typeface="+mj-lt"/>
            </a:endParaRPr>
          </a:p>
          <a:p>
            <a:endParaRPr lang="fr-FR" sz="1600" dirty="0">
              <a:latin typeface="+mj-lt"/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C11957D-E38C-4844-AA54-3F06C2F8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overview OF the study</a:t>
            </a:r>
          </a:p>
        </p:txBody>
      </p:sp>
    </p:spTree>
    <p:extLst>
      <p:ext uri="{BB962C8B-B14F-4D97-AF65-F5344CB8AC3E}">
        <p14:creationId xmlns:p14="http://schemas.microsoft.com/office/powerpoint/2010/main" val="2098389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EB6D8C-9AC0-41D5-9507-7CC8AD60E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Demographics</a:t>
            </a:r>
            <a:endParaRPr lang="fr-FR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43911DA-AF35-4243-BA44-C5DE553E0AB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0822" y="1630900"/>
            <a:ext cx="7887359" cy="3950863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4811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1EE2DB0-C587-4E81-A16B-6FDEBD135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786" y="1740692"/>
            <a:ext cx="8045893" cy="2201496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EC11957D-E38C-4844-AA54-3F06C2F8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Short term a demand generation and cash crisis</a:t>
            </a:r>
          </a:p>
        </p:txBody>
      </p:sp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id="{969E75D8-6FDC-4271-A7A4-17B29E93A10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28321" y="4124154"/>
            <a:ext cx="4858080" cy="564483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GB" sz="16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60</a:t>
            </a:r>
            <a:r>
              <a:rPr lang="en-GB" sz="1600" b="1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% &gt; Important or major revenue hit</a:t>
            </a:r>
            <a:endParaRPr lang="fr-FR" sz="1600" dirty="0"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B44ECF-FF5E-4BD7-B8DE-1910CD41831F}"/>
              </a:ext>
            </a:extLst>
          </p:cNvPr>
          <p:cNvSpPr txBox="1"/>
          <p:nvPr/>
        </p:nvSpPr>
        <p:spPr>
          <a:xfrm>
            <a:off x="6167535" y="4124154"/>
            <a:ext cx="2677886" cy="7853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GB" sz="1600" b="1" dirty="0"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46% &gt; major impact on available cash</a:t>
            </a:r>
            <a:endParaRPr lang="en-GB" sz="1600" b="1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D78C45B-E2E1-4BB0-84AA-F611D959708B}"/>
              </a:ext>
            </a:extLst>
          </p:cNvPr>
          <p:cNvSpPr/>
          <p:nvPr/>
        </p:nvSpPr>
        <p:spPr>
          <a:xfrm>
            <a:off x="7100596" y="3298375"/>
            <a:ext cx="1573618" cy="494524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909526"/>
                      <a:gd name="connsiteY0" fmla="*/ 0 h 550506"/>
                      <a:gd name="connsiteX1" fmla="*/ 519408 w 3909526"/>
                      <a:gd name="connsiteY1" fmla="*/ 0 h 550506"/>
                      <a:gd name="connsiteX2" fmla="*/ 960626 w 3909526"/>
                      <a:gd name="connsiteY2" fmla="*/ 0 h 550506"/>
                      <a:gd name="connsiteX3" fmla="*/ 1440940 w 3909526"/>
                      <a:gd name="connsiteY3" fmla="*/ 0 h 550506"/>
                      <a:gd name="connsiteX4" fmla="*/ 2038539 w 3909526"/>
                      <a:gd name="connsiteY4" fmla="*/ 0 h 550506"/>
                      <a:gd name="connsiteX5" fmla="*/ 2557947 w 3909526"/>
                      <a:gd name="connsiteY5" fmla="*/ 0 h 550506"/>
                      <a:gd name="connsiteX6" fmla="*/ 3038260 w 3909526"/>
                      <a:gd name="connsiteY6" fmla="*/ 0 h 550506"/>
                      <a:gd name="connsiteX7" fmla="*/ 3909526 w 3909526"/>
                      <a:gd name="connsiteY7" fmla="*/ 0 h 550506"/>
                      <a:gd name="connsiteX8" fmla="*/ 3909526 w 3909526"/>
                      <a:gd name="connsiteY8" fmla="*/ 550506 h 550506"/>
                      <a:gd name="connsiteX9" fmla="*/ 3351022 w 3909526"/>
                      <a:gd name="connsiteY9" fmla="*/ 550506 h 550506"/>
                      <a:gd name="connsiteX10" fmla="*/ 2870709 w 3909526"/>
                      <a:gd name="connsiteY10" fmla="*/ 550506 h 550506"/>
                      <a:gd name="connsiteX11" fmla="*/ 2234015 w 3909526"/>
                      <a:gd name="connsiteY11" fmla="*/ 550506 h 550506"/>
                      <a:gd name="connsiteX12" fmla="*/ 1714606 w 3909526"/>
                      <a:gd name="connsiteY12" fmla="*/ 550506 h 550506"/>
                      <a:gd name="connsiteX13" fmla="*/ 1273388 w 3909526"/>
                      <a:gd name="connsiteY13" fmla="*/ 550506 h 550506"/>
                      <a:gd name="connsiteX14" fmla="*/ 675789 w 3909526"/>
                      <a:gd name="connsiteY14" fmla="*/ 550506 h 550506"/>
                      <a:gd name="connsiteX15" fmla="*/ 0 w 3909526"/>
                      <a:gd name="connsiteY15" fmla="*/ 550506 h 550506"/>
                      <a:gd name="connsiteX16" fmla="*/ 0 w 3909526"/>
                      <a:gd name="connsiteY16" fmla="*/ 0 h 5505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909526" h="550506" fill="none" extrusionOk="0">
                        <a:moveTo>
                          <a:pt x="0" y="0"/>
                        </a:moveTo>
                        <a:cubicBezTo>
                          <a:pt x="138910" y="-10052"/>
                          <a:pt x="276534" y="37615"/>
                          <a:pt x="519408" y="0"/>
                        </a:cubicBezTo>
                        <a:cubicBezTo>
                          <a:pt x="762282" y="-37615"/>
                          <a:pt x="788337" y="20680"/>
                          <a:pt x="960626" y="0"/>
                        </a:cubicBezTo>
                        <a:cubicBezTo>
                          <a:pt x="1132915" y="-20680"/>
                          <a:pt x="1328754" y="24262"/>
                          <a:pt x="1440940" y="0"/>
                        </a:cubicBezTo>
                        <a:cubicBezTo>
                          <a:pt x="1553126" y="-24262"/>
                          <a:pt x="1876262" y="30772"/>
                          <a:pt x="2038539" y="0"/>
                        </a:cubicBezTo>
                        <a:cubicBezTo>
                          <a:pt x="2200816" y="-30772"/>
                          <a:pt x="2386266" y="10593"/>
                          <a:pt x="2557947" y="0"/>
                        </a:cubicBezTo>
                        <a:cubicBezTo>
                          <a:pt x="2729628" y="-10593"/>
                          <a:pt x="2827312" y="39330"/>
                          <a:pt x="3038260" y="0"/>
                        </a:cubicBezTo>
                        <a:cubicBezTo>
                          <a:pt x="3249208" y="-39330"/>
                          <a:pt x="3722505" y="2091"/>
                          <a:pt x="3909526" y="0"/>
                        </a:cubicBezTo>
                        <a:cubicBezTo>
                          <a:pt x="3909827" y="234177"/>
                          <a:pt x="3892714" y="333304"/>
                          <a:pt x="3909526" y="550506"/>
                        </a:cubicBezTo>
                        <a:cubicBezTo>
                          <a:pt x="3701501" y="564948"/>
                          <a:pt x="3532888" y="483868"/>
                          <a:pt x="3351022" y="550506"/>
                        </a:cubicBezTo>
                        <a:cubicBezTo>
                          <a:pt x="3169156" y="617144"/>
                          <a:pt x="3063710" y="510697"/>
                          <a:pt x="2870709" y="550506"/>
                        </a:cubicBezTo>
                        <a:cubicBezTo>
                          <a:pt x="2677708" y="590315"/>
                          <a:pt x="2504308" y="529573"/>
                          <a:pt x="2234015" y="550506"/>
                        </a:cubicBezTo>
                        <a:cubicBezTo>
                          <a:pt x="1963722" y="571439"/>
                          <a:pt x="1924503" y="514075"/>
                          <a:pt x="1714606" y="550506"/>
                        </a:cubicBezTo>
                        <a:cubicBezTo>
                          <a:pt x="1504709" y="586937"/>
                          <a:pt x="1466650" y="534891"/>
                          <a:pt x="1273388" y="550506"/>
                        </a:cubicBezTo>
                        <a:cubicBezTo>
                          <a:pt x="1080126" y="566121"/>
                          <a:pt x="848993" y="536045"/>
                          <a:pt x="675789" y="550506"/>
                        </a:cubicBezTo>
                        <a:cubicBezTo>
                          <a:pt x="502585" y="564967"/>
                          <a:pt x="240984" y="529202"/>
                          <a:pt x="0" y="550506"/>
                        </a:cubicBezTo>
                        <a:cubicBezTo>
                          <a:pt x="-54221" y="389969"/>
                          <a:pt x="54137" y="119822"/>
                          <a:pt x="0" y="0"/>
                        </a:cubicBezTo>
                        <a:close/>
                      </a:path>
                      <a:path w="3909526" h="550506" stroke="0" extrusionOk="0">
                        <a:moveTo>
                          <a:pt x="0" y="0"/>
                        </a:moveTo>
                        <a:cubicBezTo>
                          <a:pt x="174563" y="-10047"/>
                          <a:pt x="379707" y="4295"/>
                          <a:pt x="519408" y="0"/>
                        </a:cubicBezTo>
                        <a:cubicBezTo>
                          <a:pt x="659109" y="-4295"/>
                          <a:pt x="851642" y="9165"/>
                          <a:pt x="960626" y="0"/>
                        </a:cubicBezTo>
                        <a:cubicBezTo>
                          <a:pt x="1069610" y="-9165"/>
                          <a:pt x="1435250" y="51745"/>
                          <a:pt x="1597321" y="0"/>
                        </a:cubicBezTo>
                        <a:cubicBezTo>
                          <a:pt x="1759392" y="-51745"/>
                          <a:pt x="1939042" y="31561"/>
                          <a:pt x="2116729" y="0"/>
                        </a:cubicBezTo>
                        <a:cubicBezTo>
                          <a:pt x="2294416" y="-31561"/>
                          <a:pt x="2485424" y="46840"/>
                          <a:pt x="2636138" y="0"/>
                        </a:cubicBezTo>
                        <a:cubicBezTo>
                          <a:pt x="2786852" y="-46840"/>
                          <a:pt x="3032109" y="10711"/>
                          <a:pt x="3272832" y="0"/>
                        </a:cubicBezTo>
                        <a:cubicBezTo>
                          <a:pt x="3513555" y="-10711"/>
                          <a:pt x="3636996" y="161"/>
                          <a:pt x="3909526" y="0"/>
                        </a:cubicBezTo>
                        <a:cubicBezTo>
                          <a:pt x="3955602" y="133317"/>
                          <a:pt x="3897159" y="311001"/>
                          <a:pt x="3909526" y="550506"/>
                        </a:cubicBezTo>
                        <a:cubicBezTo>
                          <a:pt x="3774900" y="597328"/>
                          <a:pt x="3596442" y="525358"/>
                          <a:pt x="3429213" y="550506"/>
                        </a:cubicBezTo>
                        <a:cubicBezTo>
                          <a:pt x="3261984" y="575654"/>
                          <a:pt x="3010475" y="520901"/>
                          <a:pt x="2870709" y="550506"/>
                        </a:cubicBezTo>
                        <a:cubicBezTo>
                          <a:pt x="2730943" y="580111"/>
                          <a:pt x="2556104" y="523136"/>
                          <a:pt x="2312205" y="550506"/>
                        </a:cubicBezTo>
                        <a:cubicBezTo>
                          <a:pt x="2068306" y="577876"/>
                          <a:pt x="1920988" y="525133"/>
                          <a:pt x="1792797" y="550506"/>
                        </a:cubicBezTo>
                        <a:cubicBezTo>
                          <a:pt x="1664606" y="575879"/>
                          <a:pt x="1470679" y="505848"/>
                          <a:pt x="1156103" y="550506"/>
                        </a:cubicBezTo>
                        <a:cubicBezTo>
                          <a:pt x="841527" y="595164"/>
                          <a:pt x="678130" y="515384"/>
                          <a:pt x="519408" y="550506"/>
                        </a:cubicBezTo>
                        <a:cubicBezTo>
                          <a:pt x="360687" y="585628"/>
                          <a:pt x="104460" y="504884"/>
                          <a:pt x="0" y="550506"/>
                        </a:cubicBezTo>
                        <a:cubicBezTo>
                          <a:pt x="-17370" y="313007"/>
                          <a:pt x="36464" y="16286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 err="1">
              <a:latin typeface="+mn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BCF280-1725-4AD3-88B1-F412C576C303}"/>
              </a:ext>
            </a:extLst>
          </p:cNvPr>
          <p:cNvSpPr/>
          <p:nvPr/>
        </p:nvSpPr>
        <p:spPr>
          <a:xfrm>
            <a:off x="2146040" y="3301484"/>
            <a:ext cx="1492899" cy="491415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909526"/>
                      <a:gd name="connsiteY0" fmla="*/ 0 h 550506"/>
                      <a:gd name="connsiteX1" fmla="*/ 519408 w 3909526"/>
                      <a:gd name="connsiteY1" fmla="*/ 0 h 550506"/>
                      <a:gd name="connsiteX2" fmla="*/ 960626 w 3909526"/>
                      <a:gd name="connsiteY2" fmla="*/ 0 h 550506"/>
                      <a:gd name="connsiteX3" fmla="*/ 1440940 w 3909526"/>
                      <a:gd name="connsiteY3" fmla="*/ 0 h 550506"/>
                      <a:gd name="connsiteX4" fmla="*/ 2038539 w 3909526"/>
                      <a:gd name="connsiteY4" fmla="*/ 0 h 550506"/>
                      <a:gd name="connsiteX5" fmla="*/ 2557947 w 3909526"/>
                      <a:gd name="connsiteY5" fmla="*/ 0 h 550506"/>
                      <a:gd name="connsiteX6" fmla="*/ 3038260 w 3909526"/>
                      <a:gd name="connsiteY6" fmla="*/ 0 h 550506"/>
                      <a:gd name="connsiteX7" fmla="*/ 3909526 w 3909526"/>
                      <a:gd name="connsiteY7" fmla="*/ 0 h 550506"/>
                      <a:gd name="connsiteX8" fmla="*/ 3909526 w 3909526"/>
                      <a:gd name="connsiteY8" fmla="*/ 550506 h 550506"/>
                      <a:gd name="connsiteX9" fmla="*/ 3351022 w 3909526"/>
                      <a:gd name="connsiteY9" fmla="*/ 550506 h 550506"/>
                      <a:gd name="connsiteX10" fmla="*/ 2870709 w 3909526"/>
                      <a:gd name="connsiteY10" fmla="*/ 550506 h 550506"/>
                      <a:gd name="connsiteX11" fmla="*/ 2234015 w 3909526"/>
                      <a:gd name="connsiteY11" fmla="*/ 550506 h 550506"/>
                      <a:gd name="connsiteX12" fmla="*/ 1714606 w 3909526"/>
                      <a:gd name="connsiteY12" fmla="*/ 550506 h 550506"/>
                      <a:gd name="connsiteX13" fmla="*/ 1273388 w 3909526"/>
                      <a:gd name="connsiteY13" fmla="*/ 550506 h 550506"/>
                      <a:gd name="connsiteX14" fmla="*/ 675789 w 3909526"/>
                      <a:gd name="connsiteY14" fmla="*/ 550506 h 550506"/>
                      <a:gd name="connsiteX15" fmla="*/ 0 w 3909526"/>
                      <a:gd name="connsiteY15" fmla="*/ 550506 h 550506"/>
                      <a:gd name="connsiteX16" fmla="*/ 0 w 3909526"/>
                      <a:gd name="connsiteY16" fmla="*/ 0 h 5505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909526" h="550506" fill="none" extrusionOk="0">
                        <a:moveTo>
                          <a:pt x="0" y="0"/>
                        </a:moveTo>
                        <a:cubicBezTo>
                          <a:pt x="138910" y="-10052"/>
                          <a:pt x="276534" y="37615"/>
                          <a:pt x="519408" y="0"/>
                        </a:cubicBezTo>
                        <a:cubicBezTo>
                          <a:pt x="762282" y="-37615"/>
                          <a:pt x="788337" y="20680"/>
                          <a:pt x="960626" y="0"/>
                        </a:cubicBezTo>
                        <a:cubicBezTo>
                          <a:pt x="1132915" y="-20680"/>
                          <a:pt x="1328754" y="24262"/>
                          <a:pt x="1440940" y="0"/>
                        </a:cubicBezTo>
                        <a:cubicBezTo>
                          <a:pt x="1553126" y="-24262"/>
                          <a:pt x="1876262" y="30772"/>
                          <a:pt x="2038539" y="0"/>
                        </a:cubicBezTo>
                        <a:cubicBezTo>
                          <a:pt x="2200816" y="-30772"/>
                          <a:pt x="2386266" y="10593"/>
                          <a:pt x="2557947" y="0"/>
                        </a:cubicBezTo>
                        <a:cubicBezTo>
                          <a:pt x="2729628" y="-10593"/>
                          <a:pt x="2827312" y="39330"/>
                          <a:pt x="3038260" y="0"/>
                        </a:cubicBezTo>
                        <a:cubicBezTo>
                          <a:pt x="3249208" y="-39330"/>
                          <a:pt x="3722505" y="2091"/>
                          <a:pt x="3909526" y="0"/>
                        </a:cubicBezTo>
                        <a:cubicBezTo>
                          <a:pt x="3909827" y="234177"/>
                          <a:pt x="3892714" y="333304"/>
                          <a:pt x="3909526" y="550506"/>
                        </a:cubicBezTo>
                        <a:cubicBezTo>
                          <a:pt x="3701501" y="564948"/>
                          <a:pt x="3532888" y="483868"/>
                          <a:pt x="3351022" y="550506"/>
                        </a:cubicBezTo>
                        <a:cubicBezTo>
                          <a:pt x="3169156" y="617144"/>
                          <a:pt x="3063710" y="510697"/>
                          <a:pt x="2870709" y="550506"/>
                        </a:cubicBezTo>
                        <a:cubicBezTo>
                          <a:pt x="2677708" y="590315"/>
                          <a:pt x="2504308" y="529573"/>
                          <a:pt x="2234015" y="550506"/>
                        </a:cubicBezTo>
                        <a:cubicBezTo>
                          <a:pt x="1963722" y="571439"/>
                          <a:pt x="1924503" y="514075"/>
                          <a:pt x="1714606" y="550506"/>
                        </a:cubicBezTo>
                        <a:cubicBezTo>
                          <a:pt x="1504709" y="586937"/>
                          <a:pt x="1466650" y="534891"/>
                          <a:pt x="1273388" y="550506"/>
                        </a:cubicBezTo>
                        <a:cubicBezTo>
                          <a:pt x="1080126" y="566121"/>
                          <a:pt x="848993" y="536045"/>
                          <a:pt x="675789" y="550506"/>
                        </a:cubicBezTo>
                        <a:cubicBezTo>
                          <a:pt x="502585" y="564967"/>
                          <a:pt x="240984" y="529202"/>
                          <a:pt x="0" y="550506"/>
                        </a:cubicBezTo>
                        <a:cubicBezTo>
                          <a:pt x="-54221" y="389969"/>
                          <a:pt x="54137" y="119822"/>
                          <a:pt x="0" y="0"/>
                        </a:cubicBezTo>
                        <a:close/>
                      </a:path>
                      <a:path w="3909526" h="550506" stroke="0" extrusionOk="0">
                        <a:moveTo>
                          <a:pt x="0" y="0"/>
                        </a:moveTo>
                        <a:cubicBezTo>
                          <a:pt x="174563" y="-10047"/>
                          <a:pt x="379707" y="4295"/>
                          <a:pt x="519408" y="0"/>
                        </a:cubicBezTo>
                        <a:cubicBezTo>
                          <a:pt x="659109" y="-4295"/>
                          <a:pt x="851642" y="9165"/>
                          <a:pt x="960626" y="0"/>
                        </a:cubicBezTo>
                        <a:cubicBezTo>
                          <a:pt x="1069610" y="-9165"/>
                          <a:pt x="1435250" y="51745"/>
                          <a:pt x="1597321" y="0"/>
                        </a:cubicBezTo>
                        <a:cubicBezTo>
                          <a:pt x="1759392" y="-51745"/>
                          <a:pt x="1939042" y="31561"/>
                          <a:pt x="2116729" y="0"/>
                        </a:cubicBezTo>
                        <a:cubicBezTo>
                          <a:pt x="2294416" y="-31561"/>
                          <a:pt x="2485424" y="46840"/>
                          <a:pt x="2636138" y="0"/>
                        </a:cubicBezTo>
                        <a:cubicBezTo>
                          <a:pt x="2786852" y="-46840"/>
                          <a:pt x="3032109" y="10711"/>
                          <a:pt x="3272832" y="0"/>
                        </a:cubicBezTo>
                        <a:cubicBezTo>
                          <a:pt x="3513555" y="-10711"/>
                          <a:pt x="3636996" y="161"/>
                          <a:pt x="3909526" y="0"/>
                        </a:cubicBezTo>
                        <a:cubicBezTo>
                          <a:pt x="3955602" y="133317"/>
                          <a:pt x="3897159" y="311001"/>
                          <a:pt x="3909526" y="550506"/>
                        </a:cubicBezTo>
                        <a:cubicBezTo>
                          <a:pt x="3774900" y="597328"/>
                          <a:pt x="3596442" y="525358"/>
                          <a:pt x="3429213" y="550506"/>
                        </a:cubicBezTo>
                        <a:cubicBezTo>
                          <a:pt x="3261984" y="575654"/>
                          <a:pt x="3010475" y="520901"/>
                          <a:pt x="2870709" y="550506"/>
                        </a:cubicBezTo>
                        <a:cubicBezTo>
                          <a:pt x="2730943" y="580111"/>
                          <a:pt x="2556104" y="523136"/>
                          <a:pt x="2312205" y="550506"/>
                        </a:cubicBezTo>
                        <a:cubicBezTo>
                          <a:pt x="2068306" y="577876"/>
                          <a:pt x="1920988" y="525133"/>
                          <a:pt x="1792797" y="550506"/>
                        </a:cubicBezTo>
                        <a:cubicBezTo>
                          <a:pt x="1664606" y="575879"/>
                          <a:pt x="1470679" y="505848"/>
                          <a:pt x="1156103" y="550506"/>
                        </a:cubicBezTo>
                        <a:cubicBezTo>
                          <a:pt x="841527" y="595164"/>
                          <a:pt x="678130" y="515384"/>
                          <a:pt x="519408" y="550506"/>
                        </a:cubicBezTo>
                        <a:cubicBezTo>
                          <a:pt x="360687" y="585628"/>
                          <a:pt x="104460" y="504884"/>
                          <a:pt x="0" y="550506"/>
                        </a:cubicBezTo>
                        <a:cubicBezTo>
                          <a:pt x="-17370" y="313007"/>
                          <a:pt x="36464" y="16286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8199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121F29-6A5A-48A9-BEB5-732743048C5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57854" y="1764654"/>
            <a:ext cx="8228291" cy="3950863"/>
          </a:xfrm>
        </p:spPr>
        <p:txBody>
          <a:bodyPr/>
          <a:lstStyle/>
          <a:p>
            <a:r>
              <a:rPr lang="en-AU" sz="1800" dirty="0"/>
              <a:t>Impacts are rather concentrated on sales and customer related challenges with up to 66% experienced reduced or cancelled customer orders</a:t>
            </a:r>
          </a:p>
          <a:p>
            <a:r>
              <a:rPr lang="en-AU" sz="1800" dirty="0"/>
              <a:t>50% experiencing more than 25% revenue hit over the period</a:t>
            </a:r>
          </a:p>
          <a:p>
            <a:endParaRPr lang="en-AU" sz="1800" dirty="0"/>
          </a:p>
          <a:p>
            <a:endParaRPr lang="en-AU" sz="1800" dirty="0"/>
          </a:p>
          <a:p>
            <a:endParaRPr lang="en-AU" sz="1800" dirty="0"/>
          </a:p>
          <a:p>
            <a:endParaRPr lang="en-AU" sz="1800" dirty="0"/>
          </a:p>
          <a:p>
            <a:r>
              <a:rPr lang="en-AU" sz="1800" dirty="0"/>
              <a:t>No major impact on availability, price or quality of procured good or services excepted on covid related supplies</a:t>
            </a:r>
          </a:p>
          <a:p>
            <a:r>
              <a:rPr lang="en-AU" sz="1800" dirty="0"/>
              <a:t>Main operations impact is coming from confinement measures (46%)</a:t>
            </a:r>
          </a:p>
          <a:p>
            <a:endParaRPr lang="en-AU" sz="1800" dirty="0"/>
          </a:p>
          <a:p>
            <a:endParaRPr lang="en-AU" sz="1800" dirty="0"/>
          </a:p>
          <a:p>
            <a:endParaRPr lang="en-AU" sz="1800" dirty="0"/>
          </a:p>
          <a:p>
            <a:endParaRPr lang="en-AU" sz="18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5CE284A-796F-40E2-A3AB-4918CCAE19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773957"/>
              </p:ext>
            </p:extLst>
          </p:nvPr>
        </p:nvGraphicFramePr>
        <p:xfrm>
          <a:off x="808769" y="2869231"/>
          <a:ext cx="3491088" cy="1343542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453032">
                  <a:extLst>
                    <a:ext uri="{9D8B030D-6E8A-4147-A177-3AD203B41FA5}">
                      <a16:colId xmlns:a16="http://schemas.microsoft.com/office/drawing/2014/main" val="3225237837"/>
                    </a:ext>
                  </a:extLst>
                </a:gridCol>
                <a:gridCol w="1110512">
                  <a:extLst>
                    <a:ext uri="{9D8B030D-6E8A-4147-A177-3AD203B41FA5}">
                      <a16:colId xmlns:a16="http://schemas.microsoft.com/office/drawing/2014/main" val="1091029822"/>
                    </a:ext>
                  </a:extLst>
                </a:gridCol>
                <a:gridCol w="927544">
                  <a:extLst>
                    <a:ext uri="{9D8B030D-6E8A-4147-A177-3AD203B41FA5}">
                      <a16:colId xmlns:a16="http://schemas.microsoft.com/office/drawing/2014/main" val="27512887"/>
                    </a:ext>
                  </a:extLst>
                </a:gridCol>
              </a:tblGrid>
              <a:tr h="177291">
                <a:tc>
                  <a:txBody>
                    <a:bodyPr/>
                    <a:lstStyle/>
                    <a:p>
                      <a:r>
                        <a:rPr lang="fr-CA" sz="9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900" b="1" dirty="0">
                          <a:effectLst/>
                        </a:rPr>
                        <a:t>Nb. </a:t>
                      </a:r>
                      <a:r>
                        <a:rPr lang="fr-CA" sz="900" b="1" dirty="0" err="1">
                          <a:effectLst/>
                        </a:rPr>
                        <a:t>responses</a:t>
                      </a:r>
                      <a:endParaRPr lang="fr-FR" sz="12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900" b="1" dirty="0">
                          <a:effectLst/>
                        </a:rPr>
                        <a:t>%</a:t>
                      </a:r>
                      <a:endParaRPr lang="fr-FR" sz="1200" b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6891630"/>
                  </a:ext>
                </a:extLst>
              </a:tr>
              <a:tr h="328008">
                <a:tc>
                  <a:txBody>
                    <a:bodyPr/>
                    <a:lstStyle/>
                    <a:p>
                      <a:r>
                        <a:rPr lang="en-GB" sz="900" dirty="0">
                          <a:effectLst/>
                        </a:rPr>
                        <a:t>Upstream or supplier related challenges</a:t>
                      </a:r>
                      <a:endParaRPr lang="fr-FR" sz="1200" dirty="0"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32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23%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17275265"/>
                  </a:ext>
                </a:extLst>
              </a:tr>
              <a:tr h="328008">
                <a:tc>
                  <a:txBody>
                    <a:bodyPr/>
                    <a:lstStyle/>
                    <a:p>
                      <a:r>
                        <a:rPr lang="en-GB" sz="900" dirty="0">
                          <a:effectLst/>
                        </a:rPr>
                        <a:t>Production or ops </a:t>
                      </a:r>
                      <a:r>
                        <a:rPr lang="en-GB" sz="900" dirty="0" err="1">
                          <a:effectLst/>
                        </a:rPr>
                        <a:t>mgt</a:t>
                      </a:r>
                      <a:r>
                        <a:rPr lang="en-GB" sz="900" dirty="0">
                          <a:effectLst/>
                        </a:rPr>
                        <a:t> challenges</a:t>
                      </a:r>
                      <a:endParaRPr lang="fr-FR" sz="1200" dirty="0"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39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28%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45183803"/>
                  </a:ext>
                </a:extLst>
              </a:tr>
              <a:tr h="328008">
                <a:tc>
                  <a:txBody>
                    <a:bodyPr/>
                    <a:lstStyle/>
                    <a:p>
                      <a:r>
                        <a:rPr lang="en-GB" sz="900" dirty="0">
                          <a:effectLst/>
                        </a:rPr>
                        <a:t>Sales and customers related challenges</a:t>
                      </a:r>
                      <a:endParaRPr lang="fr-FR" sz="1200" dirty="0"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60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43%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38932443"/>
                  </a:ext>
                </a:extLst>
              </a:tr>
              <a:tr h="182227">
                <a:tc>
                  <a:txBody>
                    <a:bodyPr/>
                    <a:lstStyle/>
                    <a:p>
                      <a:r>
                        <a:rPr lang="en-GB" sz="900" dirty="0">
                          <a:effectLst/>
                        </a:rPr>
                        <a:t>Others</a:t>
                      </a:r>
                      <a:endParaRPr lang="fr-FR" sz="1200" dirty="0">
                        <a:effectLst/>
                        <a:latin typeface="+mj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fr-F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7%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34335626"/>
                  </a:ext>
                </a:extLst>
              </a:tr>
            </a:tbl>
          </a:graphicData>
        </a:graphic>
      </p:graphicFrame>
      <p:sp>
        <p:nvSpPr>
          <p:cNvPr id="4" name="Titre 3">
            <a:extLst>
              <a:ext uri="{FF2B5EF4-FFF2-40B4-BE49-F238E27FC236}">
                <a16:creationId xmlns:a16="http://schemas.microsoft.com/office/drawing/2014/main" id="{EC11957D-E38C-4844-AA54-3F06C2F8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Key learnings on operations management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C3F5F7-D0E0-4846-ADEA-C2FC7F142A98}"/>
              </a:ext>
            </a:extLst>
          </p:cNvPr>
          <p:cNvSpPr/>
          <p:nvPr/>
        </p:nvSpPr>
        <p:spPr>
          <a:xfrm flipH="1">
            <a:off x="3526970" y="3771904"/>
            <a:ext cx="576944" cy="277585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909526"/>
                      <a:gd name="connsiteY0" fmla="*/ 0 h 550506"/>
                      <a:gd name="connsiteX1" fmla="*/ 519408 w 3909526"/>
                      <a:gd name="connsiteY1" fmla="*/ 0 h 550506"/>
                      <a:gd name="connsiteX2" fmla="*/ 960626 w 3909526"/>
                      <a:gd name="connsiteY2" fmla="*/ 0 h 550506"/>
                      <a:gd name="connsiteX3" fmla="*/ 1440940 w 3909526"/>
                      <a:gd name="connsiteY3" fmla="*/ 0 h 550506"/>
                      <a:gd name="connsiteX4" fmla="*/ 2038539 w 3909526"/>
                      <a:gd name="connsiteY4" fmla="*/ 0 h 550506"/>
                      <a:gd name="connsiteX5" fmla="*/ 2557947 w 3909526"/>
                      <a:gd name="connsiteY5" fmla="*/ 0 h 550506"/>
                      <a:gd name="connsiteX6" fmla="*/ 3038260 w 3909526"/>
                      <a:gd name="connsiteY6" fmla="*/ 0 h 550506"/>
                      <a:gd name="connsiteX7" fmla="*/ 3909526 w 3909526"/>
                      <a:gd name="connsiteY7" fmla="*/ 0 h 550506"/>
                      <a:gd name="connsiteX8" fmla="*/ 3909526 w 3909526"/>
                      <a:gd name="connsiteY8" fmla="*/ 550506 h 550506"/>
                      <a:gd name="connsiteX9" fmla="*/ 3351022 w 3909526"/>
                      <a:gd name="connsiteY9" fmla="*/ 550506 h 550506"/>
                      <a:gd name="connsiteX10" fmla="*/ 2870709 w 3909526"/>
                      <a:gd name="connsiteY10" fmla="*/ 550506 h 550506"/>
                      <a:gd name="connsiteX11" fmla="*/ 2234015 w 3909526"/>
                      <a:gd name="connsiteY11" fmla="*/ 550506 h 550506"/>
                      <a:gd name="connsiteX12" fmla="*/ 1714606 w 3909526"/>
                      <a:gd name="connsiteY12" fmla="*/ 550506 h 550506"/>
                      <a:gd name="connsiteX13" fmla="*/ 1273388 w 3909526"/>
                      <a:gd name="connsiteY13" fmla="*/ 550506 h 550506"/>
                      <a:gd name="connsiteX14" fmla="*/ 675789 w 3909526"/>
                      <a:gd name="connsiteY14" fmla="*/ 550506 h 550506"/>
                      <a:gd name="connsiteX15" fmla="*/ 0 w 3909526"/>
                      <a:gd name="connsiteY15" fmla="*/ 550506 h 550506"/>
                      <a:gd name="connsiteX16" fmla="*/ 0 w 3909526"/>
                      <a:gd name="connsiteY16" fmla="*/ 0 h 5505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909526" h="550506" fill="none" extrusionOk="0">
                        <a:moveTo>
                          <a:pt x="0" y="0"/>
                        </a:moveTo>
                        <a:cubicBezTo>
                          <a:pt x="138910" y="-10052"/>
                          <a:pt x="276534" y="37615"/>
                          <a:pt x="519408" y="0"/>
                        </a:cubicBezTo>
                        <a:cubicBezTo>
                          <a:pt x="762282" y="-37615"/>
                          <a:pt x="788337" y="20680"/>
                          <a:pt x="960626" y="0"/>
                        </a:cubicBezTo>
                        <a:cubicBezTo>
                          <a:pt x="1132915" y="-20680"/>
                          <a:pt x="1328754" y="24262"/>
                          <a:pt x="1440940" y="0"/>
                        </a:cubicBezTo>
                        <a:cubicBezTo>
                          <a:pt x="1553126" y="-24262"/>
                          <a:pt x="1876262" y="30772"/>
                          <a:pt x="2038539" y="0"/>
                        </a:cubicBezTo>
                        <a:cubicBezTo>
                          <a:pt x="2200816" y="-30772"/>
                          <a:pt x="2386266" y="10593"/>
                          <a:pt x="2557947" y="0"/>
                        </a:cubicBezTo>
                        <a:cubicBezTo>
                          <a:pt x="2729628" y="-10593"/>
                          <a:pt x="2827312" y="39330"/>
                          <a:pt x="3038260" y="0"/>
                        </a:cubicBezTo>
                        <a:cubicBezTo>
                          <a:pt x="3249208" y="-39330"/>
                          <a:pt x="3722505" y="2091"/>
                          <a:pt x="3909526" y="0"/>
                        </a:cubicBezTo>
                        <a:cubicBezTo>
                          <a:pt x="3909827" y="234177"/>
                          <a:pt x="3892714" y="333304"/>
                          <a:pt x="3909526" y="550506"/>
                        </a:cubicBezTo>
                        <a:cubicBezTo>
                          <a:pt x="3701501" y="564948"/>
                          <a:pt x="3532888" y="483868"/>
                          <a:pt x="3351022" y="550506"/>
                        </a:cubicBezTo>
                        <a:cubicBezTo>
                          <a:pt x="3169156" y="617144"/>
                          <a:pt x="3063710" y="510697"/>
                          <a:pt x="2870709" y="550506"/>
                        </a:cubicBezTo>
                        <a:cubicBezTo>
                          <a:pt x="2677708" y="590315"/>
                          <a:pt x="2504308" y="529573"/>
                          <a:pt x="2234015" y="550506"/>
                        </a:cubicBezTo>
                        <a:cubicBezTo>
                          <a:pt x="1963722" y="571439"/>
                          <a:pt x="1924503" y="514075"/>
                          <a:pt x="1714606" y="550506"/>
                        </a:cubicBezTo>
                        <a:cubicBezTo>
                          <a:pt x="1504709" y="586937"/>
                          <a:pt x="1466650" y="534891"/>
                          <a:pt x="1273388" y="550506"/>
                        </a:cubicBezTo>
                        <a:cubicBezTo>
                          <a:pt x="1080126" y="566121"/>
                          <a:pt x="848993" y="536045"/>
                          <a:pt x="675789" y="550506"/>
                        </a:cubicBezTo>
                        <a:cubicBezTo>
                          <a:pt x="502585" y="564967"/>
                          <a:pt x="240984" y="529202"/>
                          <a:pt x="0" y="550506"/>
                        </a:cubicBezTo>
                        <a:cubicBezTo>
                          <a:pt x="-54221" y="389969"/>
                          <a:pt x="54137" y="119822"/>
                          <a:pt x="0" y="0"/>
                        </a:cubicBezTo>
                        <a:close/>
                      </a:path>
                      <a:path w="3909526" h="550506" stroke="0" extrusionOk="0">
                        <a:moveTo>
                          <a:pt x="0" y="0"/>
                        </a:moveTo>
                        <a:cubicBezTo>
                          <a:pt x="174563" y="-10047"/>
                          <a:pt x="379707" y="4295"/>
                          <a:pt x="519408" y="0"/>
                        </a:cubicBezTo>
                        <a:cubicBezTo>
                          <a:pt x="659109" y="-4295"/>
                          <a:pt x="851642" y="9165"/>
                          <a:pt x="960626" y="0"/>
                        </a:cubicBezTo>
                        <a:cubicBezTo>
                          <a:pt x="1069610" y="-9165"/>
                          <a:pt x="1435250" y="51745"/>
                          <a:pt x="1597321" y="0"/>
                        </a:cubicBezTo>
                        <a:cubicBezTo>
                          <a:pt x="1759392" y="-51745"/>
                          <a:pt x="1939042" y="31561"/>
                          <a:pt x="2116729" y="0"/>
                        </a:cubicBezTo>
                        <a:cubicBezTo>
                          <a:pt x="2294416" y="-31561"/>
                          <a:pt x="2485424" y="46840"/>
                          <a:pt x="2636138" y="0"/>
                        </a:cubicBezTo>
                        <a:cubicBezTo>
                          <a:pt x="2786852" y="-46840"/>
                          <a:pt x="3032109" y="10711"/>
                          <a:pt x="3272832" y="0"/>
                        </a:cubicBezTo>
                        <a:cubicBezTo>
                          <a:pt x="3513555" y="-10711"/>
                          <a:pt x="3636996" y="161"/>
                          <a:pt x="3909526" y="0"/>
                        </a:cubicBezTo>
                        <a:cubicBezTo>
                          <a:pt x="3955602" y="133317"/>
                          <a:pt x="3897159" y="311001"/>
                          <a:pt x="3909526" y="550506"/>
                        </a:cubicBezTo>
                        <a:cubicBezTo>
                          <a:pt x="3774900" y="597328"/>
                          <a:pt x="3596442" y="525358"/>
                          <a:pt x="3429213" y="550506"/>
                        </a:cubicBezTo>
                        <a:cubicBezTo>
                          <a:pt x="3261984" y="575654"/>
                          <a:pt x="3010475" y="520901"/>
                          <a:pt x="2870709" y="550506"/>
                        </a:cubicBezTo>
                        <a:cubicBezTo>
                          <a:pt x="2730943" y="580111"/>
                          <a:pt x="2556104" y="523136"/>
                          <a:pt x="2312205" y="550506"/>
                        </a:cubicBezTo>
                        <a:cubicBezTo>
                          <a:pt x="2068306" y="577876"/>
                          <a:pt x="1920988" y="525133"/>
                          <a:pt x="1792797" y="550506"/>
                        </a:cubicBezTo>
                        <a:cubicBezTo>
                          <a:pt x="1664606" y="575879"/>
                          <a:pt x="1470679" y="505848"/>
                          <a:pt x="1156103" y="550506"/>
                        </a:cubicBezTo>
                        <a:cubicBezTo>
                          <a:pt x="841527" y="595164"/>
                          <a:pt x="678130" y="515384"/>
                          <a:pt x="519408" y="550506"/>
                        </a:cubicBezTo>
                        <a:cubicBezTo>
                          <a:pt x="360687" y="585628"/>
                          <a:pt x="104460" y="504884"/>
                          <a:pt x="0" y="550506"/>
                        </a:cubicBezTo>
                        <a:cubicBezTo>
                          <a:pt x="-17370" y="313007"/>
                          <a:pt x="36464" y="16286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 err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3988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C11957D-E38C-4844-AA54-3F06C2F8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Investments are focused on the next wave horizon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84C1D60-FFDD-49D0-BB3A-979E5027711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64880" y="1623545"/>
            <a:ext cx="7887359" cy="3950863"/>
          </a:xfrm>
        </p:spPr>
        <p:txBody>
          <a:bodyPr/>
          <a:lstStyle/>
          <a:p>
            <a:r>
              <a:rPr lang="fr-FR" dirty="0"/>
              <a:t>In June 75% of the </a:t>
            </a:r>
            <a:r>
              <a:rPr lang="fr-FR" dirty="0" err="1"/>
              <a:t>respondants</a:t>
            </a:r>
            <a:r>
              <a:rPr lang="fr-FR" dirty="0"/>
              <a:t> are </a:t>
            </a:r>
            <a:r>
              <a:rPr lang="fr-FR" dirty="0" err="1"/>
              <a:t>still</a:t>
            </a:r>
            <a:r>
              <a:rPr lang="fr-FR" dirty="0"/>
              <a:t> in mitigation mode 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AB9F61A2-64FC-4776-A235-882DFE90E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417131"/>
              </p:ext>
            </p:extLst>
          </p:nvPr>
        </p:nvGraphicFramePr>
        <p:xfrm>
          <a:off x="364880" y="2161659"/>
          <a:ext cx="6778573" cy="1700638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4634088">
                  <a:extLst>
                    <a:ext uri="{9D8B030D-6E8A-4147-A177-3AD203B41FA5}">
                      <a16:colId xmlns:a16="http://schemas.microsoft.com/office/drawing/2014/main" val="3225237837"/>
                    </a:ext>
                  </a:extLst>
                </a:gridCol>
                <a:gridCol w="343492">
                  <a:extLst>
                    <a:ext uri="{9D8B030D-6E8A-4147-A177-3AD203B41FA5}">
                      <a16:colId xmlns:a16="http://schemas.microsoft.com/office/drawing/2014/main" val="1091029822"/>
                    </a:ext>
                  </a:extLst>
                </a:gridCol>
                <a:gridCol w="1800993">
                  <a:extLst>
                    <a:ext uri="{9D8B030D-6E8A-4147-A177-3AD203B41FA5}">
                      <a16:colId xmlns:a16="http://schemas.microsoft.com/office/drawing/2014/main" val="27512887"/>
                    </a:ext>
                  </a:extLst>
                </a:gridCol>
              </a:tblGrid>
              <a:tr h="177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As of today would you describe your company supply chain as being in one of the following stage ?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96891630"/>
                  </a:ext>
                </a:extLst>
              </a:tr>
              <a:tr h="177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Avoiding the impacts of covid 19 crisis (evading any impact)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7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9,38%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09171608"/>
                  </a:ext>
                </a:extLst>
              </a:tr>
              <a:tr h="3280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Mitigating the impacts of covid 19 crisis (minimizing the impacts between disruption and the start of recovery)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1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17275265"/>
                  </a:ext>
                </a:extLst>
              </a:tr>
              <a:tr h="3280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Stabilizing the impacts of covid 19 crisis (starting to recover from disruption)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5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45183803"/>
                  </a:ext>
                </a:extLst>
              </a:tr>
              <a:tr h="3280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Recovered from the impacts of covid 19 crisis (back to business as usual)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38932443"/>
                  </a:ext>
                </a:extLst>
              </a:tr>
              <a:tr h="18222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I </a:t>
                      </a:r>
                      <a:r>
                        <a:rPr lang="fr-FR" sz="1100" u="none" strike="noStrike" dirty="0" err="1">
                          <a:effectLst/>
                        </a:rPr>
                        <a:t>don't</a:t>
                      </a:r>
                      <a:r>
                        <a:rPr lang="fr-FR" sz="1100" u="none" strike="noStrike" dirty="0">
                          <a:effectLst/>
                        </a:rPr>
                        <a:t> know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34335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789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C11957D-E38C-4844-AA54-3F06C2F8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Future thoughts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C448FA2-D4D1-43D6-BC8C-4080EF42E90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07022" y="1824136"/>
            <a:ext cx="7887359" cy="39508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AU" sz="2000" dirty="0"/>
              <a:t>Systemic turbulence ? (Climate extreme events, geopolitical uncertainties, regulations uncertainties)</a:t>
            </a:r>
          </a:p>
          <a:p>
            <a:pPr>
              <a:lnSpc>
                <a:spcPct val="150000"/>
              </a:lnSpc>
            </a:pPr>
            <a:r>
              <a:rPr lang="en-AU" sz="2000" dirty="0"/>
              <a:t>Demand predictability and increase turbulences are questioning the core business focus strategy</a:t>
            </a:r>
          </a:p>
          <a:p>
            <a:pPr>
              <a:lnSpc>
                <a:spcPct val="150000"/>
              </a:lnSpc>
            </a:pPr>
            <a:r>
              <a:rPr lang="en-AU" sz="2000" dirty="0"/>
              <a:t>Value in profitability levels or in sustained profitability capabilities ? </a:t>
            </a:r>
          </a:p>
          <a:p>
            <a:pPr>
              <a:lnSpc>
                <a:spcPct val="150000"/>
              </a:lnSpc>
            </a:pPr>
            <a:r>
              <a:rPr lang="en-AU" sz="2000" dirty="0"/>
              <a:t>Operating model resilience management framework ?</a:t>
            </a:r>
          </a:p>
          <a:p>
            <a:pPr lvl="1">
              <a:lnSpc>
                <a:spcPct val="150000"/>
              </a:lnSpc>
            </a:pPr>
            <a:r>
              <a:rPr lang="en-AU" sz="1800" dirty="0"/>
              <a:t>Time to survive  / Time to recover</a:t>
            </a:r>
          </a:p>
          <a:p>
            <a:pPr>
              <a:lnSpc>
                <a:spcPct val="150000"/>
              </a:lnSpc>
            </a:pPr>
            <a:r>
              <a:rPr lang="en-AU" sz="2000" dirty="0"/>
              <a:t>Resilience investments highlight ?</a:t>
            </a:r>
          </a:p>
          <a:p>
            <a:pPr>
              <a:lnSpc>
                <a:spcPct val="150000"/>
              </a:lnSpc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283121771"/>
      </p:ext>
    </p:extLst>
  </p:cSld>
  <p:clrMapOvr>
    <a:masterClrMapping/>
  </p:clrMapOvr>
</p:sld>
</file>

<file path=ppt/theme/theme1.xml><?xml version="1.0" encoding="utf-8"?>
<a:theme xmlns:a="http://schemas.openxmlformats.org/drawingml/2006/main" name="Angebot PAWLIK DB Systel 13072017 MH">
  <a:themeElements>
    <a:clrScheme name="Pawlik">
      <a:dk1>
        <a:srgbClr val="595959"/>
      </a:dk1>
      <a:lt1>
        <a:srgbClr val="FFFFFF"/>
      </a:lt1>
      <a:dk2>
        <a:srgbClr val="E3E1E1"/>
      </a:dk2>
      <a:lt2>
        <a:srgbClr val="F8F8F8"/>
      </a:lt2>
      <a:accent1>
        <a:srgbClr val="40A3FE"/>
      </a:accent1>
      <a:accent2>
        <a:srgbClr val="E3E1E1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  <a:effectLst/>
      </a:spPr>
      <a:bodyPr rtlCol="0" anchor="ctr"/>
      <a:lstStyle>
        <a:defPPr algn="ctr">
          <a:defRPr sz="1200" dirty="0" err="1" smtClean="0">
            <a:latin typeface="+mn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>
            <a:latin typeface="Arial" charset="0"/>
            <a:ea typeface="Arial" charset="0"/>
            <a:cs typeface="Arial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60616_Pawlik_02" id="{B0847409-A4B9-0244-8CB7-48778247CB1B}" vid="{E929F810-6703-AC4B-A37B-745B5919F8C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ICM Projektskizze</Template>
  <TotalTime>9173</TotalTime>
  <Words>384</Words>
  <Application>Microsoft Office PowerPoint</Application>
  <PresentationFormat>Affichage à l'écran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Symbol</vt:lpstr>
      <vt:lpstr>Wingdings</vt:lpstr>
      <vt:lpstr>Angebot PAWLIK DB Systel 13072017 MH</vt:lpstr>
      <vt:lpstr> Supply chain resilience: Evidence from the Covid-19 crisis </vt:lpstr>
      <vt:lpstr>overview OF the study</vt:lpstr>
      <vt:lpstr>Demographics</vt:lpstr>
      <vt:lpstr>Short term a demand generation and cash crisis</vt:lpstr>
      <vt:lpstr>Key learnings on operations management</vt:lpstr>
      <vt:lpstr>Investments are focused on the next wave horizon</vt:lpstr>
      <vt:lpstr>Future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Leadershift</dc:title>
  <dc:creator>Charles Gancel</dc:creator>
  <cp:lastModifiedBy>amaury catrice</cp:lastModifiedBy>
  <cp:revision>205</cp:revision>
  <cp:lastPrinted>2018-09-05T13:17:06Z</cp:lastPrinted>
  <dcterms:created xsi:type="dcterms:W3CDTF">2018-09-03T07:35:11Z</dcterms:created>
  <dcterms:modified xsi:type="dcterms:W3CDTF">2020-12-07T11:15:35Z</dcterms:modified>
</cp:coreProperties>
</file>