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1"/>
  </p:sldMasterIdLst>
  <p:notesMasterIdLst>
    <p:notesMasterId r:id="rId51"/>
  </p:notesMasterIdLst>
  <p:handoutMasterIdLst>
    <p:handoutMasterId r:id="rId52"/>
  </p:handoutMasterIdLst>
  <p:sldIdLst>
    <p:sldId id="267" r:id="rId2"/>
    <p:sldId id="322" r:id="rId3"/>
    <p:sldId id="265" r:id="rId4"/>
    <p:sldId id="272" r:id="rId5"/>
    <p:sldId id="274" r:id="rId6"/>
    <p:sldId id="275" r:id="rId7"/>
    <p:sldId id="276" r:id="rId8"/>
    <p:sldId id="288" r:id="rId9"/>
    <p:sldId id="282" r:id="rId10"/>
    <p:sldId id="290" r:id="rId11"/>
    <p:sldId id="283" r:id="rId12"/>
    <p:sldId id="324" r:id="rId13"/>
    <p:sldId id="325" r:id="rId14"/>
    <p:sldId id="279" r:id="rId15"/>
    <p:sldId id="327" r:id="rId16"/>
    <p:sldId id="280" r:id="rId17"/>
    <p:sldId id="289" r:id="rId18"/>
    <p:sldId id="281" r:id="rId19"/>
    <p:sldId id="273" r:id="rId20"/>
    <p:sldId id="277" r:id="rId21"/>
    <p:sldId id="284" r:id="rId22"/>
    <p:sldId id="291" r:id="rId23"/>
    <p:sldId id="285" r:id="rId24"/>
    <p:sldId id="292" r:id="rId25"/>
    <p:sldId id="298" r:id="rId26"/>
    <p:sldId id="286" r:id="rId27"/>
    <p:sldId id="299" r:id="rId28"/>
    <p:sldId id="301" r:id="rId29"/>
    <p:sldId id="293" r:id="rId30"/>
    <p:sldId id="295" r:id="rId31"/>
    <p:sldId id="303" r:id="rId32"/>
    <p:sldId id="304" r:id="rId33"/>
    <p:sldId id="296" r:id="rId34"/>
    <p:sldId id="297" r:id="rId35"/>
    <p:sldId id="305" r:id="rId36"/>
    <p:sldId id="307" r:id="rId37"/>
    <p:sldId id="309" r:id="rId38"/>
    <p:sldId id="310" r:id="rId39"/>
    <p:sldId id="318" r:id="rId40"/>
    <p:sldId id="319" r:id="rId41"/>
    <p:sldId id="317" r:id="rId42"/>
    <p:sldId id="316" r:id="rId43"/>
    <p:sldId id="320" r:id="rId44"/>
    <p:sldId id="313" r:id="rId45"/>
    <p:sldId id="321" r:id="rId46"/>
    <p:sldId id="312" r:id="rId47"/>
    <p:sldId id="314" r:id="rId48"/>
    <p:sldId id="323" r:id="rId49"/>
    <p:sldId id="269" r:id="rId50"/>
  </p:sldIdLst>
  <p:sldSz cx="11430000" cy="7848600"/>
  <p:notesSz cx="9928225" cy="6797675"/>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97" autoAdjust="0"/>
    <p:restoredTop sz="94717" autoAdjust="0"/>
  </p:normalViewPr>
  <p:slideViewPr>
    <p:cSldViewPr>
      <p:cViewPr varScale="1">
        <p:scale>
          <a:sx n="62" d="100"/>
          <a:sy n="62" d="100"/>
        </p:scale>
        <p:origin x="1536" y="6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1814" y="53"/>
      </p:cViewPr>
      <p:guideLst>
        <p:guide orient="horz" pos="2140"/>
        <p:guide pos="312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4302231" cy="339609"/>
          </a:xfrm>
          <a:prstGeom prst="rect">
            <a:avLst/>
          </a:prstGeom>
        </p:spPr>
        <p:txBody>
          <a:bodyPr vert="horz" lIns="79323" tIns="39661" rIns="79323" bIns="39661" rtlCol="0"/>
          <a:lstStyle>
            <a:lvl1pPr algn="l">
              <a:defRPr sz="1000"/>
            </a:lvl1pPr>
          </a:lstStyle>
          <a:p>
            <a:endParaRPr lang="fr-FR"/>
          </a:p>
        </p:txBody>
      </p:sp>
      <p:sp>
        <p:nvSpPr>
          <p:cNvPr id="3" name="Espace réservé de la date 2"/>
          <p:cNvSpPr>
            <a:spLocks noGrp="1"/>
          </p:cNvSpPr>
          <p:nvPr>
            <p:ph type="dt" sz="quarter" idx="1"/>
          </p:nvPr>
        </p:nvSpPr>
        <p:spPr>
          <a:xfrm>
            <a:off x="5623237" y="1"/>
            <a:ext cx="4302231" cy="339609"/>
          </a:xfrm>
          <a:prstGeom prst="rect">
            <a:avLst/>
          </a:prstGeom>
        </p:spPr>
        <p:txBody>
          <a:bodyPr vert="horz" lIns="79323" tIns="39661" rIns="79323" bIns="39661" rtlCol="0"/>
          <a:lstStyle>
            <a:lvl1pPr algn="r">
              <a:defRPr sz="1000"/>
            </a:lvl1pPr>
          </a:lstStyle>
          <a:p>
            <a:fld id="{D22A2D68-C14F-44D7-BCC5-7896CDB39C93}" type="datetimeFigureOut">
              <a:rPr lang="fr-FR" smtClean="0"/>
              <a:t>17/06/2020</a:t>
            </a:fld>
            <a:endParaRPr lang="fr-FR"/>
          </a:p>
        </p:txBody>
      </p:sp>
      <p:sp>
        <p:nvSpPr>
          <p:cNvPr id="4" name="Espace réservé du pied de page 3"/>
          <p:cNvSpPr>
            <a:spLocks noGrp="1"/>
          </p:cNvSpPr>
          <p:nvPr>
            <p:ph type="ftr" sz="quarter" idx="2"/>
          </p:nvPr>
        </p:nvSpPr>
        <p:spPr>
          <a:xfrm>
            <a:off x="0" y="6456692"/>
            <a:ext cx="4302231" cy="339609"/>
          </a:xfrm>
          <a:prstGeom prst="rect">
            <a:avLst/>
          </a:prstGeom>
        </p:spPr>
        <p:txBody>
          <a:bodyPr vert="horz" lIns="79323" tIns="39661" rIns="79323" bIns="39661" rtlCol="0" anchor="b"/>
          <a:lstStyle>
            <a:lvl1pPr algn="l">
              <a:defRPr sz="1000"/>
            </a:lvl1pPr>
          </a:lstStyle>
          <a:p>
            <a:endParaRPr lang="fr-FR"/>
          </a:p>
        </p:txBody>
      </p:sp>
      <p:sp>
        <p:nvSpPr>
          <p:cNvPr id="5" name="Espace réservé du numéro de diapositive 4"/>
          <p:cNvSpPr>
            <a:spLocks noGrp="1"/>
          </p:cNvSpPr>
          <p:nvPr>
            <p:ph type="sldNum" sz="quarter" idx="3"/>
          </p:nvPr>
        </p:nvSpPr>
        <p:spPr>
          <a:xfrm>
            <a:off x="5623237" y="6456692"/>
            <a:ext cx="4302231" cy="339609"/>
          </a:xfrm>
          <a:prstGeom prst="rect">
            <a:avLst/>
          </a:prstGeom>
        </p:spPr>
        <p:txBody>
          <a:bodyPr vert="horz" lIns="79323" tIns="39661" rIns="79323" bIns="39661" rtlCol="0" anchor="b"/>
          <a:lstStyle>
            <a:lvl1pPr algn="r">
              <a:defRPr sz="1000"/>
            </a:lvl1pPr>
          </a:lstStyle>
          <a:p>
            <a:fld id="{FE57A996-A7D7-48C8-A46E-9742F918028B}" type="slidenum">
              <a:rPr lang="fr-FR" smtClean="0"/>
              <a:t>‹#›</a:t>
            </a:fld>
            <a:endParaRPr lang="fr-FR"/>
          </a:p>
        </p:txBody>
      </p:sp>
    </p:spTree>
    <p:extLst>
      <p:ext uri="{BB962C8B-B14F-4D97-AF65-F5344CB8AC3E}">
        <p14:creationId xmlns:p14="http://schemas.microsoft.com/office/powerpoint/2010/main" val="3550771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4302231" cy="339609"/>
          </a:xfrm>
          <a:prstGeom prst="rect">
            <a:avLst/>
          </a:prstGeom>
        </p:spPr>
        <p:txBody>
          <a:bodyPr vert="horz" lIns="79323" tIns="39661" rIns="79323" bIns="39661" rtlCol="0"/>
          <a:lstStyle>
            <a:lvl1pPr algn="l">
              <a:defRPr sz="1000"/>
            </a:lvl1pPr>
          </a:lstStyle>
          <a:p>
            <a:endParaRPr lang="fr-FR"/>
          </a:p>
        </p:txBody>
      </p:sp>
      <p:sp>
        <p:nvSpPr>
          <p:cNvPr id="3" name="Espace réservé de la date 2"/>
          <p:cNvSpPr>
            <a:spLocks noGrp="1"/>
          </p:cNvSpPr>
          <p:nvPr>
            <p:ph type="dt" idx="1"/>
          </p:nvPr>
        </p:nvSpPr>
        <p:spPr>
          <a:xfrm>
            <a:off x="5623237" y="1"/>
            <a:ext cx="4302231" cy="339609"/>
          </a:xfrm>
          <a:prstGeom prst="rect">
            <a:avLst/>
          </a:prstGeom>
        </p:spPr>
        <p:txBody>
          <a:bodyPr vert="horz" lIns="79323" tIns="39661" rIns="79323" bIns="39661" rtlCol="0"/>
          <a:lstStyle>
            <a:lvl1pPr algn="r">
              <a:defRPr sz="1000"/>
            </a:lvl1pPr>
          </a:lstStyle>
          <a:p>
            <a:fld id="{F5A5E2AC-1699-48B0-A885-813055C12F21}" type="datetime4">
              <a:rPr lang="fr-FR" smtClean="0"/>
              <a:pPr/>
              <a:t>17 juin 2020</a:t>
            </a:fld>
            <a:endParaRPr lang="fr-FR" dirty="0"/>
          </a:p>
        </p:txBody>
      </p:sp>
      <p:sp>
        <p:nvSpPr>
          <p:cNvPr id="4" name="Espace réservé de l'image des diapositives 3"/>
          <p:cNvSpPr>
            <a:spLocks noGrp="1" noRot="1" noChangeAspect="1"/>
          </p:cNvSpPr>
          <p:nvPr>
            <p:ph type="sldImg" idx="2"/>
          </p:nvPr>
        </p:nvSpPr>
        <p:spPr>
          <a:xfrm>
            <a:off x="3109913" y="511175"/>
            <a:ext cx="3708400" cy="2547938"/>
          </a:xfrm>
          <a:prstGeom prst="rect">
            <a:avLst/>
          </a:prstGeom>
          <a:noFill/>
          <a:ln w="12700">
            <a:solidFill>
              <a:prstClr val="black"/>
            </a:solidFill>
          </a:ln>
        </p:spPr>
        <p:txBody>
          <a:bodyPr vert="horz" lIns="79323" tIns="39661" rIns="79323" bIns="39661" rtlCol="0" anchor="ctr"/>
          <a:lstStyle/>
          <a:p>
            <a:endParaRPr lang="fr-FR"/>
          </a:p>
        </p:txBody>
      </p:sp>
      <p:sp>
        <p:nvSpPr>
          <p:cNvPr id="5" name="Espace réservé des commentaires 4"/>
          <p:cNvSpPr>
            <a:spLocks noGrp="1"/>
          </p:cNvSpPr>
          <p:nvPr>
            <p:ph type="body" sz="quarter" idx="3"/>
          </p:nvPr>
        </p:nvSpPr>
        <p:spPr>
          <a:xfrm>
            <a:off x="992823" y="3228346"/>
            <a:ext cx="7942580" cy="3059229"/>
          </a:xfrm>
          <a:prstGeom prst="rect">
            <a:avLst/>
          </a:prstGeom>
        </p:spPr>
        <p:txBody>
          <a:bodyPr vert="horz" lIns="79323" tIns="39661" rIns="79323" bIns="39661" rtlCol="0"/>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27922" y="6514914"/>
            <a:ext cx="4302231" cy="339609"/>
          </a:xfrm>
          <a:prstGeom prst="rect">
            <a:avLst/>
          </a:prstGeom>
        </p:spPr>
        <p:txBody>
          <a:bodyPr vert="horz" lIns="79323" tIns="39661" rIns="79323" bIns="39661" rtlCol="0" anchor="b"/>
          <a:lstStyle>
            <a:lvl1pPr algn="l">
              <a:defRPr sz="1000"/>
            </a:lvl1pPr>
          </a:lstStyle>
          <a:p>
            <a:endParaRPr lang="fr-FR" dirty="0"/>
          </a:p>
        </p:txBody>
      </p:sp>
      <p:sp>
        <p:nvSpPr>
          <p:cNvPr id="7" name="Espace réservé du numéro de diapositive 6"/>
          <p:cNvSpPr>
            <a:spLocks noGrp="1"/>
          </p:cNvSpPr>
          <p:nvPr>
            <p:ph type="sldNum" sz="quarter" idx="5"/>
          </p:nvPr>
        </p:nvSpPr>
        <p:spPr>
          <a:xfrm>
            <a:off x="5623237" y="6456692"/>
            <a:ext cx="4302231" cy="339609"/>
          </a:xfrm>
          <a:prstGeom prst="rect">
            <a:avLst/>
          </a:prstGeom>
        </p:spPr>
        <p:txBody>
          <a:bodyPr vert="horz" lIns="79323" tIns="39661" rIns="79323" bIns="39661" rtlCol="0" anchor="b"/>
          <a:lstStyle>
            <a:lvl1pPr algn="r">
              <a:defRPr sz="1000"/>
            </a:lvl1pPr>
          </a:lstStyle>
          <a:p>
            <a:fld id="{C0B0A2E8-56FA-4D97-BE86-10EF899B373D}" type="slidenum">
              <a:rPr lang="fr-FR" smtClean="0"/>
              <a:t>‹#›</a:t>
            </a:fld>
            <a:endParaRPr lang="fr-FR"/>
          </a:p>
        </p:txBody>
      </p:sp>
    </p:spTree>
    <p:extLst>
      <p:ext uri="{BB962C8B-B14F-4D97-AF65-F5344CB8AC3E}">
        <p14:creationId xmlns:p14="http://schemas.microsoft.com/office/powerpoint/2010/main" val="973054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1</a:t>
            </a:fld>
            <a:endParaRPr lang="fr-FR"/>
          </a:p>
        </p:txBody>
      </p:sp>
    </p:spTree>
    <p:extLst>
      <p:ext uri="{BB962C8B-B14F-4D97-AF65-F5344CB8AC3E}">
        <p14:creationId xmlns:p14="http://schemas.microsoft.com/office/powerpoint/2010/main" val="2240459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10</a:t>
            </a:fld>
            <a:endParaRPr lang="fr-FR"/>
          </a:p>
        </p:txBody>
      </p:sp>
    </p:spTree>
    <p:extLst>
      <p:ext uri="{BB962C8B-B14F-4D97-AF65-F5344CB8AC3E}">
        <p14:creationId xmlns:p14="http://schemas.microsoft.com/office/powerpoint/2010/main" val="3347521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11</a:t>
            </a:fld>
            <a:endParaRPr lang="fr-FR"/>
          </a:p>
        </p:txBody>
      </p:sp>
    </p:spTree>
    <p:extLst>
      <p:ext uri="{BB962C8B-B14F-4D97-AF65-F5344CB8AC3E}">
        <p14:creationId xmlns:p14="http://schemas.microsoft.com/office/powerpoint/2010/main" val="2919381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12</a:t>
            </a:fld>
            <a:endParaRPr lang="fr-FR"/>
          </a:p>
        </p:txBody>
      </p:sp>
    </p:spTree>
    <p:extLst>
      <p:ext uri="{BB962C8B-B14F-4D97-AF65-F5344CB8AC3E}">
        <p14:creationId xmlns:p14="http://schemas.microsoft.com/office/powerpoint/2010/main" val="2835956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13</a:t>
            </a:fld>
            <a:endParaRPr lang="fr-FR"/>
          </a:p>
        </p:txBody>
      </p:sp>
    </p:spTree>
    <p:extLst>
      <p:ext uri="{BB962C8B-B14F-4D97-AF65-F5344CB8AC3E}">
        <p14:creationId xmlns:p14="http://schemas.microsoft.com/office/powerpoint/2010/main" val="1778842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14</a:t>
            </a:fld>
            <a:endParaRPr lang="fr-FR"/>
          </a:p>
        </p:txBody>
      </p:sp>
    </p:spTree>
    <p:extLst>
      <p:ext uri="{BB962C8B-B14F-4D97-AF65-F5344CB8AC3E}">
        <p14:creationId xmlns:p14="http://schemas.microsoft.com/office/powerpoint/2010/main" val="3217615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15</a:t>
            </a:fld>
            <a:endParaRPr lang="fr-FR"/>
          </a:p>
        </p:txBody>
      </p:sp>
    </p:spTree>
    <p:extLst>
      <p:ext uri="{BB962C8B-B14F-4D97-AF65-F5344CB8AC3E}">
        <p14:creationId xmlns:p14="http://schemas.microsoft.com/office/powerpoint/2010/main" val="7323891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16</a:t>
            </a:fld>
            <a:endParaRPr lang="fr-FR"/>
          </a:p>
        </p:txBody>
      </p:sp>
    </p:spTree>
    <p:extLst>
      <p:ext uri="{BB962C8B-B14F-4D97-AF65-F5344CB8AC3E}">
        <p14:creationId xmlns:p14="http://schemas.microsoft.com/office/powerpoint/2010/main" val="33541368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17</a:t>
            </a:fld>
            <a:endParaRPr lang="fr-FR"/>
          </a:p>
        </p:txBody>
      </p:sp>
    </p:spTree>
    <p:extLst>
      <p:ext uri="{BB962C8B-B14F-4D97-AF65-F5344CB8AC3E}">
        <p14:creationId xmlns:p14="http://schemas.microsoft.com/office/powerpoint/2010/main" val="2638745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18</a:t>
            </a:fld>
            <a:endParaRPr lang="fr-FR"/>
          </a:p>
        </p:txBody>
      </p:sp>
    </p:spTree>
    <p:extLst>
      <p:ext uri="{BB962C8B-B14F-4D97-AF65-F5344CB8AC3E}">
        <p14:creationId xmlns:p14="http://schemas.microsoft.com/office/powerpoint/2010/main" val="2992142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19</a:t>
            </a:fld>
            <a:endParaRPr lang="fr-FR"/>
          </a:p>
        </p:txBody>
      </p:sp>
    </p:spTree>
    <p:extLst>
      <p:ext uri="{BB962C8B-B14F-4D97-AF65-F5344CB8AC3E}">
        <p14:creationId xmlns:p14="http://schemas.microsoft.com/office/powerpoint/2010/main" val="2613396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2</a:t>
            </a:fld>
            <a:endParaRPr lang="fr-FR"/>
          </a:p>
        </p:txBody>
      </p:sp>
    </p:spTree>
    <p:extLst>
      <p:ext uri="{BB962C8B-B14F-4D97-AF65-F5344CB8AC3E}">
        <p14:creationId xmlns:p14="http://schemas.microsoft.com/office/powerpoint/2010/main" val="302800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20</a:t>
            </a:fld>
            <a:endParaRPr lang="fr-FR"/>
          </a:p>
        </p:txBody>
      </p:sp>
    </p:spTree>
    <p:extLst>
      <p:ext uri="{BB962C8B-B14F-4D97-AF65-F5344CB8AC3E}">
        <p14:creationId xmlns:p14="http://schemas.microsoft.com/office/powerpoint/2010/main" val="2168484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21</a:t>
            </a:fld>
            <a:endParaRPr lang="fr-FR"/>
          </a:p>
        </p:txBody>
      </p:sp>
    </p:spTree>
    <p:extLst>
      <p:ext uri="{BB962C8B-B14F-4D97-AF65-F5344CB8AC3E}">
        <p14:creationId xmlns:p14="http://schemas.microsoft.com/office/powerpoint/2010/main" val="27653472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22</a:t>
            </a:fld>
            <a:endParaRPr lang="fr-FR"/>
          </a:p>
        </p:txBody>
      </p:sp>
    </p:spTree>
    <p:extLst>
      <p:ext uri="{BB962C8B-B14F-4D97-AF65-F5344CB8AC3E}">
        <p14:creationId xmlns:p14="http://schemas.microsoft.com/office/powerpoint/2010/main" val="2088287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23</a:t>
            </a:fld>
            <a:endParaRPr lang="fr-FR"/>
          </a:p>
        </p:txBody>
      </p:sp>
    </p:spTree>
    <p:extLst>
      <p:ext uri="{BB962C8B-B14F-4D97-AF65-F5344CB8AC3E}">
        <p14:creationId xmlns:p14="http://schemas.microsoft.com/office/powerpoint/2010/main" val="40661797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24</a:t>
            </a:fld>
            <a:endParaRPr lang="fr-FR"/>
          </a:p>
        </p:txBody>
      </p:sp>
    </p:spTree>
    <p:extLst>
      <p:ext uri="{BB962C8B-B14F-4D97-AF65-F5344CB8AC3E}">
        <p14:creationId xmlns:p14="http://schemas.microsoft.com/office/powerpoint/2010/main" val="9045252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25</a:t>
            </a:fld>
            <a:endParaRPr lang="fr-FR"/>
          </a:p>
        </p:txBody>
      </p:sp>
    </p:spTree>
    <p:extLst>
      <p:ext uri="{BB962C8B-B14F-4D97-AF65-F5344CB8AC3E}">
        <p14:creationId xmlns:p14="http://schemas.microsoft.com/office/powerpoint/2010/main" val="18617475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26</a:t>
            </a:fld>
            <a:endParaRPr lang="fr-FR"/>
          </a:p>
        </p:txBody>
      </p:sp>
    </p:spTree>
    <p:extLst>
      <p:ext uri="{BB962C8B-B14F-4D97-AF65-F5344CB8AC3E}">
        <p14:creationId xmlns:p14="http://schemas.microsoft.com/office/powerpoint/2010/main" val="40269785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27</a:t>
            </a:fld>
            <a:endParaRPr lang="fr-FR"/>
          </a:p>
        </p:txBody>
      </p:sp>
    </p:spTree>
    <p:extLst>
      <p:ext uri="{BB962C8B-B14F-4D97-AF65-F5344CB8AC3E}">
        <p14:creationId xmlns:p14="http://schemas.microsoft.com/office/powerpoint/2010/main" val="18433703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28</a:t>
            </a:fld>
            <a:endParaRPr lang="fr-FR"/>
          </a:p>
        </p:txBody>
      </p:sp>
    </p:spTree>
    <p:extLst>
      <p:ext uri="{BB962C8B-B14F-4D97-AF65-F5344CB8AC3E}">
        <p14:creationId xmlns:p14="http://schemas.microsoft.com/office/powerpoint/2010/main" val="36273831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29</a:t>
            </a:fld>
            <a:endParaRPr lang="fr-FR"/>
          </a:p>
        </p:txBody>
      </p:sp>
    </p:spTree>
    <p:extLst>
      <p:ext uri="{BB962C8B-B14F-4D97-AF65-F5344CB8AC3E}">
        <p14:creationId xmlns:p14="http://schemas.microsoft.com/office/powerpoint/2010/main" val="3316230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3</a:t>
            </a:fld>
            <a:endParaRPr lang="fr-FR"/>
          </a:p>
        </p:txBody>
      </p:sp>
    </p:spTree>
    <p:extLst>
      <p:ext uri="{BB962C8B-B14F-4D97-AF65-F5344CB8AC3E}">
        <p14:creationId xmlns:p14="http://schemas.microsoft.com/office/powerpoint/2010/main" val="23857710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30</a:t>
            </a:fld>
            <a:endParaRPr lang="fr-FR"/>
          </a:p>
        </p:txBody>
      </p:sp>
    </p:spTree>
    <p:extLst>
      <p:ext uri="{BB962C8B-B14F-4D97-AF65-F5344CB8AC3E}">
        <p14:creationId xmlns:p14="http://schemas.microsoft.com/office/powerpoint/2010/main" val="39045003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31</a:t>
            </a:fld>
            <a:endParaRPr lang="fr-FR"/>
          </a:p>
        </p:txBody>
      </p:sp>
    </p:spTree>
    <p:extLst>
      <p:ext uri="{BB962C8B-B14F-4D97-AF65-F5344CB8AC3E}">
        <p14:creationId xmlns:p14="http://schemas.microsoft.com/office/powerpoint/2010/main" val="29966826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32</a:t>
            </a:fld>
            <a:endParaRPr lang="fr-FR"/>
          </a:p>
        </p:txBody>
      </p:sp>
    </p:spTree>
    <p:extLst>
      <p:ext uri="{BB962C8B-B14F-4D97-AF65-F5344CB8AC3E}">
        <p14:creationId xmlns:p14="http://schemas.microsoft.com/office/powerpoint/2010/main" val="37873708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33</a:t>
            </a:fld>
            <a:endParaRPr lang="fr-FR"/>
          </a:p>
        </p:txBody>
      </p:sp>
    </p:spTree>
    <p:extLst>
      <p:ext uri="{BB962C8B-B14F-4D97-AF65-F5344CB8AC3E}">
        <p14:creationId xmlns:p14="http://schemas.microsoft.com/office/powerpoint/2010/main" val="42790313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34</a:t>
            </a:fld>
            <a:endParaRPr lang="fr-FR"/>
          </a:p>
        </p:txBody>
      </p:sp>
    </p:spTree>
    <p:extLst>
      <p:ext uri="{BB962C8B-B14F-4D97-AF65-F5344CB8AC3E}">
        <p14:creationId xmlns:p14="http://schemas.microsoft.com/office/powerpoint/2010/main" val="14166410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35</a:t>
            </a:fld>
            <a:endParaRPr lang="fr-FR"/>
          </a:p>
        </p:txBody>
      </p:sp>
    </p:spTree>
    <p:extLst>
      <p:ext uri="{BB962C8B-B14F-4D97-AF65-F5344CB8AC3E}">
        <p14:creationId xmlns:p14="http://schemas.microsoft.com/office/powerpoint/2010/main" val="34378873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36</a:t>
            </a:fld>
            <a:endParaRPr lang="fr-FR"/>
          </a:p>
        </p:txBody>
      </p:sp>
    </p:spTree>
    <p:extLst>
      <p:ext uri="{BB962C8B-B14F-4D97-AF65-F5344CB8AC3E}">
        <p14:creationId xmlns:p14="http://schemas.microsoft.com/office/powerpoint/2010/main" val="37724726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37</a:t>
            </a:fld>
            <a:endParaRPr lang="fr-FR"/>
          </a:p>
        </p:txBody>
      </p:sp>
    </p:spTree>
    <p:extLst>
      <p:ext uri="{BB962C8B-B14F-4D97-AF65-F5344CB8AC3E}">
        <p14:creationId xmlns:p14="http://schemas.microsoft.com/office/powerpoint/2010/main" val="38040765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38</a:t>
            </a:fld>
            <a:endParaRPr lang="fr-FR"/>
          </a:p>
        </p:txBody>
      </p:sp>
    </p:spTree>
    <p:extLst>
      <p:ext uri="{BB962C8B-B14F-4D97-AF65-F5344CB8AC3E}">
        <p14:creationId xmlns:p14="http://schemas.microsoft.com/office/powerpoint/2010/main" val="34233322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39</a:t>
            </a:fld>
            <a:endParaRPr lang="fr-FR"/>
          </a:p>
        </p:txBody>
      </p:sp>
    </p:spTree>
    <p:extLst>
      <p:ext uri="{BB962C8B-B14F-4D97-AF65-F5344CB8AC3E}">
        <p14:creationId xmlns:p14="http://schemas.microsoft.com/office/powerpoint/2010/main" val="3796635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4</a:t>
            </a:fld>
            <a:endParaRPr lang="fr-FR"/>
          </a:p>
        </p:txBody>
      </p:sp>
    </p:spTree>
    <p:extLst>
      <p:ext uri="{BB962C8B-B14F-4D97-AF65-F5344CB8AC3E}">
        <p14:creationId xmlns:p14="http://schemas.microsoft.com/office/powerpoint/2010/main" val="12343736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40</a:t>
            </a:fld>
            <a:endParaRPr lang="fr-FR"/>
          </a:p>
        </p:txBody>
      </p:sp>
    </p:spTree>
    <p:extLst>
      <p:ext uri="{BB962C8B-B14F-4D97-AF65-F5344CB8AC3E}">
        <p14:creationId xmlns:p14="http://schemas.microsoft.com/office/powerpoint/2010/main" val="12522875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41</a:t>
            </a:fld>
            <a:endParaRPr lang="fr-FR"/>
          </a:p>
        </p:txBody>
      </p:sp>
    </p:spTree>
    <p:extLst>
      <p:ext uri="{BB962C8B-B14F-4D97-AF65-F5344CB8AC3E}">
        <p14:creationId xmlns:p14="http://schemas.microsoft.com/office/powerpoint/2010/main" val="36958963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42</a:t>
            </a:fld>
            <a:endParaRPr lang="fr-FR"/>
          </a:p>
        </p:txBody>
      </p:sp>
    </p:spTree>
    <p:extLst>
      <p:ext uri="{BB962C8B-B14F-4D97-AF65-F5344CB8AC3E}">
        <p14:creationId xmlns:p14="http://schemas.microsoft.com/office/powerpoint/2010/main" val="38749670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43</a:t>
            </a:fld>
            <a:endParaRPr lang="fr-FR"/>
          </a:p>
        </p:txBody>
      </p:sp>
    </p:spTree>
    <p:extLst>
      <p:ext uri="{BB962C8B-B14F-4D97-AF65-F5344CB8AC3E}">
        <p14:creationId xmlns:p14="http://schemas.microsoft.com/office/powerpoint/2010/main" val="345258779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44</a:t>
            </a:fld>
            <a:endParaRPr lang="fr-FR"/>
          </a:p>
        </p:txBody>
      </p:sp>
    </p:spTree>
    <p:extLst>
      <p:ext uri="{BB962C8B-B14F-4D97-AF65-F5344CB8AC3E}">
        <p14:creationId xmlns:p14="http://schemas.microsoft.com/office/powerpoint/2010/main" val="18983759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45</a:t>
            </a:fld>
            <a:endParaRPr lang="fr-FR"/>
          </a:p>
        </p:txBody>
      </p:sp>
    </p:spTree>
    <p:extLst>
      <p:ext uri="{BB962C8B-B14F-4D97-AF65-F5344CB8AC3E}">
        <p14:creationId xmlns:p14="http://schemas.microsoft.com/office/powerpoint/2010/main" val="10141343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46</a:t>
            </a:fld>
            <a:endParaRPr lang="fr-FR"/>
          </a:p>
        </p:txBody>
      </p:sp>
    </p:spTree>
    <p:extLst>
      <p:ext uri="{BB962C8B-B14F-4D97-AF65-F5344CB8AC3E}">
        <p14:creationId xmlns:p14="http://schemas.microsoft.com/office/powerpoint/2010/main" val="63223546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47</a:t>
            </a:fld>
            <a:endParaRPr lang="fr-FR"/>
          </a:p>
        </p:txBody>
      </p:sp>
    </p:spTree>
    <p:extLst>
      <p:ext uri="{BB962C8B-B14F-4D97-AF65-F5344CB8AC3E}">
        <p14:creationId xmlns:p14="http://schemas.microsoft.com/office/powerpoint/2010/main" val="16140308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48</a:t>
            </a:fld>
            <a:endParaRPr lang="fr-FR"/>
          </a:p>
        </p:txBody>
      </p:sp>
    </p:spTree>
    <p:extLst>
      <p:ext uri="{BB962C8B-B14F-4D97-AF65-F5344CB8AC3E}">
        <p14:creationId xmlns:p14="http://schemas.microsoft.com/office/powerpoint/2010/main" val="411788764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49</a:t>
            </a:fld>
            <a:endParaRPr lang="fr-FR"/>
          </a:p>
        </p:txBody>
      </p:sp>
    </p:spTree>
    <p:extLst>
      <p:ext uri="{BB962C8B-B14F-4D97-AF65-F5344CB8AC3E}">
        <p14:creationId xmlns:p14="http://schemas.microsoft.com/office/powerpoint/2010/main" val="3142070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5</a:t>
            </a:fld>
            <a:endParaRPr lang="fr-FR"/>
          </a:p>
        </p:txBody>
      </p:sp>
    </p:spTree>
    <p:extLst>
      <p:ext uri="{BB962C8B-B14F-4D97-AF65-F5344CB8AC3E}">
        <p14:creationId xmlns:p14="http://schemas.microsoft.com/office/powerpoint/2010/main" val="3924736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6</a:t>
            </a:fld>
            <a:endParaRPr lang="fr-FR"/>
          </a:p>
        </p:txBody>
      </p:sp>
    </p:spTree>
    <p:extLst>
      <p:ext uri="{BB962C8B-B14F-4D97-AF65-F5344CB8AC3E}">
        <p14:creationId xmlns:p14="http://schemas.microsoft.com/office/powerpoint/2010/main" val="2938786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7</a:t>
            </a:fld>
            <a:endParaRPr lang="fr-FR"/>
          </a:p>
        </p:txBody>
      </p:sp>
    </p:spTree>
    <p:extLst>
      <p:ext uri="{BB962C8B-B14F-4D97-AF65-F5344CB8AC3E}">
        <p14:creationId xmlns:p14="http://schemas.microsoft.com/office/powerpoint/2010/main" val="1785347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8</a:t>
            </a:fld>
            <a:endParaRPr lang="fr-FR"/>
          </a:p>
        </p:txBody>
      </p:sp>
    </p:spTree>
    <p:extLst>
      <p:ext uri="{BB962C8B-B14F-4D97-AF65-F5344CB8AC3E}">
        <p14:creationId xmlns:p14="http://schemas.microsoft.com/office/powerpoint/2010/main" val="3948324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0B0A2E8-56FA-4D97-BE86-10EF899B373D}" type="slidenum">
              <a:rPr lang="fr-FR" smtClean="0"/>
              <a:t>9</a:t>
            </a:fld>
            <a:endParaRPr lang="fr-FR"/>
          </a:p>
        </p:txBody>
      </p:sp>
    </p:spTree>
    <p:extLst>
      <p:ext uri="{BB962C8B-B14F-4D97-AF65-F5344CB8AC3E}">
        <p14:creationId xmlns:p14="http://schemas.microsoft.com/office/powerpoint/2010/main" val="39251931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www.linkedin.com/company/santarelli?trk=biz-companies-cym"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v1">
    <p:spTree>
      <p:nvGrpSpPr>
        <p:cNvPr id="1" name=""/>
        <p:cNvGrpSpPr/>
        <p:nvPr/>
      </p:nvGrpSpPr>
      <p:grpSpPr>
        <a:xfrm>
          <a:off x="0" y="0"/>
          <a:ext cx="0" cy="0"/>
          <a:chOff x="0" y="0"/>
          <a:chExt cx="0" cy="0"/>
        </a:xfrm>
      </p:grpSpPr>
      <p:sp>
        <p:nvSpPr>
          <p:cNvPr id="7" name="object 2"/>
          <p:cNvSpPr/>
          <p:nvPr userDrawn="1"/>
        </p:nvSpPr>
        <p:spPr>
          <a:xfrm>
            <a:off x="3488" y="3927475"/>
            <a:ext cx="7552690" cy="3921125"/>
          </a:xfrm>
          <a:custGeom>
            <a:avLst/>
            <a:gdLst/>
            <a:ahLst/>
            <a:cxnLst/>
            <a:rect l="l" t="t" r="r" b="b"/>
            <a:pathLst>
              <a:path w="7552690" h="3921125">
                <a:moveTo>
                  <a:pt x="0" y="3920693"/>
                </a:moveTo>
                <a:lnTo>
                  <a:pt x="7552270" y="3920693"/>
                </a:lnTo>
                <a:lnTo>
                  <a:pt x="7552270" y="0"/>
                </a:lnTo>
                <a:lnTo>
                  <a:pt x="0" y="0"/>
                </a:lnTo>
                <a:lnTo>
                  <a:pt x="0" y="3920693"/>
                </a:lnTo>
                <a:close/>
              </a:path>
            </a:pathLst>
          </a:custGeom>
          <a:solidFill>
            <a:srgbClr val="0573B1"/>
          </a:solidFill>
        </p:spPr>
        <p:txBody>
          <a:bodyPr wrap="square" lIns="0" tIns="0" rIns="0" bIns="0" rtlCol="0"/>
          <a:lstStyle/>
          <a:p>
            <a:endParaRPr/>
          </a:p>
        </p:txBody>
      </p:sp>
      <p:sp>
        <p:nvSpPr>
          <p:cNvPr id="8" name="object 3"/>
          <p:cNvSpPr/>
          <p:nvPr userDrawn="1"/>
        </p:nvSpPr>
        <p:spPr>
          <a:xfrm>
            <a:off x="9402267" y="2985909"/>
            <a:ext cx="2028189" cy="942340"/>
          </a:xfrm>
          <a:custGeom>
            <a:avLst/>
            <a:gdLst/>
            <a:ahLst/>
            <a:cxnLst/>
            <a:rect l="l" t="t" r="r" b="b"/>
            <a:pathLst>
              <a:path w="2028190" h="942339">
                <a:moveTo>
                  <a:pt x="0" y="941997"/>
                </a:moveTo>
                <a:lnTo>
                  <a:pt x="2027732" y="941997"/>
                </a:lnTo>
                <a:lnTo>
                  <a:pt x="2027732" y="0"/>
                </a:lnTo>
                <a:lnTo>
                  <a:pt x="0" y="0"/>
                </a:lnTo>
                <a:lnTo>
                  <a:pt x="0" y="941997"/>
                </a:lnTo>
                <a:close/>
              </a:path>
            </a:pathLst>
          </a:custGeom>
          <a:solidFill>
            <a:srgbClr val="00AEEF"/>
          </a:solidFill>
        </p:spPr>
        <p:txBody>
          <a:bodyPr wrap="square" lIns="0" tIns="0" rIns="0" bIns="0" rtlCol="0"/>
          <a:lstStyle/>
          <a:p>
            <a:endParaRPr/>
          </a:p>
        </p:txBody>
      </p:sp>
      <p:sp>
        <p:nvSpPr>
          <p:cNvPr id="9" name="object 4"/>
          <p:cNvSpPr/>
          <p:nvPr userDrawn="1"/>
        </p:nvSpPr>
        <p:spPr>
          <a:xfrm>
            <a:off x="7552270" y="2043302"/>
            <a:ext cx="1850389" cy="1884680"/>
          </a:xfrm>
          <a:custGeom>
            <a:avLst/>
            <a:gdLst/>
            <a:ahLst/>
            <a:cxnLst/>
            <a:rect l="l" t="t" r="r" b="b"/>
            <a:pathLst>
              <a:path w="1850390" h="1884679">
                <a:moveTo>
                  <a:pt x="1849996" y="0"/>
                </a:moveTo>
                <a:lnTo>
                  <a:pt x="0" y="0"/>
                </a:lnTo>
                <a:lnTo>
                  <a:pt x="0" y="1884603"/>
                </a:lnTo>
                <a:lnTo>
                  <a:pt x="1849996" y="1884603"/>
                </a:lnTo>
                <a:lnTo>
                  <a:pt x="1849996" y="0"/>
                </a:lnTo>
                <a:close/>
              </a:path>
            </a:pathLst>
          </a:custGeom>
          <a:solidFill>
            <a:srgbClr val="40A7DE"/>
          </a:solidFill>
        </p:spPr>
        <p:txBody>
          <a:bodyPr wrap="square" lIns="0" tIns="0" rIns="0" bIns="0" rtlCol="0"/>
          <a:lstStyle/>
          <a:p>
            <a:endParaRPr/>
          </a:p>
        </p:txBody>
      </p:sp>
      <p:sp>
        <p:nvSpPr>
          <p:cNvPr id="10" name="object 5"/>
          <p:cNvSpPr/>
          <p:nvPr userDrawn="1"/>
        </p:nvSpPr>
        <p:spPr>
          <a:xfrm>
            <a:off x="9402267" y="2043302"/>
            <a:ext cx="946150" cy="942975"/>
          </a:xfrm>
          <a:custGeom>
            <a:avLst/>
            <a:gdLst/>
            <a:ahLst/>
            <a:cxnLst/>
            <a:rect l="l" t="t" r="r" b="b"/>
            <a:pathLst>
              <a:path w="946150" h="942975">
                <a:moveTo>
                  <a:pt x="945794" y="0"/>
                </a:moveTo>
                <a:lnTo>
                  <a:pt x="0" y="0"/>
                </a:lnTo>
                <a:lnTo>
                  <a:pt x="0" y="942606"/>
                </a:lnTo>
                <a:lnTo>
                  <a:pt x="945794" y="942606"/>
                </a:lnTo>
                <a:lnTo>
                  <a:pt x="945794" y="0"/>
                </a:lnTo>
                <a:close/>
              </a:path>
            </a:pathLst>
          </a:custGeom>
          <a:solidFill>
            <a:srgbClr val="184A60"/>
          </a:solidFill>
        </p:spPr>
        <p:txBody>
          <a:bodyPr wrap="square" lIns="0" tIns="0" rIns="0" bIns="0" rtlCol="0"/>
          <a:lstStyle/>
          <a:p>
            <a:endParaRPr/>
          </a:p>
        </p:txBody>
      </p:sp>
      <p:sp>
        <p:nvSpPr>
          <p:cNvPr id="11" name="object 6"/>
          <p:cNvSpPr/>
          <p:nvPr userDrawn="1"/>
        </p:nvSpPr>
        <p:spPr>
          <a:xfrm>
            <a:off x="5629986" y="0"/>
            <a:ext cx="1922780" cy="2043430"/>
          </a:xfrm>
          <a:custGeom>
            <a:avLst/>
            <a:gdLst/>
            <a:ahLst/>
            <a:cxnLst/>
            <a:rect l="l" t="t" r="r" b="b"/>
            <a:pathLst>
              <a:path w="1922779" h="2043430">
                <a:moveTo>
                  <a:pt x="0" y="2043302"/>
                </a:moveTo>
                <a:lnTo>
                  <a:pt x="1922284" y="2043302"/>
                </a:lnTo>
                <a:lnTo>
                  <a:pt x="1922284" y="0"/>
                </a:lnTo>
                <a:lnTo>
                  <a:pt x="0" y="0"/>
                </a:lnTo>
                <a:lnTo>
                  <a:pt x="0" y="2043302"/>
                </a:lnTo>
                <a:close/>
              </a:path>
            </a:pathLst>
          </a:custGeom>
          <a:solidFill>
            <a:srgbClr val="DEDFDE"/>
          </a:solidFill>
        </p:spPr>
        <p:txBody>
          <a:bodyPr wrap="square" lIns="0" tIns="0" rIns="0" bIns="0" rtlCol="0"/>
          <a:lstStyle/>
          <a:p>
            <a:endParaRPr/>
          </a:p>
        </p:txBody>
      </p:sp>
      <p:pic>
        <p:nvPicPr>
          <p:cNvPr id="12" name="Imag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52600" y="2145916"/>
            <a:ext cx="5635763" cy="1679451"/>
          </a:xfrm>
          <a:prstGeom prst="rect">
            <a:avLst/>
          </a:prstGeom>
        </p:spPr>
      </p:pic>
      <p:sp>
        <p:nvSpPr>
          <p:cNvPr id="3" name="Espace réservé du texte 2"/>
          <p:cNvSpPr>
            <a:spLocks noGrp="1"/>
          </p:cNvSpPr>
          <p:nvPr>
            <p:ph type="body" sz="quarter" idx="10" hasCustomPrompt="1"/>
          </p:nvPr>
        </p:nvSpPr>
        <p:spPr>
          <a:xfrm>
            <a:off x="466720" y="4991100"/>
            <a:ext cx="6626225" cy="1066800"/>
          </a:xfrm>
        </p:spPr>
        <p:txBody>
          <a:bodyPr>
            <a:normAutofit/>
          </a:bodyPr>
          <a:lstStyle>
            <a:lvl1pPr marL="0" indent="0" algn="ctr">
              <a:buNone/>
              <a:defRPr sz="3200">
                <a:solidFill>
                  <a:schemeClr val="bg1"/>
                </a:solidFill>
              </a:defRPr>
            </a:lvl1pPr>
          </a:lstStyle>
          <a:p>
            <a:pPr lvl="0"/>
            <a:r>
              <a:rPr lang="fr-FR" dirty="0"/>
              <a:t>Page titre V1</a:t>
            </a:r>
          </a:p>
        </p:txBody>
      </p:sp>
      <p:sp>
        <p:nvSpPr>
          <p:cNvPr id="13" name="Espace réservé du texte 11"/>
          <p:cNvSpPr>
            <a:spLocks noGrp="1"/>
          </p:cNvSpPr>
          <p:nvPr>
            <p:ph type="body" sz="quarter" idx="12" hasCustomPrompt="1"/>
          </p:nvPr>
        </p:nvSpPr>
        <p:spPr>
          <a:xfrm>
            <a:off x="7848600" y="5143500"/>
            <a:ext cx="3352800" cy="914400"/>
          </a:xfrm>
        </p:spPr>
        <p:txBody>
          <a:bodyPr>
            <a:normAutofit/>
          </a:bodyPr>
          <a:lstStyle>
            <a:lvl1pPr marL="0" indent="0" algn="ctr">
              <a:buNone/>
              <a:defRPr sz="1700" b="0" baseline="0">
                <a:solidFill>
                  <a:srgbClr val="00B0F0"/>
                </a:solidFill>
              </a:defRPr>
            </a:lvl1pPr>
          </a:lstStyle>
          <a:p>
            <a:pPr lvl="0"/>
            <a:r>
              <a:rPr lang="fr-FR" dirty="0"/>
              <a:t>Auteur – Titre - Adresse mail</a:t>
            </a:r>
          </a:p>
        </p:txBody>
      </p:sp>
    </p:spTree>
    <p:extLst>
      <p:ext uri="{BB962C8B-B14F-4D97-AF65-F5344CB8AC3E}">
        <p14:creationId xmlns:p14="http://schemas.microsoft.com/office/powerpoint/2010/main" val="97961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71500" y="312738"/>
            <a:ext cx="3760788" cy="133032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468813" y="312738"/>
            <a:ext cx="6389687" cy="66976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71500" y="1643063"/>
            <a:ext cx="3760788" cy="53673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C7833BB-F40B-4597-BA7F-F9255A4DBC59}" type="datetime4">
              <a:rPr lang="en-US" smtClean="0"/>
              <a:t>June 17, 2020</a:t>
            </a:fld>
            <a:endParaRPr lang="fr-FR"/>
          </a:p>
        </p:txBody>
      </p:sp>
      <p:sp>
        <p:nvSpPr>
          <p:cNvPr id="7" name="Espace réservé du numéro de diapositive 6"/>
          <p:cNvSpPr>
            <a:spLocks noGrp="1"/>
          </p:cNvSpPr>
          <p:nvPr>
            <p:ph type="sldNum" sz="quarter" idx="12"/>
          </p:nvPr>
        </p:nvSpPr>
        <p:spPr/>
        <p:txBody>
          <a:bodyPr/>
          <a:lstStyle/>
          <a:p>
            <a:fld id="{4CE43E69-E26A-4A34-8D0D-582C6235A695}" type="slidenum">
              <a:rPr lang="fr-FR" smtClean="0"/>
              <a:t>‹#›</a:t>
            </a:fld>
            <a:endParaRPr lang="fr-FR"/>
          </a:p>
        </p:txBody>
      </p:sp>
    </p:spTree>
    <p:extLst>
      <p:ext uri="{BB962C8B-B14F-4D97-AF65-F5344CB8AC3E}">
        <p14:creationId xmlns:p14="http://schemas.microsoft.com/office/powerpoint/2010/main" val="194993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v2">
    <p:spTree>
      <p:nvGrpSpPr>
        <p:cNvPr id="1" name=""/>
        <p:cNvGrpSpPr/>
        <p:nvPr/>
      </p:nvGrpSpPr>
      <p:grpSpPr>
        <a:xfrm>
          <a:off x="0" y="0"/>
          <a:ext cx="0" cy="0"/>
          <a:chOff x="0" y="0"/>
          <a:chExt cx="0" cy="0"/>
        </a:xfrm>
      </p:grpSpPr>
      <p:sp>
        <p:nvSpPr>
          <p:cNvPr id="7" name="object 2"/>
          <p:cNvSpPr/>
          <p:nvPr userDrawn="1"/>
        </p:nvSpPr>
        <p:spPr>
          <a:xfrm>
            <a:off x="0" y="3927906"/>
            <a:ext cx="7552690" cy="3921125"/>
          </a:xfrm>
          <a:custGeom>
            <a:avLst/>
            <a:gdLst/>
            <a:ahLst/>
            <a:cxnLst/>
            <a:rect l="l" t="t" r="r" b="b"/>
            <a:pathLst>
              <a:path w="7552690" h="3921125">
                <a:moveTo>
                  <a:pt x="0" y="3920693"/>
                </a:moveTo>
                <a:lnTo>
                  <a:pt x="7552270" y="3920693"/>
                </a:lnTo>
                <a:lnTo>
                  <a:pt x="7552270" y="0"/>
                </a:lnTo>
                <a:lnTo>
                  <a:pt x="0" y="0"/>
                </a:lnTo>
                <a:lnTo>
                  <a:pt x="0" y="3920693"/>
                </a:lnTo>
                <a:close/>
              </a:path>
            </a:pathLst>
          </a:custGeom>
          <a:solidFill>
            <a:srgbClr val="0573B1"/>
          </a:solidFill>
        </p:spPr>
        <p:txBody>
          <a:bodyPr wrap="square" lIns="0" tIns="0" rIns="0" bIns="0" rtlCol="0"/>
          <a:lstStyle/>
          <a:p>
            <a:endParaRPr/>
          </a:p>
        </p:txBody>
      </p:sp>
      <p:sp>
        <p:nvSpPr>
          <p:cNvPr id="8" name="object 3"/>
          <p:cNvSpPr/>
          <p:nvPr userDrawn="1"/>
        </p:nvSpPr>
        <p:spPr>
          <a:xfrm>
            <a:off x="9402267" y="2985909"/>
            <a:ext cx="2028189" cy="942340"/>
          </a:xfrm>
          <a:custGeom>
            <a:avLst/>
            <a:gdLst/>
            <a:ahLst/>
            <a:cxnLst/>
            <a:rect l="l" t="t" r="r" b="b"/>
            <a:pathLst>
              <a:path w="2028190" h="942339">
                <a:moveTo>
                  <a:pt x="0" y="941997"/>
                </a:moveTo>
                <a:lnTo>
                  <a:pt x="2027732" y="941997"/>
                </a:lnTo>
                <a:lnTo>
                  <a:pt x="2027732" y="0"/>
                </a:lnTo>
                <a:lnTo>
                  <a:pt x="0" y="0"/>
                </a:lnTo>
                <a:lnTo>
                  <a:pt x="0" y="941997"/>
                </a:lnTo>
                <a:close/>
              </a:path>
            </a:pathLst>
          </a:custGeom>
          <a:solidFill>
            <a:srgbClr val="00AEEF"/>
          </a:solidFill>
        </p:spPr>
        <p:txBody>
          <a:bodyPr wrap="square" lIns="0" tIns="0" rIns="0" bIns="0" rtlCol="0"/>
          <a:lstStyle/>
          <a:p>
            <a:endParaRPr/>
          </a:p>
        </p:txBody>
      </p:sp>
      <p:sp>
        <p:nvSpPr>
          <p:cNvPr id="9" name="object 4"/>
          <p:cNvSpPr/>
          <p:nvPr userDrawn="1"/>
        </p:nvSpPr>
        <p:spPr>
          <a:xfrm>
            <a:off x="7552270" y="2043302"/>
            <a:ext cx="1850389" cy="1884680"/>
          </a:xfrm>
          <a:custGeom>
            <a:avLst/>
            <a:gdLst/>
            <a:ahLst/>
            <a:cxnLst/>
            <a:rect l="l" t="t" r="r" b="b"/>
            <a:pathLst>
              <a:path w="1850390" h="1884679">
                <a:moveTo>
                  <a:pt x="1849996" y="0"/>
                </a:moveTo>
                <a:lnTo>
                  <a:pt x="0" y="0"/>
                </a:lnTo>
                <a:lnTo>
                  <a:pt x="0" y="1884603"/>
                </a:lnTo>
                <a:lnTo>
                  <a:pt x="1849996" y="1884603"/>
                </a:lnTo>
                <a:lnTo>
                  <a:pt x="1849996" y="0"/>
                </a:lnTo>
                <a:close/>
              </a:path>
            </a:pathLst>
          </a:custGeom>
          <a:solidFill>
            <a:srgbClr val="40A7DE"/>
          </a:solidFill>
        </p:spPr>
        <p:txBody>
          <a:bodyPr wrap="square" lIns="0" tIns="0" rIns="0" bIns="0" rtlCol="0"/>
          <a:lstStyle/>
          <a:p>
            <a:endParaRPr/>
          </a:p>
        </p:txBody>
      </p:sp>
      <p:sp>
        <p:nvSpPr>
          <p:cNvPr id="10" name="object 5"/>
          <p:cNvSpPr/>
          <p:nvPr userDrawn="1"/>
        </p:nvSpPr>
        <p:spPr>
          <a:xfrm>
            <a:off x="9402267" y="2043302"/>
            <a:ext cx="946150" cy="942975"/>
          </a:xfrm>
          <a:custGeom>
            <a:avLst/>
            <a:gdLst/>
            <a:ahLst/>
            <a:cxnLst/>
            <a:rect l="l" t="t" r="r" b="b"/>
            <a:pathLst>
              <a:path w="946150" h="942975">
                <a:moveTo>
                  <a:pt x="945794" y="0"/>
                </a:moveTo>
                <a:lnTo>
                  <a:pt x="0" y="0"/>
                </a:lnTo>
                <a:lnTo>
                  <a:pt x="0" y="942606"/>
                </a:lnTo>
                <a:lnTo>
                  <a:pt x="945794" y="942606"/>
                </a:lnTo>
                <a:lnTo>
                  <a:pt x="945794" y="0"/>
                </a:lnTo>
                <a:close/>
              </a:path>
            </a:pathLst>
          </a:custGeom>
          <a:solidFill>
            <a:srgbClr val="184A60"/>
          </a:solidFill>
        </p:spPr>
        <p:txBody>
          <a:bodyPr wrap="square" lIns="0" tIns="0" rIns="0" bIns="0" rtlCol="0"/>
          <a:lstStyle/>
          <a:p>
            <a:endParaRPr/>
          </a:p>
        </p:txBody>
      </p:sp>
      <p:sp>
        <p:nvSpPr>
          <p:cNvPr id="11" name="object 6"/>
          <p:cNvSpPr/>
          <p:nvPr userDrawn="1"/>
        </p:nvSpPr>
        <p:spPr>
          <a:xfrm>
            <a:off x="5629986" y="0"/>
            <a:ext cx="1922780" cy="2043430"/>
          </a:xfrm>
          <a:custGeom>
            <a:avLst/>
            <a:gdLst/>
            <a:ahLst/>
            <a:cxnLst/>
            <a:rect l="l" t="t" r="r" b="b"/>
            <a:pathLst>
              <a:path w="1922779" h="2043430">
                <a:moveTo>
                  <a:pt x="0" y="2043302"/>
                </a:moveTo>
                <a:lnTo>
                  <a:pt x="1922284" y="2043302"/>
                </a:lnTo>
                <a:lnTo>
                  <a:pt x="1922284" y="0"/>
                </a:lnTo>
                <a:lnTo>
                  <a:pt x="0" y="0"/>
                </a:lnTo>
                <a:lnTo>
                  <a:pt x="0" y="2043302"/>
                </a:lnTo>
                <a:close/>
              </a:path>
            </a:pathLst>
          </a:custGeom>
          <a:solidFill>
            <a:srgbClr val="DEDFDE"/>
          </a:solidFill>
        </p:spPr>
        <p:txBody>
          <a:bodyPr wrap="square" lIns="0" tIns="0" rIns="0" bIns="0" rtlCol="0"/>
          <a:lstStyle/>
          <a:p>
            <a:endParaRPr/>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5500" y="266700"/>
            <a:ext cx="3349763" cy="998226"/>
          </a:xfrm>
          <a:prstGeom prst="rect">
            <a:avLst/>
          </a:prstGeom>
        </p:spPr>
      </p:pic>
      <p:sp>
        <p:nvSpPr>
          <p:cNvPr id="3" name="Espace réservé du texte 2"/>
          <p:cNvSpPr>
            <a:spLocks noGrp="1"/>
          </p:cNvSpPr>
          <p:nvPr>
            <p:ph type="body" sz="quarter" idx="10" hasCustomPrompt="1"/>
          </p:nvPr>
        </p:nvSpPr>
        <p:spPr>
          <a:xfrm>
            <a:off x="426763" y="2514789"/>
            <a:ext cx="6477000" cy="609600"/>
          </a:xfrm>
        </p:spPr>
        <p:txBody>
          <a:bodyPr>
            <a:normAutofit/>
          </a:bodyPr>
          <a:lstStyle>
            <a:lvl1pPr marL="0" indent="0" algn="ctr">
              <a:buNone/>
              <a:defRPr sz="2800" b="0" baseline="0">
                <a:solidFill>
                  <a:schemeClr val="tx1">
                    <a:lumMod val="65000"/>
                    <a:lumOff val="35000"/>
                  </a:schemeClr>
                </a:solidFill>
              </a:defRPr>
            </a:lvl1pPr>
          </a:lstStyle>
          <a:p>
            <a:pPr lvl="0"/>
            <a:r>
              <a:rPr lang="fr-FR" dirty="0"/>
              <a:t>Page titre V2</a:t>
            </a:r>
          </a:p>
        </p:txBody>
      </p:sp>
      <p:sp>
        <p:nvSpPr>
          <p:cNvPr id="5" name="Espace réservé du texte 4"/>
          <p:cNvSpPr>
            <a:spLocks noGrp="1"/>
          </p:cNvSpPr>
          <p:nvPr>
            <p:ph type="body" sz="quarter" idx="11" hasCustomPrompt="1"/>
          </p:nvPr>
        </p:nvSpPr>
        <p:spPr>
          <a:xfrm>
            <a:off x="315500" y="5067300"/>
            <a:ext cx="6694900" cy="1066800"/>
          </a:xfrm>
        </p:spPr>
        <p:txBody>
          <a:bodyPr>
            <a:normAutofit/>
          </a:bodyPr>
          <a:lstStyle>
            <a:lvl1pPr marL="0" indent="0" algn="ctr">
              <a:buNone/>
              <a:defRPr sz="2800" baseline="0">
                <a:solidFill>
                  <a:schemeClr val="bg1"/>
                </a:solidFill>
              </a:defRPr>
            </a:lvl1pPr>
            <a:lvl5pPr>
              <a:defRPr/>
            </a:lvl5pPr>
          </a:lstStyle>
          <a:p>
            <a:pPr lvl="0"/>
            <a:r>
              <a:rPr lang="fr-FR" dirty="0"/>
              <a:t>Sous titre de la présentation</a:t>
            </a:r>
          </a:p>
        </p:txBody>
      </p:sp>
      <p:sp>
        <p:nvSpPr>
          <p:cNvPr id="12" name="Espace réservé du texte 11"/>
          <p:cNvSpPr>
            <a:spLocks noGrp="1"/>
          </p:cNvSpPr>
          <p:nvPr>
            <p:ph type="body" sz="quarter" idx="12" hasCustomPrompt="1"/>
          </p:nvPr>
        </p:nvSpPr>
        <p:spPr>
          <a:xfrm>
            <a:off x="7848600" y="5143500"/>
            <a:ext cx="3352800" cy="914400"/>
          </a:xfrm>
        </p:spPr>
        <p:txBody>
          <a:bodyPr>
            <a:normAutofit/>
          </a:bodyPr>
          <a:lstStyle>
            <a:lvl1pPr marL="0" indent="0" algn="ctr">
              <a:buNone/>
              <a:defRPr sz="1700" b="0" baseline="0">
                <a:solidFill>
                  <a:srgbClr val="00B0F0"/>
                </a:solidFill>
              </a:defRPr>
            </a:lvl1pPr>
          </a:lstStyle>
          <a:p>
            <a:pPr lvl="0"/>
            <a:r>
              <a:rPr lang="fr-FR" dirty="0"/>
              <a:t>Auteur – Titre - Adresse mail</a:t>
            </a:r>
          </a:p>
        </p:txBody>
      </p:sp>
    </p:spTree>
    <p:extLst>
      <p:ext uri="{BB962C8B-B14F-4D97-AF65-F5344CB8AC3E}">
        <p14:creationId xmlns:p14="http://schemas.microsoft.com/office/powerpoint/2010/main" val="56685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rnière slide">
    <p:spTree>
      <p:nvGrpSpPr>
        <p:cNvPr id="1" name=""/>
        <p:cNvGrpSpPr/>
        <p:nvPr/>
      </p:nvGrpSpPr>
      <p:grpSpPr>
        <a:xfrm>
          <a:off x="0" y="0"/>
          <a:ext cx="0" cy="0"/>
          <a:chOff x="0" y="0"/>
          <a:chExt cx="0" cy="0"/>
        </a:xfrm>
      </p:grpSpPr>
      <p:sp>
        <p:nvSpPr>
          <p:cNvPr id="7" name="object 2"/>
          <p:cNvSpPr/>
          <p:nvPr userDrawn="1"/>
        </p:nvSpPr>
        <p:spPr>
          <a:xfrm>
            <a:off x="0" y="3927906"/>
            <a:ext cx="7552690" cy="3921125"/>
          </a:xfrm>
          <a:custGeom>
            <a:avLst/>
            <a:gdLst/>
            <a:ahLst/>
            <a:cxnLst/>
            <a:rect l="l" t="t" r="r" b="b"/>
            <a:pathLst>
              <a:path w="7552690" h="3921125">
                <a:moveTo>
                  <a:pt x="0" y="3920693"/>
                </a:moveTo>
                <a:lnTo>
                  <a:pt x="7552270" y="3920693"/>
                </a:lnTo>
                <a:lnTo>
                  <a:pt x="7552270" y="0"/>
                </a:lnTo>
                <a:lnTo>
                  <a:pt x="0" y="0"/>
                </a:lnTo>
                <a:lnTo>
                  <a:pt x="0" y="3920693"/>
                </a:lnTo>
                <a:close/>
              </a:path>
            </a:pathLst>
          </a:custGeom>
          <a:solidFill>
            <a:srgbClr val="0573B1"/>
          </a:solidFill>
        </p:spPr>
        <p:txBody>
          <a:bodyPr wrap="square" lIns="0" tIns="0" rIns="0" bIns="0" rtlCol="0"/>
          <a:lstStyle/>
          <a:p>
            <a:endParaRPr/>
          </a:p>
        </p:txBody>
      </p:sp>
      <p:sp>
        <p:nvSpPr>
          <p:cNvPr id="8" name="object 3"/>
          <p:cNvSpPr/>
          <p:nvPr userDrawn="1"/>
        </p:nvSpPr>
        <p:spPr>
          <a:xfrm>
            <a:off x="9402267" y="2985909"/>
            <a:ext cx="2028189" cy="942340"/>
          </a:xfrm>
          <a:custGeom>
            <a:avLst/>
            <a:gdLst/>
            <a:ahLst/>
            <a:cxnLst/>
            <a:rect l="l" t="t" r="r" b="b"/>
            <a:pathLst>
              <a:path w="2028190" h="942339">
                <a:moveTo>
                  <a:pt x="0" y="941997"/>
                </a:moveTo>
                <a:lnTo>
                  <a:pt x="2027732" y="941997"/>
                </a:lnTo>
                <a:lnTo>
                  <a:pt x="2027732" y="0"/>
                </a:lnTo>
                <a:lnTo>
                  <a:pt x="0" y="0"/>
                </a:lnTo>
                <a:lnTo>
                  <a:pt x="0" y="941997"/>
                </a:lnTo>
                <a:close/>
              </a:path>
            </a:pathLst>
          </a:custGeom>
          <a:solidFill>
            <a:srgbClr val="00AEEF"/>
          </a:solidFill>
        </p:spPr>
        <p:txBody>
          <a:bodyPr wrap="square" lIns="0" tIns="0" rIns="0" bIns="0" rtlCol="0"/>
          <a:lstStyle/>
          <a:p>
            <a:endParaRPr/>
          </a:p>
        </p:txBody>
      </p:sp>
      <p:sp>
        <p:nvSpPr>
          <p:cNvPr id="9" name="object 4"/>
          <p:cNvSpPr/>
          <p:nvPr userDrawn="1"/>
        </p:nvSpPr>
        <p:spPr>
          <a:xfrm>
            <a:off x="7552270" y="2043302"/>
            <a:ext cx="1850389" cy="1884680"/>
          </a:xfrm>
          <a:custGeom>
            <a:avLst/>
            <a:gdLst/>
            <a:ahLst/>
            <a:cxnLst/>
            <a:rect l="l" t="t" r="r" b="b"/>
            <a:pathLst>
              <a:path w="1850390" h="1884679">
                <a:moveTo>
                  <a:pt x="1849996" y="0"/>
                </a:moveTo>
                <a:lnTo>
                  <a:pt x="0" y="0"/>
                </a:lnTo>
                <a:lnTo>
                  <a:pt x="0" y="1884603"/>
                </a:lnTo>
                <a:lnTo>
                  <a:pt x="1849996" y="1884603"/>
                </a:lnTo>
                <a:lnTo>
                  <a:pt x="1849996" y="0"/>
                </a:lnTo>
                <a:close/>
              </a:path>
            </a:pathLst>
          </a:custGeom>
          <a:solidFill>
            <a:srgbClr val="40A7DE"/>
          </a:solidFill>
        </p:spPr>
        <p:txBody>
          <a:bodyPr wrap="square" lIns="0" tIns="0" rIns="0" bIns="0" rtlCol="0"/>
          <a:lstStyle/>
          <a:p>
            <a:endParaRPr/>
          </a:p>
        </p:txBody>
      </p:sp>
      <p:sp>
        <p:nvSpPr>
          <p:cNvPr id="10" name="object 5"/>
          <p:cNvSpPr/>
          <p:nvPr userDrawn="1"/>
        </p:nvSpPr>
        <p:spPr>
          <a:xfrm>
            <a:off x="9402267" y="2043302"/>
            <a:ext cx="946150" cy="942975"/>
          </a:xfrm>
          <a:custGeom>
            <a:avLst/>
            <a:gdLst/>
            <a:ahLst/>
            <a:cxnLst/>
            <a:rect l="l" t="t" r="r" b="b"/>
            <a:pathLst>
              <a:path w="946150" h="942975">
                <a:moveTo>
                  <a:pt x="945794" y="0"/>
                </a:moveTo>
                <a:lnTo>
                  <a:pt x="0" y="0"/>
                </a:lnTo>
                <a:lnTo>
                  <a:pt x="0" y="942606"/>
                </a:lnTo>
                <a:lnTo>
                  <a:pt x="945794" y="942606"/>
                </a:lnTo>
                <a:lnTo>
                  <a:pt x="945794" y="0"/>
                </a:lnTo>
                <a:close/>
              </a:path>
            </a:pathLst>
          </a:custGeom>
          <a:solidFill>
            <a:srgbClr val="184A60"/>
          </a:solidFill>
        </p:spPr>
        <p:txBody>
          <a:bodyPr wrap="square" lIns="0" tIns="0" rIns="0" bIns="0" rtlCol="0"/>
          <a:lstStyle/>
          <a:p>
            <a:endParaRPr/>
          </a:p>
        </p:txBody>
      </p:sp>
      <p:sp>
        <p:nvSpPr>
          <p:cNvPr id="11" name="object 6"/>
          <p:cNvSpPr/>
          <p:nvPr userDrawn="1"/>
        </p:nvSpPr>
        <p:spPr>
          <a:xfrm>
            <a:off x="5629986" y="0"/>
            <a:ext cx="1922780" cy="2043430"/>
          </a:xfrm>
          <a:custGeom>
            <a:avLst/>
            <a:gdLst/>
            <a:ahLst/>
            <a:cxnLst/>
            <a:rect l="l" t="t" r="r" b="b"/>
            <a:pathLst>
              <a:path w="1922779" h="2043430">
                <a:moveTo>
                  <a:pt x="0" y="2043302"/>
                </a:moveTo>
                <a:lnTo>
                  <a:pt x="1922284" y="2043302"/>
                </a:lnTo>
                <a:lnTo>
                  <a:pt x="1922284" y="0"/>
                </a:lnTo>
                <a:lnTo>
                  <a:pt x="0" y="0"/>
                </a:lnTo>
                <a:lnTo>
                  <a:pt x="0" y="2043302"/>
                </a:lnTo>
                <a:close/>
              </a:path>
            </a:pathLst>
          </a:custGeom>
          <a:solidFill>
            <a:srgbClr val="DEDFDE"/>
          </a:solidFill>
        </p:spPr>
        <p:txBody>
          <a:bodyPr wrap="square" lIns="0" tIns="0" rIns="0" bIns="0" rtlCol="0"/>
          <a:lstStyle/>
          <a:p>
            <a:endParaRPr/>
          </a:p>
        </p:txBody>
      </p:sp>
      <p:pic>
        <p:nvPicPr>
          <p:cNvPr id="21" name="Imag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43800" y="798903"/>
            <a:ext cx="3176962" cy="946731"/>
          </a:xfrm>
          <a:prstGeom prst="rect">
            <a:avLst/>
          </a:prstGeom>
        </p:spPr>
      </p:pic>
      <p:pic>
        <p:nvPicPr>
          <p:cNvPr id="22" name="Picture 2" descr="Afficher l'image d'origine">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743508" y="7200899"/>
            <a:ext cx="520363" cy="520363"/>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texte 5"/>
          <p:cNvSpPr>
            <a:spLocks noGrp="1"/>
          </p:cNvSpPr>
          <p:nvPr>
            <p:ph type="body" sz="quarter" idx="10" hasCustomPrompt="1"/>
          </p:nvPr>
        </p:nvSpPr>
        <p:spPr>
          <a:xfrm>
            <a:off x="359391" y="1253218"/>
            <a:ext cx="5016397" cy="685800"/>
          </a:xfrm>
        </p:spPr>
        <p:txBody>
          <a:bodyPr/>
          <a:lstStyle>
            <a:lvl1pPr marL="0" marR="0" indent="0" algn="l" defTabSz="914400" rtl="0" eaLnBrk="1" fontAlgn="auto" latinLnBrk="0" hangingPunct="1">
              <a:lnSpc>
                <a:spcPct val="100000"/>
              </a:lnSpc>
              <a:spcBef>
                <a:spcPct val="20000"/>
              </a:spcBef>
              <a:spcAft>
                <a:spcPts val="0"/>
              </a:spcAft>
              <a:buClr>
                <a:srgbClr val="009ED6"/>
              </a:buClr>
              <a:buSzTx/>
              <a:buFont typeface="Wingdings" panose="05000000000000000000" pitchFamily="2" charset="2"/>
              <a:buNone/>
              <a:tabLst/>
              <a:defRPr sz="3200">
                <a:solidFill>
                  <a:srgbClr val="00B0F0"/>
                </a:solidFill>
              </a:defRPr>
            </a:lvl1pPr>
          </a:lstStyle>
          <a:p>
            <a:pPr marL="0" marR="0" lvl="0" indent="0" algn="l" defTabSz="914400" rtl="0" eaLnBrk="1" fontAlgn="auto" latinLnBrk="0" hangingPunct="1">
              <a:lnSpc>
                <a:spcPct val="100000"/>
              </a:lnSpc>
              <a:spcBef>
                <a:spcPct val="20000"/>
              </a:spcBef>
              <a:spcAft>
                <a:spcPts val="0"/>
              </a:spcAft>
              <a:buClr>
                <a:srgbClr val="009ED6"/>
              </a:buClr>
              <a:buSzTx/>
              <a:buFont typeface="Wingdings" panose="05000000000000000000" pitchFamily="2" charset="2"/>
              <a:buNone/>
              <a:tabLst/>
              <a:defRPr/>
            </a:pPr>
            <a:r>
              <a:rPr lang="fr-FR" sz="2400" dirty="0">
                <a:solidFill>
                  <a:srgbClr val="00B0F0"/>
                </a:solidFill>
              </a:rPr>
              <a:t>Message de fin de présentation</a:t>
            </a:r>
          </a:p>
          <a:p>
            <a:pPr lvl="0"/>
            <a:endParaRPr lang="fr-FR" dirty="0"/>
          </a:p>
        </p:txBody>
      </p:sp>
      <p:sp>
        <p:nvSpPr>
          <p:cNvPr id="24" name="object 2"/>
          <p:cNvSpPr/>
          <p:nvPr userDrawn="1"/>
        </p:nvSpPr>
        <p:spPr>
          <a:xfrm>
            <a:off x="0" y="3927906"/>
            <a:ext cx="7552690" cy="3921125"/>
          </a:xfrm>
          <a:custGeom>
            <a:avLst/>
            <a:gdLst/>
            <a:ahLst/>
            <a:cxnLst/>
            <a:rect l="l" t="t" r="r" b="b"/>
            <a:pathLst>
              <a:path w="7552690" h="3921125">
                <a:moveTo>
                  <a:pt x="0" y="3920693"/>
                </a:moveTo>
                <a:lnTo>
                  <a:pt x="7552270" y="3920693"/>
                </a:lnTo>
                <a:lnTo>
                  <a:pt x="7552270" y="0"/>
                </a:lnTo>
                <a:lnTo>
                  <a:pt x="0" y="0"/>
                </a:lnTo>
                <a:lnTo>
                  <a:pt x="0" y="3920693"/>
                </a:lnTo>
                <a:close/>
              </a:path>
            </a:pathLst>
          </a:custGeom>
          <a:solidFill>
            <a:srgbClr val="0573B1"/>
          </a:solidFill>
        </p:spPr>
        <p:txBody>
          <a:bodyPr wrap="square" lIns="0" tIns="0" rIns="0" bIns="0" rtlCol="0"/>
          <a:lstStyle/>
          <a:p>
            <a:endParaRPr>
              <a:solidFill>
                <a:prstClr val="black"/>
              </a:solidFill>
            </a:endParaRPr>
          </a:p>
        </p:txBody>
      </p:sp>
      <p:sp>
        <p:nvSpPr>
          <p:cNvPr id="25" name="object 4"/>
          <p:cNvSpPr txBox="1"/>
          <p:nvPr userDrawn="1"/>
        </p:nvSpPr>
        <p:spPr>
          <a:xfrm>
            <a:off x="4343400" y="4272975"/>
            <a:ext cx="2682367" cy="841256"/>
          </a:xfrm>
          <a:prstGeom prst="rect">
            <a:avLst/>
          </a:prstGeom>
        </p:spPr>
        <p:txBody>
          <a:bodyPr vert="horz" wrap="square" lIns="0" tIns="0" rIns="0" bIns="0" rtlCol="0">
            <a:spAutoFit/>
          </a:bodyPr>
          <a:lstStyle/>
          <a:p>
            <a:pPr marL="12700"/>
            <a:r>
              <a:rPr sz="1600" b="1" spc="140" dirty="0">
                <a:solidFill>
                  <a:prstClr val="white"/>
                </a:solidFill>
                <a:latin typeface="Oxygen"/>
                <a:cs typeface="Oxygen"/>
              </a:rPr>
              <a:t>MARSEILLE</a:t>
            </a:r>
            <a:r>
              <a:rPr sz="1600" b="1" spc="-265" dirty="0">
                <a:solidFill>
                  <a:prstClr val="white"/>
                </a:solidFill>
                <a:latin typeface="Oxygen"/>
                <a:cs typeface="Oxygen"/>
              </a:rPr>
              <a:t> </a:t>
            </a:r>
            <a:endParaRPr sz="1600" dirty="0">
              <a:solidFill>
                <a:prstClr val="white"/>
              </a:solidFill>
              <a:latin typeface="Oxygen"/>
              <a:cs typeface="Oxygen"/>
            </a:endParaRPr>
          </a:p>
          <a:p>
            <a:pPr marL="12700" marR="5080">
              <a:spcBef>
                <a:spcPts val="425"/>
              </a:spcBef>
            </a:pPr>
            <a:r>
              <a:rPr lang="fr-FR" sz="1600" spc="114" dirty="0">
                <a:solidFill>
                  <a:prstClr val="white"/>
                </a:solidFill>
                <a:latin typeface="Oxygen-Light"/>
                <a:cs typeface="Oxygen-Light"/>
              </a:rPr>
              <a:t>7</a:t>
            </a:r>
            <a:r>
              <a:rPr sz="1600" spc="114" dirty="0">
                <a:solidFill>
                  <a:prstClr val="white"/>
                </a:solidFill>
                <a:latin typeface="Oxygen-Light"/>
                <a:cs typeface="Oxygen-Light"/>
              </a:rPr>
              <a:t>, </a:t>
            </a:r>
            <a:r>
              <a:rPr sz="1600" spc="100" dirty="0">
                <a:solidFill>
                  <a:prstClr val="white"/>
                </a:solidFill>
                <a:latin typeface="Oxygen-Light"/>
                <a:cs typeface="Oxygen-Light"/>
              </a:rPr>
              <a:t>rue </a:t>
            </a:r>
            <a:r>
              <a:rPr lang="fr-FR" sz="1600" spc="125" dirty="0">
                <a:solidFill>
                  <a:prstClr val="white"/>
                </a:solidFill>
                <a:latin typeface="Oxygen-Light"/>
                <a:cs typeface="Oxygen-Light"/>
              </a:rPr>
              <a:t>de la République</a:t>
            </a:r>
            <a:r>
              <a:rPr sz="1600" spc="125" dirty="0">
                <a:solidFill>
                  <a:prstClr val="white"/>
                </a:solidFill>
                <a:latin typeface="Oxygen-Light"/>
                <a:cs typeface="Oxygen-Light"/>
              </a:rPr>
              <a:t> </a:t>
            </a:r>
            <a:endParaRPr lang="fr-FR" sz="1600" spc="125" dirty="0">
              <a:solidFill>
                <a:prstClr val="white"/>
              </a:solidFill>
              <a:latin typeface="Oxygen-Light"/>
              <a:cs typeface="Oxygen-Light"/>
            </a:endParaRPr>
          </a:p>
          <a:p>
            <a:pPr marL="12700" marR="5080">
              <a:spcBef>
                <a:spcPts val="425"/>
              </a:spcBef>
            </a:pPr>
            <a:r>
              <a:rPr sz="1600" spc="120" dirty="0">
                <a:solidFill>
                  <a:prstClr val="white"/>
                </a:solidFill>
                <a:latin typeface="Oxygen-Light"/>
                <a:cs typeface="Oxygen-Light"/>
              </a:rPr>
              <a:t>1300</a:t>
            </a:r>
            <a:r>
              <a:rPr lang="fr-FR" sz="1600" spc="120" dirty="0">
                <a:solidFill>
                  <a:prstClr val="white"/>
                </a:solidFill>
                <a:latin typeface="Oxygen-Light"/>
                <a:cs typeface="Oxygen-Light"/>
              </a:rPr>
              <a:t>2</a:t>
            </a:r>
            <a:r>
              <a:rPr sz="1600" spc="245" dirty="0">
                <a:solidFill>
                  <a:prstClr val="white"/>
                </a:solidFill>
                <a:latin typeface="Oxygen-Light"/>
                <a:cs typeface="Oxygen-Light"/>
              </a:rPr>
              <a:t> </a:t>
            </a:r>
            <a:r>
              <a:rPr sz="1600" spc="140" dirty="0">
                <a:solidFill>
                  <a:prstClr val="white"/>
                </a:solidFill>
                <a:latin typeface="Oxygen-Light"/>
                <a:cs typeface="Oxygen-Light"/>
              </a:rPr>
              <a:t>Marseille</a:t>
            </a:r>
            <a:r>
              <a:rPr sz="1600" spc="-204" dirty="0">
                <a:solidFill>
                  <a:prstClr val="white"/>
                </a:solidFill>
                <a:latin typeface="Oxygen-Light"/>
                <a:cs typeface="Oxygen-Light"/>
              </a:rPr>
              <a:t> </a:t>
            </a:r>
            <a:endParaRPr sz="1600" dirty="0">
              <a:solidFill>
                <a:prstClr val="white"/>
              </a:solidFill>
              <a:latin typeface="Oxygen-Light"/>
              <a:cs typeface="Oxygen-Light"/>
            </a:endParaRPr>
          </a:p>
        </p:txBody>
      </p:sp>
      <p:sp>
        <p:nvSpPr>
          <p:cNvPr id="26" name="object 6"/>
          <p:cNvSpPr txBox="1"/>
          <p:nvPr userDrawn="1"/>
        </p:nvSpPr>
        <p:spPr>
          <a:xfrm>
            <a:off x="510037" y="4272975"/>
            <a:ext cx="3521762" cy="1333698"/>
          </a:xfrm>
          <a:prstGeom prst="rect">
            <a:avLst/>
          </a:prstGeom>
        </p:spPr>
        <p:txBody>
          <a:bodyPr vert="horz" wrap="square" lIns="0" tIns="0" rIns="0" bIns="0" rtlCol="0">
            <a:spAutoFit/>
          </a:bodyPr>
          <a:lstStyle/>
          <a:p>
            <a:pPr marL="12700"/>
            <a:r>
              <a:rPr sz="1600" b="1" spc="105" dirty="0">
                <a:solidFill>
                  <a:prstClr val="white"/>
                </a:solidFill>
                <a:latin typeface="Oxygen"/>
                <a:cs typeface="Oxygen"/>
              </a:rPr>
              <a:t>PARIS</a:t>
            </a:r>
            <a:r>
              <a:rPr sz="1600" b="1" spc="-265" dirty="0">
                <a:solidFill>
                  <a:prstClr val="white"/>
                </a:solidFill>
                <a:latin typeface="Oxygen"/>
                <a:cs typeface="Oxygen"/>
              </a:rPr>
              <a:t> </a:t>
            </a:r>
            <a:endParaRPr sz="1600" dirty="0">
              <a:solidFill>
                <a:prstClr val="white"/>
              </a:solidFill>
              <a:latin typeface="Oxygen"/>
              <a:cs typeface="Oxygen"/>
            </a:endParaRPr>
          </a:p>
          <a:p>
            <a:pPr marL="12700">
              <a:spcBef>
                <a:spcPts val="425"/>
              </a:spcBef>
            </a:pPr>
            <a:r>
              <a:rPr sz="1600" spc="100" dirty="0">
                <a:solidFill>
                  <a:prstClr val="white"/>
                </a:solidFill>
                <a:latin typeface="Oxygen-Light"/>
                <a:cs typeface="Oxygen-Light"/>
              </a:rPr>
              <a:t>49,</a:t>
            </a:r>
            <a:r>
              <a:rPr sz="1600" spc="245" dirty="0">
                <a:solidFill>
                  <a:prstClr val="white"/>
                </a:solidFill>
                <a:latin typeface="Oxygen-Light"/>
                <a:cs typeface="Oxygen-Light"/>
              </a:rPr>
              <a:t> </a:t>
            </a:r>
            <a:r>
              <a:rPr sz="1600" spc="130" dirty="0">
                <a:solidFill>
                  <a:prstClr val="white"/>
                </a:solidFill>
                <a:latin typeface="Oxygen-Light"/>
                <a:cs typeface="Oxygen-Light"/>
              </a:rPr>
              <a:t>avenue</a:t>
            </a:r>
            <a:r>
              <a:rPr sz="1600" spc="-204" dirty="0">
                <a:solidFill>
                  <a:prstClr val="white"/>
                </a:solidFill>
                <a:latin typeface="Oxygen-Light"/>
                <a:cs typeface="Oxygen-Light"/>
              </a:rPr>
              <a:t> </a:t>
            </a:r>
            <a:r>
              <a:rPr sz="1600" spc="105" dirty="0">
                <a:solidFill>
                  <a:prstClr val="white"/>
                </a:solidFill>
                <a:latin typeface="Oxygen-Light"/>
                <a:cs typeface="Oxygen-Light"/>
              </a:rPr>
              <a:t>des </a:t>
            </a:r>
            <a:r>
              <a:rPr sz="1600" spc="145" dirty="0">
                <a:solidFill>
                  <a:prstClr val="white"/>
                </a:solidFill>
                <a:latin typeface="Oxygen-Light"/>
                <a:cs typeface="Oxygen-Light"/>
              </a:rPr>
              <a:t>Champs-Elysées  </a:t>
            </a:r>
            <a:endParaRPr lang="fr-FR" sz="1600" spc="145" dirty="0">
              <a:solidFill>
                <a:prstClr val="white"/>
              </a:solidFill>
              <a:latin typeface="Oxygen-Light"/>
              <a:cs typeface="Oxygen-Light"/>
            </a:endParaRPr>
          </a:p>
          <a:p>
            <a:pPr marL="12700" marR="5080"/>
            <a:r>
              <a:rPr sz="1600" spc="120" dirty="0">
                <a:solidFill>
                  <a:prstClr val="white"/>
                </a:solidFill>
                <a:latin typeface="Oxygen-Light"/>
                <a:cs typeface="Oxygen-Light"/>
              </a:rPr>
              <a:t>75008</a:t>
            </a:r>
            <a:r>
              <a:rPr sz="1600" spc="254" dirty="0">
                <a:solidFill>
                  <a:prstClr val="white"/>
                </a:solidFill>
                <a:latin typeface="Oxygen-Light"/>
                <a:cs typeface="Oxygen-Light"/>
              </a:rPr>
              <a:t> </a:t>
            </a:r>
            <a:r>
              <a:rPr sz="1600" spc="114" dirty="0">
                <a:solidFill>
                  <a:prstClr val="white"/>
                </a:solidFill>
                <a:latin typeface="Oxygen-Light"/>
                <a:cs typeface="Oxygen-Light"/>
              </a:rPr>
              <a:t>Paris</a:t>
            </a:r>
            <a:r>
              <a:rPr sz="1600" spc="-204" dirty="0">
                <a:solidFill>
                  <a:prstClr val="white"/>
                </a:solidFill>
                <a:latin typeface="Oxygen-Light"/>
                <a:cs typeface="Oxygen-Light"/>
              </a:rPr>
              <a:t> </a:t>
            </a:r>
            <a:endParaRPr lang="fr-FR" sz="1600" spc="-204" dirty="0">
              <a:solidFill>
                <a:prstClr val="white"/>
              </a:solidFill>
              <a:latin typeface="Oxygen-Light"/>
              <a:cs typeface="Oxygen-Light"/>
            </a:endParaRPr>
          </a:p>
          <a:p>
            <a:pPr marL="12700" marR="5080"/>
            <a:endParaRPr sz="1600" dirty="0">
              <a:solidFill>
                <a:prstClr val="white"/>
              </a:solidFill>
              <a:latin typeface="Oxygen-Light"/>
              <a:cs typeface="Oxygen-Light"/>
            </a:endParaRPr>
          </a:p>
          <a:p>
            <a:pPr marL="12700">
              <a:spcBef>
                <a:spcPts val="425"/>
              </a:spcBef>
            </a:pPr>
            <a:r>
              <a:rPr sz="1600" spc="100" dirty="0" err="1">
                <a:solidFill>
                  <a:prstClr val="white"/>
                </a:solidFill>
                <a:latin typeface="Oxygen-Light"/>
                <a:cs typeface="Oxygen-Light"/>
              </a:rPr>
              <a:t>Tél</a:t>
            </a:r>
            <a:r>
              <a:rPr sz="1600" dirty="0">
                <a:solidFill>
                  <a:prstClr val="white"/>
                </a:solidFill>
                <a:latin typeface="Oxygen-Light"/>
                <a:cs typeface="Oxygen-Light"/>
              </a:rPr>
              <a:t>:  </a:t>
            </a:r>
            <a:r>
              <a:rPr sz="1600" spc="80" dirty="0">
                <a:solidFill>
                  <a:prstClr val="white"/>
                </a:solidFill>
                <a:latin typeface="Oxygen-Light"/>
                <a:cs typeface="Oxygen-Light"/>
              </a:rPr>
              <a:t>01 </a:t>
            </a:r>
            <a:r>
              <a:rPr sz="1600" spc="75" dirty="0">
                <a:solidFill>
                  <a:prstClr val="white"/>
                </a:solidFill>
                <a:latin typeface="Oxygen-Light"/>
                <a:cs typeface="Oxygen-Light"/>
              </a:rPr>
              <a:t>40 55 43 </a:t>
            </a:r>
            <a:r>
              <a:rPr sz="1600" spc="80" dirty="0">
                <a:solidFill>
                  <a:prstClr val="white"/>
                </a:solidFill>
                <a:latin typeface="Oxygen-Light"/>
                <a:cs typeface="Oxygen-Light"/>
              </a:rPr>
              <a:t>43</a:t>
            </a:r>
            <a:r>
              <a:rPr sz="1600" spc="-204" dirty="0">
                <a:solidFill>
                  <a:prstClr val="white"/>
                </a:solidFill>
                <a:latin typeface="Oxygen-Light"/>
                <a:cs typeface="Oxygen-Light"/>
              </a:rPr>
              <a:t> </a:t>
            </a:r>
            <a:endParaRPr sz="1600" dirty="0">
              <a:solidFill>
                <a:prstClr val="white"/>
              </a:solidFill>
              <a:latin typeface="Oxygen-Light"/>
              <a:cs typeface="Oxygen-Light"/>
            </a:endParaRPr>
          </a:p>
        </p:txBody>
      </p:sp>
      <p:sp>
        <p:nvSpPr>
          <p:cNvPr id="27" name="object 7"/>
          <p:cNvSpPr txBox="1"/>
          <p:nvPr userDrawn="1"/>
        </p:nvSpPr>
        <p:spPr>
          <a:xfrm>
            <a:off x="4385454" y="6218822"/>
            <a:ext cx="3266568" cy="793166"/>
          </a:xfrm>
          <a:prstGeom prst="rect">
            <a:avLst/>
          </a:prstGeom>
        </p:spPr>
        <p:txBody>
          <a:bodyPr vert="horz" wrap="square" lIns="0" tIns="0" rIns="0" bIns="0" rtlCol="0">
            <a:spAutoFit/>
          </a:bodyPr>
          <a:lstStyle/>
          <a:p>
            <a:pPr marL="12700"/>
            <a:r>
              <a:rPr sz="1600" b="1" spc="135" dirty="0">
                <a:solidFill>
                  <a:prstClr val="white"/>
                </a:solidFill>
                <a:latin typeface="Oxygen"/>
                <a:cs typeface="Oxygen"/>
              </a:rPr>
              <a:t>TOULOUSE</a:t>
            </a:r>
            <a:endParaRPr sz="1600" dirty="0">
              <a:solidFill>
                <a:prstClr val="white"/>
              </a:solidFill>
              <a:latin typeface="Oxygen"/>
              <a:cs typeface="Oxygen"/>
            </a:endParaRPr>
          </a:p>
          <a:p>
            <a:pPr marL="12700">
              <a:spcBef>
                <a:spcPts val="425"/>
              </a:spcBef>
            </a:pPr>
            <a:r>
              <a:rPr lang="fr-FR" sz="1600" spc="120" dirty="0">
                <a:solidFill>
                  <a:prstClr val="white"/>
                </a:solidFill>
                <a:latin typeface="Oxygen-Light"/>
                <a:cs typeface="Oxygen-Light"/>
              </a:rPr>
              <a:t>78</a:t>
            </a:r>
            <a:r>
              <a:rPr sz="1600" spc="120" dirty="0">
                <a:solidFill>
                  <a:prstClr val="white"/>
                </a:solidFill>
                <a:latin typeface="Oxygen-Light"/>
                <a:cs typeface="Oxygen-Light"/>
              </a:rPr>
              <a:t>, </a:t>
            </a:r>
            <a:r>
              <a:rPr lang="fr-FR" sz="1600" spc="75" dirty="0">
                <a:solidFill>
                  <a:prstClr val="white"/>
                </a:solidFill>
                <a:latin typeface="Oxygen-Light"/>
                <a:cs typeface="Oxygen-Light"/>
              </a:rPr>
              <a:t>allée Jean</a:t>
            </a:r>
            <a:r>
              <a:rPr lang="fr-FR" sz="1600" spc="75" baseline="0" dirty="0">
                <a:solidFill>
                  <a:prstClr val="white"/>
                </a:solidFill>
                <a:latin typeface="Oxygen-Light"/>
                <a:cs typeface="Oxygen-Light"/>
              </a:rPr>
              <a:t> Jaurès</a:t>
            </a:r>
            <a:endParaRPr sz="1600" dirty="0">
              <a:solidFill>
                <a:prstClr val="white"/>
              </a:solidFill>
              <a:latin typeface="Oxygen-Light"/>
              <a:cs typeface="Oxygen-Light"/>
            </a:endParaRPr>
          </a:p>
          <a:p>
            <a:pPr marL="12700"/>
            <a:r>
              <a:rPr sz="1600" spc="120" dirty="0">
                <a:solidFill>
                  <a:prstClr val="white"/>
                </a:solidFill>
                <a:latin typeface="Oxygen-Light"/>
                <a:cs typeface="Oxygen-Light"/>
              </a:rPr>
              <a:t>31</a:t>
            </a:r>
            <a:r>
              <a:rPr lang="fr-FR" sz="1600" spc="120" dirty="0">
                <a:solidFill>
                  <a:prstClr val="white"/>
                </a:solidFill>
                <a:latin typeface="Oxygen-Light"/>
                <a:cs typeface="Oxygen-Light"/>
              </a:rPr>
              <a:t>000</a:t>
            </a:r>
            <a:r>
              <a:rPr sz="1600" spc="120" dirty="0">
                <a:solidFill>
                  <a:prstClr val="white"/>
                </a:solidFill>
                <a:latin typeface="Oxygen-Light"/>
                <a:cs typeface="Oxygen-Light"/>
              </a:rPr>
              <a:t> </a:t>
            </a:r>
            <a:r>
              <a:rPr sz="1600" spc="145" dirty="0">
                <a:solidFill>
                  <a:prstClr val="white"/>
                </a:solidFill>
                <a:latin typeface="Oxygen-Light"/>
                <a:cs typeface="Oxygen-Light"/>
              </a:rPr>
              <a:t> </a:t>
            </a:r>
            <a:r>
              <a:rPr lang="fr-FR" sz="1600" spc="125" dirty="0">
                <a:solidFill>
                  <a:prstClr val="white"/>
                </a:solidFill>
                <a:latin typeface="Oxygen-Light"/>
                <a:cs typeface="Oxygen-Light"/>
              </a:rPr>
              <a:t>Toulouse</a:t>
            </a:r>
            <a:endParaRPr sz="1600" dirty="0">
              <a:solidFill>
                <a:prstClr val="white"/>
              </a:solidFill>
              <a:latin typeface="Oxygen-Light"/>
              <a:cs typeface="Oxygen-Light"/>
            </a:endParaRPr>
          </a:p>
        </p:txBody>
      </p:sp>
      <p:sp>
        <p:nvSpPr>
          <p:cNvPr id="28" name="object 10"/>
          <p:cNvSpPr/>
          <p:nvPr userDrawn="1"/>
        </p:nvSpPr>
        <p:spPr>
          <a:xfrm>
            <a:off x="359391" y="4222947"/>
            <a:ext cx="0" cy="1552575"/>
          </a:xfrm>
          <a:custGeom>
            <a:avLst/>
            <a:gdLst/>
            <a:ahLst/>
            <a:cxnLst/>
            <a:rect l="l" t="t" r="r" b="b"/>
            <a:pathLst>
              <a:path h="1552575">
                <a:moveTo>
                  <a:pt x="0" y="0"/>
                </a:moveTo>
                <a:lnTo>
                  <a:pt x="0" y="1552359"/>
                </a:lnTo>
              </a:path>
            </a:pathLst>
          </a:custGeom>
          <a:ln/>
        </p:spPr>
        <p:style>
          <a:lnRef idx="1">
            <a:schemeClr val="accent5"/>
          </a:lnRef>
          <a:fillRef idx="0">
            <a:schemeClr val="accent5"/>
          </a:fillRef>
          <a:effectRef idx="0">
            <a:schemeClr val="accent5"/>
          </a:effectRef>
          <a:fontRef idx="minor">
            <a:schemeClr val="tx1"/>
          </a:fontRef>
        </p:style>
        <p:txBody>
          <a:bodyPr wrap="square" lIns="0" tIns="0" rIns="0" bIns="0" rtlCol="0"/>
          <a:lstStyle/>
          <a:p>
            <a:endParaRPr>
              <a:solidFill>
                <a:prstClr val="white"/>
              </a:solidFill>
            </a:endParaRPr>
          </a:p>
        </p:txBody>
      </p:sp>
      <p:sp>
        <p:nvSpPr>
          <p:cNvPr id="29" name="object 10"/>
          <p:cNvSpPr/>
          <p:nvPr userDrawn="1"/>
        </p:nvSpPr>
        <p:spPr>
          <a:xfrm>
            <a:off x="4188141" y="4222947"/>
            <a:ext cx="0" cy="1552575"/>
          </a:xfrm>
          <a:custGeom>
            <a:avLst/>
            <a:gdLst/>
            <a:ahLst/>
            <a:cxnLst/>
            <a:rect l="l" t="t" r="r" b="b"/>
            <a:pathLst>
              <a:path h="1552575">
                <a:moveTo>
                  <a:pt x="0" y="0"/>
                </a:moveTo>
                <a:lnTo>
                  <a:pt x="0" y="1552359"/>
                </a:lnTo>
              </a:path>
            </a:pathLst>
          </a:custGeom>
          <a:ln/>
        </p:spPr>
        <p:style>
          <a:lnRef idx="1">
            <a:schemeClr val="accent5"/>
          </a:lnRef>
          <a:fillRef idx="0">
            <a:schemeClr val="accent5"/>
          </a:fillRef>
          <a:effectRef idx="0">
            <a:schemeClr val="accent5"/>
          </a:effectRef>
          <a:fontRef idx="minor">
            <a:schemeClr val="tx1"/>
          </a:fontRef>
        </p:style>
        <p:txBody>
          <a:bodyPr wrap="square" lIns="0" tIns="0" rIns="0" bIns="0" rtlCol="0"/>
          <a:lstStyle/>
          <a:p>
            <a:endParaRPr>
              <a:solidFill>
                <a:prstClr val="white"/>
              </a:solidFill>
            </a:endParaRPr>
          </a:p>
        </p:txBody>
      </p:sp>
      <p:sp>
        <p:nvSpPr>
          <p:cNvPr id="30" name="object 10"/>
          <p:cNvSpPr/>
          <p:nvPr userDrawn="1"/>
        </p:nvSpPr>
        <p:spPr>
          <a:xfrm>
            <a:off x="4184056" y="6034422"/>
            <a:ext cx="0" cy="1552575"/>
          </a:xfrm>
          <a:custGeom>
            <a:avLst/>
            <a:gdLst/>
            <a:ahLst/>
            <a:cxnLst/>
            <a:rect l="l" t="t" r="r" b="b"/>
            <a:pathLst>
              <a:path h="1552575">
                <a:moveTo>
                  <a:pt x="0" y="0"/>
                </a:moveTo>
                <a:lnTo>
                  <a:pt x="0" y="1552359"/>
                </a:lnTo>
              </a:path>
            </a:pathLst>
          </a:custGeom>
          <a:ln/>
        </p:spPr>
        <p:style>
          <a:lnRef idx="1">
            <a:schemeClr val="accent5"/>
          </a:lnRef>
          <a:fillRef idx="0">
            <a:schemeClr val="accent5"/>
          </a:fillRef>
          <a:effectRef idx="0">
            <a:schemeClr val="accent5"/>
          </a:effectRef>
          <a:fontRef idx="minor">
            <a:schemeClr val="tx1"/>
          </a:fontRef>
        </p:style>
        <p:txBody>
          <a:bodyPr wrap="square" lIns="0" tIns="0" rIns="0" bIns="0" rtlCol="0"/>
          <a:lstStyle/>
          <a:p>
            <a:endParaRPr>
              <a:solidFill>
                <a:prstClr val="white"/>
              </a:solidFill>
            </a:endParaRPr>
          </a:p>
        </p:txBody>
      </p:sp>
      <p:sp>
        <p:nvSpPr>
          <p:cNvPr id="31" name="object 5"/>
          <p:cNvSpPr txBox="1"/>
          <p:nvPr userDrawn="1"/>
        </p:nvSpPr>
        <p:spPr>
          <a:xfrm>
            <a:off x="4343400" y="5393524"/>
            <a:ext cx="2987167" cy="246221"/>
          </a:xfrm>
          <a:prstGeom prst="rect">
            <a:avLst/>
          </a:prstGeom>
        </p:spPr>
        <p:txBody>
          <a:bodyPr vert="horz" wrap="square" lIns="0" tIns="0" rIns="0" bIns="0" rtlCol="0">
            <a:spAutoFit/>
          </a:bodyPr>
          <a:lstStyle/>
          <a:p>
            <a:pPr marL="12700"/>
            <a:r>
              <a:rPr sz="1600" spc="100" dirty="0" err="1">
                <a:solidFill>
                  <a:prstClr val="white"/>
                </a:solidFill>
                <a:latin typeface="Oxygen-Light"/>
                <a:cs typeface="Oxygen-Light"/>
              </a:rPr>
              <a:t>Tél</a:t>
            </a:r>
            <a:r>
              <a:rPr sz="1600" dirty="0">
                <a:solidFill>
                  <a:prstClr val="white"/>
                </a:solidFill>
                <a:latin typeface="Oxygen-Light"/>
                <a:cs typeface="Oxygen-Light"/>
              </a:rPr>
              <a:t>:  </a:t>
            </a:r>
            <a:r>
              <a:rPr sz="1600" spc="80" dirty="0">
                <a:solidFill>
                  <a:prstClr val="white"/>
                </a:solidFill>
                <a:latin typeface="Oxygen-Light"/>
                <a:cs typeface="Oxygen-Light"/>
              </a:rPr>
              <a:t>04 96 </a:t>
            </a:r>
            <a:r>
              <a:rPr sz="1600" spc="75" dirty="0">
                <a:solidFill>
                  <a:prstClr val="white"/>
                </a:solidFill>
                <a:latin typeface="Oxygen-Light"/>
                <a:cs typeface="Oxygen-Light"/>
              </a:rPr>
              <a:t>10 </a:t>
            </a:r>
            <a:r>
              <a:rPr sz="1600" spc="80" dirty="0">
                <a:solidFill>
                  <a:prstClr val="white"/>
                </a:solidFill>
                <a:latin typeface="Oxygen-Light"/>
                <a:cs typeface="Oxygen-Light"/>
              </a:rPr>
              <a:t>21 </a:t>
            </a:r>
            <a:r>
              <a:rPr sz="1600" spc="75" dirty="0">
                <a:solidFill>
                  <a:prstClr val="white"/>
                </a:solidFill>
                <a:latin typeface="Oxygen-Light"/>
                <a:cs typeface="Oxygen-Light"/>
              </a:rPr>
              <a:t>10</a:t>
            </a:r>
            <a:endParaRPr sz="1600" dirty="0">
              <a:solidFill>
                <a:prstClr val="white"/>
              </a:solidFill>
              <a:latin typeface="Oxygen-Light"/>
              <a:cs typeface="Oxygen-Light"/>
            </a:endParaRPr>
          </a:p>
        </p:txBody>
      </p:sp>
      <p:sp>
        <p:nvSpPr>
          <p:cNvPr id="32" name="object 4"/>
          <p:cNvSpPr txBox="1"/>
          <p:nvPr userDrawn="1"/>
        </p:nvSpPr>
        <p:spPr>
          <a:xfrm>
            <a:off x="510037" y="6218822"/>
            <a:ext cx="2682367" cy="841256"/>
          </a:xfrm>
          <a:prstGeom prst="rect">
            <a:avLst/>
          </a:prstGeom>
        </p:spPr>
        <p:txBody>
          <a:bodyPr vert="horz" wrap="square" lIns="0" tIns="0" rIns="0" bIns="0" rtlCol="0">
            <a:spAutoFit/>
          </a:bodyPr>
          <a:lstStyle/>
          <a:p>
            <a:pPr marL="12700"/>
            <a:r>
              <a:rPr lang="fr-FR" sz="1600" b="1" spc="140" dirty="0">
                <a:solidFill>
                  <a:prstClr val="white"/>
                </a:solidFill>
                <a:latin typeface="Oxygen"/>
                <a:cs typeface="Oxygen"/>
              </a:rPr>
              <a:t>NANTES</a:t>
            </a:r>
            <a:endParaRPr sz="1600" dirty="0">
              <a:solidFill>
                <a:prstClr val="white"/>
              </a:solidFill>
              <a:latin typeface="Oxygen"/>
              <a:cs typeface="Oxygen"/>
            </a:endParaRPr>
          </a:p>
          <a:p>
            <a:pPr marL="12700" marR="5080">
              <a:spcBef>
                <a:spcPts val="425"/>
              </a:spcBef>
            </a:pPr>
            <a:r>
              <a:rPr lang="fr-FR" sz="1600" spc="114" dirty="0">
                <a:solidFill>
                  <a:prstClr val="white"/>
                </a:solidFill>
                <a:latin typeface="Oxygen-Light"/>
                <a:cs typeface="Oxygen-Light"/>
              </a:rPr>
              <a:t>12, avenue Carnot</a:t>
            </a:r>
            <a:endParaRPr lang="fr-FR" sz="1600" spc="125" dirty="0">
              <a:solidFill>
                <a:prstClr val="white"/>
              </a:solidFill>
              <a:latin typeface="Oxygen-Light"/>
              <a:cs typeface="Oxygen-Light"/>
            </a:endParaRPr>
          </a:p>
          <a:p>
            <a:pPr marL="12700" marR="5080">
              <a:spcBef>
                <a:spcPts val="425"/>
              </a:spcBef>
            </a:pPr>
            <a:r>
              <a:rPr lang="fr-FR" sz="1600" spc="120" dirty="0">
                <a:solidFill>
                  <a:prstClr val="white"/>
                </a:solidFill>
                <a:latin typeface="Oxygen-Light"/>
                <a:cs typeface="Oxygen-Light"/>
              </a:rPr>
              <a:t>44000 Nantes</a:t>
            </a:r>
            <a:endParaRPr sz="1600" dirty="0">
              <a:solidFill>
                <a:prstClr val="white"/>
              </a:solidFill>
              <a:latin typeface="Oxygen-Light"/>
              <a:cs typeface="Oxygen-Light"/>
            </a:endParaRPr>
          </a:p>
        </p:txBody>
      </p:sp>
      <p:sp>
        <p:nvSpPr>
          <p:cNvPr id="33" name="object 5"/>
          <p:cNvSpPr txBox="1"/>
          <p:nvPr userDrawn="1"/>
        </p:nvSpPr>
        <p:spPr>
          <a:xfrm>
            <a:off x="510037" y="7339371"/>
            <a:ext cx="2987167" cy="246221"/>
          </a:xfrm>
          <a:prstGeom prst="rect">
            <a:avLst/>
          </a:prstGeom>
        </p:spPr>
        <p:txBody>
          <a:bodyPr vert="horz" wrap="square" lIns="0" tIns="0" rIns="0" bIns="0" rtlCol="0">
            <a:spAutoFit/>
          </a:bodyPr>
          <a:lstStyle/>
          <a:p>
            <a:pPr marL="12700"/>
            <a:r>
              <a:rPr sz="1600" spc="100" dirty="0" err="1">
                <a:solidFill>
                  <a:prstClr val="white"/>
                </a:solidFill>
                <a:latin typeface="Oxygen-Light"/>
                <a:cs typeface="Oxygen-Light"/>
              </a:rPr>
              <a:t>Tél</a:t>
            </a:r>
            <a:r>
              <a:rPr sz="1600" dirty="0">
                <a:solidFill>
                  <a:prstClr val="white"/>
                </a:solidFill>
                <a:latin typeface="Oxygen-Light"/>
                <a:cs typeface="Oxygen-Light"/>
              </a:rPr>
              <a:t>:  </a:t>
            </a:r>
            <a:r>
              <a:rPr lang="fr-FR" sz="1600" spc="80" dirty="0">
                <a:solidFill>
                  <a:prstClr val="white"/>
                </a:solidFill>
                <a:latin typeface="Oxygen-Light"/>
                <a:cs typeface="Oxygen-Light"/>
              </a:rPr>
              <a:t>02 28 02 20 00</a:t>
            </a:r>
            <a:endParaRPr sz="1600" dirty="0">
              <a:solidFill>
                <a:prstClr val="white"/>
              </a:solidFill>
              <a:latin typeface="Oxygen-Light"/>
              <a:cs typeface="Oxygen-Light"/>
            </a:endParaRPr>
          </a:p>
        </p:txBody>
      </p:sp>
      <p:sp>
        <p:nvSpPr>
          <p:cNvPr id="34" name="object 10"/>
          <p:cNvSpPr/>
          <p:nvPr userDrawn="1"/>
        </p:nvSpPr>
        <p:spPr>
          <a:xfrm>
            <a:off x="359391" y="6111479"/>
            <a:ext cx="0" cy="1552575"/>
          </a:xfrm>
          <a:custGeom>
            <a:avLst/>
            <a:gdLst/>
            <a:ahLst/>
            <a:cxnLst/>
            <a:rect l="l" t="t" r="r" b="b"/>
            <a:pathLst>
              <a:path h="1552575">
                <a:moveTo>
                  <a:pt x="0" y="0"/>
                </a:moveTo>
                <a:lnTo>
                  <a:pt x="0" y="1552359"/>
                </a:lnTo>
              </a:path>
            </a:pathLst>
          </a:custGeom>
          <a:ln/>
        </p:spPr>
        <p:style>
          <a:lnRef idx="1">
            <a:schemeClr val="accent5"/>
          </a:lnRef>
          <a:fillRef idx="0">
            <a:schemeClr val="accent5"/>
          </a:fillRef>
          <a:effectRef idx="0">
            <a:schemeClr val="accent5"/>
          </a:effectRef>
          <a:fontRef idx="minor">
            <a:schemeClr val="tx1"/>
          </a:fontRef>
        </p:style>
        <p:txBody>
          <a:bodyPr wrap="square" lIns="0" tIns="0" rIns="0" bIns="0" rtlCol="0"/>
          <a:lstStyle/>
          <a:p>
            <a:endParaRPr>
              <a:solidFill>
                <a:prstClr val="white"/>
              </a:solidFill>
            </a:endParaRPr>
          </a:p>
        </p:txBody>
      </p:sp>
      <p:sp>
        <p:nvSpPr>
          <p:cNvPr id="35" name="object 8"/>
          <p:cNvSpPr txBox="1"/>
          <p:nvPr userDrawn="1"/>
        </p:nvSpPr>
        <p:spPr>
          <a:xfrm>
            <a:off x="4362450" y="7349911"/>
            <a:ext cx="3799968" cy="246221"/>
          </a:xfrm>
          <a:prstGeom prst="rect">
            <a:avLst/>
          </a:prstGeom>
        </p:spPr>
        <p:txBody>
          <a:bodyPr vert="horz" wrap="square" lIns="0" tIns="0" rIns="0" bIns="0" rtlCol="0">
            <a:spAutoFit/>
          </a:bodyPr>
          <a:lstStyle/>
          <a:p>
            <a:pPr marL="12700"/>
            <a:r>
              <a:rPr sz="1600" spc="100" dirty="0" err="1">
                <a:solidFill>
                  <a:prstClr val="white"/>
                </a:solidFill>
                <a:latin typeface="Oxygen-Light"/>
                <a:cs typeface="Oxygen-Light"/>
              </a:rPr>
              <a:t>Tél</a:t>
            </a:r>
            <a:r>
              <a:rPr sz="1600" dirty="0">
                <a:solidFill>
                  <a:prstClr val="white"/>
                </a:solidFill>
                <a:latin typeface="Oxygen-Light"/>
                <a:cs typeface="Oxygen-Light"/>
              </a:rPr>
              <a:t>:  </a:t>
            </a:r>
            <a:r>
              <a:rPr lang="fr-FR" sz="1600" spc="80" dirty="0">
                <a:solidFill>
                  <a:prstClr val="white"/>
                </a:solidFill>
                <a:latin typeface="Oxygen-Light"/>
                <a:cs typeface="Oxygen-Light"/>
              </a:rPr>
              <a:t>05 81 76 15 35 </a:t>
            </a:r>
            <a:endParaRPr sz="1600" dirty="0">
              <a:solidFill>
                <a:prstClr val="white"/>
              </a:solidFill>
              <a:latin typeface="Oxygen-Light"/>
              <a:cs typeface="Oxygen-Light"/>
            </a:endParaRPr>
          </a:p>
        </p:txBody>
      </p:sp>
    </p:spTree>
    <p:extLst>
      <p:ext uri="{BB962C8B-B14F-4D97-AF65-F5344CB8AC3E}">
        <p14:creationId xmlns:p14="http://schemas.microsoft.com/office/powerpoint/2010/main" val="384746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sp>
        <p:nvSpPr>
          <p:cNvPr id="13" name="object 6"/>
          <p:cNvSpPr/>
          <p:nvPr userDrawn="1"/>
        </p:nvSpPr>
        <p:spPr>
          <a:xfrm>
            <a:off x="0" y="3888295"/>
            <a:ext cx="1922780" cy="2077720"/>
          </a:xfrm>
          <a:custGeom>
            <a:avLst/>
            <a:gdLst/>
            <a:ahLst/>
            <a:cxnLst/>
            <a:rect l="l" t="t" r="r" b="b"/>
            <a:pathLst>
              <a:path w="1922780" h="2077720">
                <a:moveTo>
                  <a:pt x="0" y="2077199"/>
                </a:moveTo>
                <a:lnTo>
                  <a:pt x="1922284" y="2077199"/>
                </a:lnTo>
                <a:lnTo>
                  <a:pt x="1922284" y="0"/>
                </a:lnTo>
                <a:lnTo>
                  <a:pt x="0" y="0"/>
                </a:lnTo>
                <a:lnTo>
                  <a:pt x="0" y="2077199"/>
                </a:lnTo>
                <a:close/>
              </a:path>
            </a:pathLst>
          </a:custGeom>
          <a:solidFill>
            <a:srgbClr val="E6E6E6"/>
          </a:solidFill>
        </p:spPr>
        <p:txBody>
          <a:bodyPr wrap="square" lIns="0" tIns="0" rIns="0" bIns="0" rtlCol="0"/>
          <a:lstStyle/>
          <a:p>
            <a:endParaRPr/>
          </a:p>
        </p:txBody>
      </p:sp>
      <p:sp>
        <p:nvSpPr>
          <p:cNvPr id="14" name="object 2"/>
          <p:cNvSpPr/>
          <p:nvPr userDrawn="1"/>
        </p:nvSpPr>
        <p:spPr>
          <a:xfrm>
            <a:off x="3877310" y="0"/>
            <a:ext cx="7552690" cy="3888740"/>
          </a:xfrm>
          <a:custGeom>
            <a:avLst/>
            <a:gdLst/>
            <a:ahLst/>
            <a:cxnLst/>
            <a:rect l="l" t="t" r="r" b="b"/>
            <a:pathLst>
              <a:path w="7552690" h="3888740">
                <a:moveTo>
                  <a:pt x="0" y="3888308"/>
                </a:moveTo>
                <a:lnTo>
                  <a:pt x="7552270" y="3888308"/>
                </a:lnTo>
                <a:lnTo>
                  <a:pt x="7552270" y="0"/>
                </a:lnTo>
                <a:lnTo>
                  <a:pt x="0" y="0"/>
                </a:lnTo>
                <a:lnTo>
                  <a:pt x="0" y="3888308"/>
                </a:lnTo>
                <a:close/>
              </a:path>
            </a:pathLst>
          </a:custGeom>
          <a:solidFill>
            <a:srgbClr val="006EAF"/>
          </a:solidFill>
        </p:spPr>
        <p:txBody>
          <a:bodyPr wrap="square" lIns="0" tIns="0" rIns="0" bIns="0" rtlCol="0"/>
          <a:lstStyle/>
          <a:p>
            <a:endParaRPr/>
          </a:p>
        </p:txBody>
      </p:sp>
      <p:sp>
        <p:nvSpPr>
          <p:cNvPr id="15" name="object 3"/>
          <p:cNvSpPr/>
          <p:nvPr userDrawn="1"/>
        </p:nvSpPr>
        <p:spPr>
          <a:xfrm>
            <a:off x="3685998" y="6908113"/>
            <a:ext cx="2028189" cy="941069"/>
          </a:xfrm>
          <a:custGeom>
            <a:avLst/>
            <a:gdLst/>
            <a:ahLst/>
            <a:cxnLst/>
            <a:rect l="l" t="t" r="r" b="b"/>
            <a:pathLst>
              <a:path w="2028189" h="941070">
                <a:moveTo>
                  <a:pt x="0" y="940485"/>
                </a:moveTo>
                <a:lnTo>
                  <a:pt x="2027732" y="940485"/>
                </a:lnTo>
                <a:lnTo>
                  <a:pt x="2027732" y="0"/>
                </a:lnTo>
                <a:lnTo>
                  <a:pt x="0" y="0"/>
                </a:lnTo>
                <a:lnTo>
                  <a:pt x="0" y="940485"/>
                </a:lnTo>
                <a:close/>
              </a:path>
            </a:pathLst>
          </a:custGeom>
          <a:solidFill>
            <a:srgbClr val="009FE3"/>
          </a:solidFill>
        </p:spPr>
        <p:txBody>
          <a:bodyPr wrap="square" lIns="0" tIns="0" rIns="0" bIns="0" rtlCol="0"/>
          <a:lstStyle/>
          <a:p>
            <a:endParaRPr/>
          </a:p>
        </p:txBody>
      </p:sp>
      <p:sp>
        <p:nvSpPr>
          <p:cNvPr id="16" name="object 4"/>
          <p:cNvSpPr/>
          <p:nvPr userDrawn="1"/>
        </p:nvSpPr>
        <p:spPr>
          <a:xfrm>
            <a:off x="1835989" y="5965494"/>
            <a:ext cx="1850389" cy="1883410"/>
          </a:xfrm>
          <a:custGeom>
            <a:avLst/>
            <a:gdLst/>
            <a:ahLst/>
            <a:cxnLst/>
            <a:rect l="l" t="t" r="r" b="b"/>
            <a:pathLst>
              <a:path w="1850389" h="1883409">
                <a:moveTo>
                  <a:pt x="0" y="1883105"/>
                </a:moveTo>
                <a:lnTo>
                  <a:pt x="1849996" y="1883105"/>
                </a:lnTo>
                <a:lnTo>
                  <a:pt x="1849996" y="0"/>
                </a:lnTo>
                <a:lnTo>
                  <a:pt x="0" y="0"/>
                </a:lnTo>
                <a:lnTo>
                  <a:pt x="0" y="1883105"/>
                </a:lnTo>
                <a:close/>
              </a:path>
            </a:pathLst>
          </a:custGeom>
          <a:solidFill>
            <a:srgbClr val="4BA8DF"/>
          </a:solidFill>
        </p:spPr>
        <p:txBody>
          <a:bodyPr wrap="square" lIns="0" tIns="0" rIns="0" bIns="0" rtlCol="0"/>
          <a:lstStyle/>
          <a:p>
            <a:endParaRPr/>
          </a:p>
        </p:txBody>
      </p:sp>
      <p:sp>
        <p:nvSpPr>
          <p:cNvPr id="17" name="object 5"/>
          <p:cNvSpPr/>
          <p:nvPr userDrawn="1"/>
        </p:nvSpPr>
        <p:spPr>
          <a:xfrm>
            <a:off x="3685985" y="5965507"/>
            <a:ext cx="946150" cy="942975"/>
          </a:xfrm>
          <a:custGeom>
            <a:avLst/>
            <a:gdLst/>
            <a:ahLst/>
            <a:cxnLst/>
            <a:rect l="l" t="t" r="r" b="b"/>
            <a:pathLst>
              <a:path w="946150" h="942975">
                <a:moveTo>
                  <a:pt x="945794" y="0"/>
                </a:moveTo>
                <a:lnTo>
                  <a:pt x="0" y="0"/>
                </a:lnTo>
                <a:lnTo>
                  <a:pt x="0" y="942606"/>
                </a:lnTo>
                <a:lnTo>
                  <a:pt x="945794" y="942606"/>
                </a:lnTo>
                <a:lnTo>
                  <a:pt x="945794" y="0"/>
                </a:lnTo>
                <a:close/>
              </a:path>
            </a:pathLst>
          </a:custGeom>
          <a:solidFill>
            <a:srgbClr val="1E4860"/>
          </a:solidFill>
        </p:spPr>
        <p:txBody>
          <a:bodyPr wrap="square" lIns="0" tIns="0" rIns="0" bIns="0" rtlCol="0"/>
          <a:lstStyle/>
          <a:p>
            <a:endParaRPr/>
          </a:p>
        </p:txBody>
      </p:sp>
      <p:sp>
        <p:nvSpPr>
          <p:cNvPr id="4" name="Espace réservé du texte 3"/>
          <p:cNvSpPr>
            <a:spLocks noGrp="1"/>
          </p:cNvSpPr>
          <p:nvPr>
            <p:ph type="body" sz="quarter" idx="10" hasCustomPrompt="1"/>
          </p:nvPr>
        </p:nvSpPr>
        <p:spPr>
          <a:xfrm>
            <a:off x="4720564" y="1257300"/>
            <a:ext cx="6096000" cy="1143000"/>
          </a:xfrm>
        </p:spPr>
        <p:txBody>
          <a:bodyPr>
            <a:normAutofit/>
          </a:bodyPr>
          <a:lstStyle>
            <a:lvl1pPr marL="0" indent="0" algn="ctr">
              <a:buNone/>
              <a:defRPr sz="2800" baseline="0">
                <a:solidFill>
                  <a:schemeClr val="bg1"/>
                </a:solidFill>
              </a:defRPr>
            </a:lvl1pPr>
          </a:lstStyle>
          <a:p>
            <a:pPr lvl="0"/>
            <a:r>
              <a:rPr lang="fr-FR" dirty="0"/>
              <a:t>Transition partie </a:t>
            </a:r>
          </a:p>
        </p:txBody>
      </p:sp>
    </p:spTree>
    <p:extLst>
      <p:ext uri="{BB962C8B-B14F-4D97-AF65-F5344CB8AC3E}">
        <p14:creationId xmlns:p14="http://schemas.microsoft.com/office/powerpoint/2010/main" val="2790577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u avec puce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lgn="l">
              <a:defRPr i="0" baseline="0"/>
            </a:lvl1pPr>
          </a:lstStyle>
          <a:p>
            <a:r>
              <a:rPr lang="fr-FR" dirty="0"/>
              <a:t>Titre</a:t>
            </a:r>
          </a:p>
        </p:txBody>
      </p:sp>
      <p:sp>
        <p:nvSpPr>
          <p:cNvPr id="3" name="Espace réservé du contenu 2"/>
          <p:cNvSpPr>
            <a:spLocks noGrp="1"/>
          </p:cNvSpPr>
          <p:nvPr>
            <p:ph idx="1"/>
          </p:nvPr>
        </p:nvSpPr>
        <p:spPr/>
        <p:txBody>
          <a:bodyPr/>
          <a:lstStyle>
            <a:lvl1pPr marL="457200" indent="-457200">
              <a:buFont typeface="Wingdings" panose="05000000000000000000" pitchFamily="2" charset="2"/>
              <a:buChar char="v"/>
              <a:defRPr baseline="0"/>
            </a:lvl1pPr>
            <a:lvl3pPr marL="1257300" indent="-357188">
              <a:defRPr/>
            </a:lvl3pPr>
            <a:lvl4pPr marL="1714500" indent="-458788">
              <a:defRPr/>
            </a:lvl4pPr>
            <a:lvl5pPr marL="1706562" indent="0">
              <a:buNone/>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4"/>
            <a:endParaRPr lang="fr-FR" dirty="0"/>
          </a:p>
          <a:p>
            <a:pPr lvl="4"/>
            <a:endParaRPr lang="fr-FR" dirty="0"/>
          </a:p>
          <a:p>
            <a:pPr lvl="4"/>
            <a:endParaRPr lang="fr-FR" dirty="0"/>
          </a:p>
          <a:p>
            <a:pPr lvl="4"/>
            <a:endParaRPr lang="fr-FR"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6" name="Espace réservé du numéro de diapositive 5"/>
          <p:cNvSpPr>
            <a:spLocks noGrp="1"/>
          </p:cNvSpPr>
          <p:nvPr>
            <p:ph type="sldNum" sz="quarter" idx="12"/>
          </p:nvPr>
        </p:nvSpPr>
        <p:spPr/>
        <p:txBody>
          <a:bodyPr/>
          <a:lstStyle/>
          <a:p>
            <a:fld id="{4CE43E69-E26A-4A34-8D0D-582C6235A695}" type="slidenum">
              <a:rPr lang="fr-FR" smtClean="0"/>
              <a:t>‹#›</a:t>
            </a:fld>
            <a:endParaRPr lang="fr-FR"/>
          </a:p>
        </p:txBody>
      </p:sp>
      <p:sp>
        <p:nvSpPr>
          <p:cNvPr id="13" name="object 9"/>
          <p:cNvSpPr/>
          <p:nvPr userDrawn="1"/>
        </p:nvSpPr>
        <p:spPr>
          <a:xfrm>
            <a:off x="531884" y="1257300"/>
            <a:ext cx="10922000" cy="1270"/>
          </a:xfrm>
          <a:custGeom>
            <a:avLst/>
            <a:gdLst/>
            <a:ahLst/>
            <a:cxnLst/>
            <a:rect l="l" t="t" r="r" b="b"/>
            <a:pathLst>
              <a:path w="10922000" h="1269">
                <a:moveTo>
                  <a:pt x="0" y="762"/>
                </a:moveTo>
                <a:lnTo>
                  <a:pt x="10922000" y="0"/>
                </a:lnTo>
              </a:path>
            </a:pathLst>
          </a:custGeom>
          <a:ln w="12700">
            <a:solidFill>
              <a:srgbClr val="009FE3"/>
            </a:solidFill>
          </a:ln>
        </p:spPr>
        <p:txBody>
          <a:bodyPr wrap="square" lIns="0" tIns="0" rIns="0" bIns="0" rtlCol="0"/>
          <a:lstStyle/>
          <a:p>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5504" y="7401438"/>
            <a:ext cx="1078992" cy="249936"/>
          </a:xfrm>
          <a:prstGeom prst="rect">
            <a:avLst/>
          </a:prstGeom>
        </p:spPr>
      </p:pic>
    </p:spTree>
    <p:extLst>
      <p:ext uri="{BB962C8B-B14F-4D97-AF65-F5344CB8AC3E}">
        <p14:creationId xmlns:p14="http://schemas.microsoft.com/office/powerpoint/2010/main" val="3423326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ite contenu avec puces">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E391F54-FC4E-4B43-8501-F630488E4214}" type="datetime4">
              <a:rPr lang="en-US" smtClean="0"/>
              <a:t>June 17, 2020</a:t>
            </a:fld>
            <a:endParaRPr lang="fr-FR"/>
          </a:p>
        </p:txBody>
      </p:sp>
      <p:sp>
        <p:nvSpPr>
          <p:cNvPr id="4" name="Espace réservé du numéro de diapositive 3"/>
          <p:cNvSpPr>
            <a:spLocks noGrp="1"/>
          </p:cNvSpPr>
          <p:nvPr>
            <p:ph type="sldNum" sz="quarter" idx="12"/>
          </p:nvPr>
        </p:nvSpPr>
        <p:spPr/>
        <p:txBody>
          <a:bodyPr/>
          <a:lstStyle/>
          <a:p>
            <a:fld id="{4CE43E69-E26A-4A34-8D0D-582C6235A695}" type="slidenum">
              <a:rPr lang="fr-FR" smtClean="0"/>
              <a:t>‹#›</a:t>
            </a:fld>
            <a:endParaRPr lang="fr-FR"/>
          </a:p>
        </p:txBody>
      </p:sp>
      <p:sp>
        <p:nvSpPr>
          <p:cNvPr id="9" name="Espace réservé du contenu 2"/>
          <p:cNvSpPr>
            <a:spLocks noGrp="1"/>
          </p:cNvSpPr>
          <p:nvPr>
            <p:ph idx="1"/>
          </p:nvPr>
        </p:nvSpPr>
        <p:spPr>
          <a:xfrm>
            <a:off x="533400" y="723900"/>
            <a:ext cx="10287000" cy="5178425"/>
          </a:xfrm>
        </p:spPr>
        <p:txBody>
          <a:bodyPr/>
          <a:lstStyle>
            <a:lvl1pPr marL="457200" indent="-457200">
              <a:buFont typeface="Wingdings" panose="05000000000000000000" pitchFamily="2" charset="2"/>
              <a:buChar char="v"/>
              <a:defRPr/>
            </a:lvl1pPr>
            <a:lvl3pPr marL="1257300" indent="-357188">
              <a:defRPr/>
            </a:lvl3pPr>
            <a:lvl4pPr marL="1714500" indent="-458788">
              <a:defRPr/>
            </a:lvl4pPr>
            <a:lvl5pPr marL="2057400" indent="-350838">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5504" y="7401438"/>
            <a:ext cx="1078992" cy="249936"/>
          </a:xfrm>
          <a:prstGeom prst="rect">
            <a:avLst/>
          </a:prstGeom>
        </p:spPr>
      </p:pic>
    </p:spTree>
    <p:extLst>
      <p:ext uri="{BB962C8B-B14F-4D97-AF65-F5344CB8AC3E}">
        <p14:creationId xmlns:p14="http://schemas.microsoft.com/office/powerpoint/2010/main" val="154850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ontenu texte uniquement">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lgn="l">
              <a:defRPr b="1" i="0" baseline="0"/>
            </a:lvl1pPr>
          </a:lstStyle>
          <a:p>
            <a:r>
              <a:rPr lang="fr-FR" dirty="0"/>
              <a:t>Titre</a:t>
            </a:r>
          </a:p>
        </p:txBody>
      </p:sp>
      <p:sp>
        <p:nvSpPr>
          <p:cNvPr id="3" name="Espace réservé du contenu 2"/>
          <p:cNvSpPr>
            <a:spLocks noGrp="1"/>
          </p:cNvSpPr>
          <p:nvPr>
            <p:ph idx="1" hasCustomPrompt="1"/>
          </p:nvPr>
        </p:nvSpPr>
        <p:spPr/>
        <p:txBody>
          <a:bodyPr>
            <a:normAutofit/>
          </a:bodyPr>
          <a:lstStyle>
            <a:lvl1pPr marL="0" indent="0">
              <a:buNone/>
              <a:defRPr sz="1600" b="0" baseline="0">
                <a:solidFill>
                  <a:schemeClr val="tx1"/>
                </a:solidFill>
              </a:defRPr>
            </a:lvl1pPr>
            <a:lvl3pPr marL="1257300" indent="-357188">
              <a:defRPr/>
            </a:lvl3pPr>
            <a:lvl4pPr marL="1714500" indent="-458788">
              <a:defRPr/>
            </a:lvl4pPr>
            <a:lvl5pPr marL="2057400" indent="-350838">
              <a:defRPr/>
            </a:lvl5pPr>
          </a:lstStyle>
          <a:p>
            <a:pPr lvl="0"/>
            <a:r>
              <a:rPr lang="fr-FR" dirty="0"/>
              <a:t>Texte  </a:t>
            </a:r>
          </a:p>
          <a:p>
            <a:pPr lvl="0"/>
            <a:endParaRPr lang="fr-FR" dirty="0"/>
          </a:p>
          <a:p>
            <a:pPr lvl="0"/>
            <a:endParaRPr lang="fr-FR" dirty="0"/>
          </a:p>
        </p:txBody>
      </p:sp>
      <p:sp>
        <p:nvSpPr>
          <p:cNvPr id="4" name="Espace réservé de la date 3"/>
          <p:cNvSpPr>
            <a:spLocks noGrp="1"/>
          </p:cNvSpPr>
          <p:nvPr>
            <p:ph type="dt" sz="half" idx="10"/>
          </p:nvPr>
        </p:nvSpPr>
        <p:spPr/>
        <p:txBody>
          <a:bodyPr/>
          <a:lstStyle/>
          <a:p>
            <a:fld id="{C300184D-7533-4A86-A585-F8E8CCAF9C70}" type="datetime4">
              <a:rPr lang="en-US" smtClean="0"/>
              <a:t>June 17, 2020</a:t>
            </a:fld>
            <a:endParaRPr lang="fr-FR"/>
          </a:p>
        </p:txBody>
      </p:sp>
      <p:sp>
        <p:nvSpPr>
          <p:cNvPr id="6" name="Espace réservé du numéro de diapositive 5"/>
          <p:cNvSpPr>
            <a:spLocks noGrp="1"/>
          </p:cNvSpPr>
          <p:nvPr>
            <p:ph type="sldNum" sz="quarter" idx="12"/>
          </p:nvPr>
        </p:nvSpPr>
        <p:spPr/>
        <p:txBody>
          <a:bodyPr/>
          <a:lstStyle/>
          <a:p>
            <a:fld id="{4CE43E69-E26A-4A34-8D0D-582C6235A695}" type="slidenum">
              <a:rPr lang="fr-FR" smtClean="0"/>
              <a:t>‹#›</a:t>
            </a:fld>
            <a:endParaRPr lang="fr-FR"/>
          </a:p>
        </p:txBody>
      </p:sp>
      <p:sp>
        <p:nvSpPr>
          <p:cNvPr id="13" name="object 9"/>
          <p:cNvSpPr/>
          <p:nvPr userDrawn="1"/>
        </p:nvSpPr>
        <p:spPr>
          <a:xfrm>
            <a:off x="531884" y="1257300"/>
            <a:ext cx="10922000" cy="1270"/>
          </a:xfrm>
          <a:custGeom>
            <a:avLst/>
            <a:gdLst/>
            <a:ahLst/>
            <a:cxnLst/>
            <a:rect l="l" t="t" r="r" b="b"/>
            <a:pathLst>
              <a:path w="10922000" h="1269">
                <a:moveTo>
                  <a:pt x="0" y="762"/>
                </a:moveTo>
                <a:lnTo>
                  <a:pt x="10922000" y="0"/>
                </a:lnTo>
              </a:path>
            </a:pathLst>
          </a:custGeom>
          <a:ln w="12700">
            <a:solidFill>
              <a:srgbClr val="009FE3"/>
            </a:solidFill>
          </a:ln>
        </p:spPr>
        <p:txBody>
          <a:bodyPr wrap="square" lIns="0" tIns="0" rIns="0" bIns="0" rtlCol="0"/>
          <a:lstStyle/>
          <a:p>
            <a:endParaRPr/>
          </a:p>
        </p:txBody>
      </p:sp>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5504" y="7401438"/>
            <a:ext cx="1078992" cy="249936"/>
          </a:xfrm>
          <a:prstGeom prst="rect">
            <a:avLst/>
          </a:prstGeom>
        </p:spPr>
      </p:pic>
    </p:spTree>
    <p:extLst>
      <p:ext uri="{BB962C8B-B14F-4D97-AF65-F5344CB8AC3E}">
        <p14:creationId xmlns:p14="http://schemas.microsoft.com/office/powerpoint/2010/main" val="633438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ite texte uniquement">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E391F54-FC4E-4B43-8501-F630488E4214}" type="datetime4">
              <a:rPr lang="en-US" smtClean="0"/>
              <a:t>June 17, 2020</a:t>
            </a:fld>
            <a:endParaRPr lang="fr-FR"/>
          </a:p>
        </p:txBody>
      </p:sp>
      <p:sp>
        <p:nvSpPr>
          <p:cNvPr id="4" name="Espace réservé du numéro de diapositive 3"/>
          <p:cNvSpPr>
            <a:spLocks noGrp="1"/>
          </p:cNvSpPr>
          <p:nvPr>
            <p:ph type="sldNum" sz="quarter" idx="12"/>
          </p:nvPr>
        </p:nvSpPr>
        <p:spPr/>
        <p:txBody>
          <a:bodyPr/>
          <a:lstStyle/>
          <a:p>
            <a:fld id="{4CE43E69-E26A-4A34-8D0D-582C6235A695}" type="slidenum">
              <a:rPr lang="fr-FR" smtClean="0"/>
              <a:t>‹#›</a:t>
            </a:fld>
            <a:endParaRPr lang="fr-FR"/>
          </a:p>
        </p:txBody>
      </p:sp>
      <p:sp>
        <p:nvSpPr>
          <p:cNvPr id="7" name="Espace réservé du texte 6"/>
          <p:cNvSpPr>
            <a:spLocks noGrp="1"/>
          </p:cNvSpPr>
          <p:nvPr>
            <p:ph type="body" sz="quarter" idx="13" hasCustomPrompt="1"/>
          </p:nvPr>
        </p:nvSpPr>
        <p:spPr>
          <a:xfrm>
            <a:off x="381000" y="571500"/>
            <a:ext cx="10363200" cy="5029200"/>
          </a:xfrm>
        </p:spPr>
        <p:txBody>
          <a:bodyPr>
            <a:normAutofit/>
          </a:bodyPr>
          <a:lstStyle>
            <a:lvl1pPr marL="0" indent="0" algn="l">
              <a:buNone/>
              <a:defRPr sz="1600" b="0" baseline="0">
                <a:solidFill>
                  <a:schemeClr val="tx1"/>
                </a:solidFill>
              </a:defRPr>
            </a:lvl1pPr>
            <a:lvl5pPr>
              <a:defRPr/>
            </a:lvl5pPr>
          </a:lstStyle>
          <a:p>
            <a:pPr lvl="0"/>
            <a:r>
              <a:rPr lang="fr-FR" dirty="0"/>
              <a:t>Suite d’une diapositive pour texte seul, sans ajout de titre ni puces automatiques – gain de place</a:t>
            </a:r>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5504" y="7401438"/>
            <a:ext cx="1078992" cy="249936"/>
          </a:xfrm>
          <a:prstGeom prst="rect">
            <a:avLst/>
          </a:prstGeom>
        </p:spPr>
      </p:pic>
    </p:spTree>
    <p:extLst>
      <p:ext uri="{BB962C8B-B14F-4D97-AF65-F5344CB8AC3E}">
        <p14:creationId xmlns:p14="http://schemas.microsoft.com/office/powerpoint/2010/main" val="1600438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571500" y="1831975"/>
            <a:ext cx="5067300" cy="5178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5791200" y="1831975"/>
            <a:ext cx="5067300" cy="5178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E1A6F83-D1A0-4271-B554-6602DDD263AC}" type="datetime4">
              <a:rPr lang="en-US" smtClean="0"/>
              <a:t>June 17, 2020</a:t>
            </a:fld>
            <a:endParaRPr lang="fr-FR"/>
          </a:p>
        </p:txBody>
      </p:sp>
      <p:sp>
        <p:nvSpPr>
          <p:cNvPr id="7" name="Espace réservé du numéro de diapositive 6"/>
          <p:cNvSpPr>
            <a:spLocks noGrp="1"/>
          </p:cNvSpPr>
          <p:nvPr>
            <p:ph type="sldNum" sz="quarter" idx="12"/>
          </p:nvPr>
        </p:nvSpPr>
        <p:spPr/>
        <p:txBody>
          <a:bodyPr/>
          <a:lstStyle/>
          <a:p>
            <a:fld id="{4CE43E69-E26A-4A34-8D0D-582C6235A695}" type="slidenum">
              <a:rPr lang="fr-FR" smtClean="0"/>
              <a:t>‹#›</a:t>
            </a:fld>
            <a:endParaRPr lang="fr-FR"/>
          </a:p>
        </p:txBody>
      </p:sp>
      <p:sp>
        <p:nvSpPr>
          <p:cNvPr id="8" name="object 9"/>
          <p:cNvSpPr/>
          <p:nvPr userDrawn="1"/>
        </p:nvSpPr>
        <p:spPr>
          <a:xfrm>
            <a:off x="508000" y="1257300"/>
            <a:ext cx="10922000" cy="1270"/>
          </a:xfrm>
          <a:custGeom>
            <a:avLst/>
            <a:gdLst/>
            <a:ahLst/>
            <a:cxnLst/>
            <a:rect l="l" t="t" r="r" b="b"/>
            <a:pathLst>
              <a:path w="10922000" h="1269">
                <a:moveTo>
                  <a:pt x="0" y="762"/>
                </a:moveTo>
                <a:lnTo>
                  <a:pt x="10922000" y="0"/>
                </a:lnTo>
              </a:path>
            </a:pathLst>
          </a:custGeom>
          <a:ln w="12700">
            <a:solidFill>
              <a:srgbClr val="009FE3"/>
            </a:solidFill>
          </a:ln>
        </p:spPr>
        <p:txBody>
          <a:bodyPr wrap="square" lIns="0" tIns="0" rIns="0" bIns="0" rtlCol="0"/>
          <a:lstStyle/>
          <a:p>
            <a:endParaRPr/>
          </a:p>
        </p:txBody>
      </p:sp>
    </p:spTree>
    <p:extLst>
      <p:ext uri="{BB962C8B-B14F-4D97-AF65-F5344CB8AC3E}">
        <p14:creationId xmlns:p14="http://schemas.microsoft.com/office/powerpoint/2010/main" val="3680765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59364" y="190500"/>
            <a:ext cx="10287000" cy="866775"/>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571500" y="1831975"/>
            <a:ext cx="10287000" cy="5178425"/>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571500" y="7273925"/>
            <a:ext cx="2667000" cy="419100"/>
          </a:xfrm>
          <a:prstGeom prst="rect">
            <a:avLst/>
          </a:prstGeom>
        </p:spPr>
        <p:txBody>
          <a:bodyPr vert="horz" lIns="91440" tIns="45720" rIns="91440" bIns="45720" rtlCol="0" anchor="ctr"/>
          <a:lstStyle>
            <a:lvl1pPr algn="l">
              <a:defRPr sz="1400" b="1">
                <a:solidFill>
                  <a:schemeClr val="tx1">
                    <a:lumMod val="65000"/>
                    <a:lumOff val="35000"/>
                  </a:schemeClr>
                </a:solidFill>
                <a:latin typeface="Arial" panose="020B0604020202020204" pitchFamily="34" charset="0"/>
                <a:cs typeface="Arial" panose="020B0604020202020204" pitchFamily="34" charset="0"/>
              </a:defRPr>
            </a:lvl1pPr>
          </a:lstStyle>
          <a:p>
            <a:fld id="{399DD7C4-5BB8-4376-B65C-05BB53D32576}" type="datetime4">
              <a:rPr lang="en-US" smtClean="0"/>
              <a:t>June 17, 2020</a:t>
            </a:fld>
            <a:endParaRPr lang="fr-FR" dirty="0"/>
          </a:p>
        </p:txBody>
      </p:sp>
      <p:sp>
        <p:nvSpPr>
          <p:cNvPr id="6" name="Espace réservé du numéro de diapositive 5"/>
          <p:cNvSpPr>
            <a:spLocks noGrp="1"/>
          </p:cNvSpPr>
          <p:nvPr>
            <p:ph type="sldNum" sz="quarter" idx="4"/>
          </p:nvPr>
        </p:nvSpPr>
        <p:spPr>
          <a:xfrm>
            <a:off x="8077200" y="7268017"/>
            <a:ext cx="2667000" cy="419100"/>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fr-FR" sz="1400" dirty="0">
                <a:solidFill>
                  <a:schemeClr val="tx1">
                    <a:lumMod val="65000"/>
                    <a:lumOff val="35000"/>
                  </a:schemeClr>
                </a:solidFill>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1194377528"/>
      </p:ext>
    </p:extLst>
  </p:cSld>
  <p:clrMap bg1="lt1" tx1="dk1" bg2="lt2" tx2="dk2" accent1="accent1" accent2="accent2" accent3="accent3" accent4="accent4" accent5="accent5" accent6="accent6" hlink="hlink" folHlink="folHlink"/>
  <p:sldLayoutIdLst>
    <p:sldLayoutId id="2147483667" r:id="rId1"/>
    <p:sldLayoutId id="2147483683" r:id="rId2"/>
    <p:sldLayoutId id="2147483682" r:id="rId3"/>
    <p:sldLayoutId id="2147483681" r:id="rId4"/>
    <p:sldLayoutId id="2147483668" r:id="rId5"/>
    <p:sldLayoutId id="2147483685" r:id="rId6"/>
    <p:sldLayoutId id="2147483684" r:id="rId7"/>
    <p:sldLayoutId id="2147483673" r:id="rId8"/>
    <p:sldLayoutId id="2147483670" r:id="rId9"/>
    <p:sldLayoutId id="2147483674" r:id="rId10"/>
  </p:sldLayoutIdLst>
  <p:hf hdr="0"/>
  <p:txStyles>
    <p:titleStyle>
      <a:lvl1pPr algn="ctr" defTabSz="914400" rtl="0" eaLnBrk="1" latinLnBrk="0" hangingPunct="1">
        <a:spcBef>
          <a:spcPct val="0"/>
        </a:spcBef>
        <a:buNone/>
        <a:defRPr sz="3200" b="1" kern="1200">
          <a:solidFill>
            <a:srgbClr val="009ED6"/>
          </a:solidFill>
          <a:latin typeface="Arial" panose="020B0604020202020204" pitchFamily="34" charset="0"/>
          <a:ea typeface="+mj-ea"/>
          <a:cs typeface="Arial" panose="020B0604020202020204" pitchFamily="34" charset="0"/>
        </a:defRPr>
      </a:lvl1pPr>
    </p:titleStyle>
    <p:bodyStyle>
      <a:lvl1pPr marL="457200" indent="-457200" algn="l" defTabSz="914400" rtl="0" eaLnBrk="1" latinLnBrk="0" hangingPunct="1">
        <a:spcBef>
          <a:spcPct val="20000"/>
        </a:spcBef>
        <a:buClr>
          <a:srgbClr val="009ED6"/>
        </a:buClr>
        <a:buFont typeface="Wingdings" panose="05000000000000000000" pitchFamily="2" charset="2"/>
        <a:buChar char="v"/>
        <a:defRPr sz="3200" b="1"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914400" indent="-457200" algn="l" defTabSz="914400" rtl="0" eaLnBrk="1" latinLnBrk="0" hangingPunct="1">
        <a:spcBef>
          <a:spcPct val="20000"/>
        </a:spcBef>
        <a:buClr>
          <a:srgbClr val="009ED6"/>
        </a:buClr>
        <a:buFont typeface="Wingdings" panose="05000000000000000000" pitchFamily="2" charset="2"/>
        <a:buChar char="§"/>
        <a:defRPr sz="28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257300" indent="-342900" algn="l" defTabSz="914400" rtl="0" eaLnBrk="1" latinLnBrk="0" hangingPunct="1">
        <a:spcBef>
          <a:spcPct val="20000"/>
        </a:spcBef>
        <a:buClr>
          <a:srgbClr val="009ED6"/>
        </a:buClr>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714500" indent="-342900" algn="l" defTabSz="914400" rtl="0" eaLnBrk="1" latinLnBrk="0" hangingPunct="1">
        <a:spcBef>
          <a:spcPct val="20000"/>
        </a:spcBef>
        <a:buClr>
          <a:srgbClr val="009ED6"/>
        </a:buClr>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rgbClr val="009ED6"/>
        </a:buClr>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52400" y="4550229"/>
            <a:ext cx="7229480" cy="2286000"/>
          </a:xfrm>
        </p:spPr>
        <p:txBody>
          <a:bodyPr>
            <a:normAutofit/>
          </a:bodyPr>
          <a:lstStyle/>
          <a:p>
            <a:r>
              <a:rPr lang="fr-FR" dirty="0"/>
              <a:t>Certificats Complémentaires de Protection</a:t>
            </a:r>
          </a:p>
          <a:p>
            <a:r>
              <a:rPr lang="fr-FR" dirty="0"/>
              <a:t>Développements Jurisprudentiels</a:t>
            </a:r>
          </a:p>
        </p:txBody>
      </p:sp>
      <p:sp>
        <p:nvSpPr>
          <p:cNvPr id="3" name="Espace réservé du texte 2"/>
          <p:cNvSpPr>
            <a:spLocks noGrp="1"/>
          </p:cNvSpPr>
          <p:nvPr>
            <p:ph type="body" sz="quarter" idx="12"/>
          </p:nvPr>
        </p:nvSpPr>
        <p:spPr>
          <a:xfrm>
            <a:off x="7848600" y="5143500"/>
            <a:ext cx="3429000" cy="1676400"/>
          </a:xfrm>
        </p:spPr>
        <p:txBody>
          <a:bodyPr>
            <a:normAutofit/>
          </a:bodyPr>
          <a:lstStyle/>
          <a:p>
            <a:r>
              <a:rPr lang="fr-FR" dirty="0"/>
              <a:t>Thierry CAEN</a:t>
            </a:r>
          </a:p>
          <a:p>
            <a:r>
              <a:rPr lang="fr-FR" dirty="0"/>
              <a:t>Véronique MARCADE</a:t>
            </a:r>
          </a:p>
          <a:p>
            <a:endParaRPr lang="fr-FR" dirty="0"/>
          </a:p>
          <a:p>
            <a:endParaRPr lang="fr-FR" dirty="0"/>
          </a:p>
          <a:p>
            <a:r>
              <a:rPr lang="fr-FR" dirty="0"/>
              <a:t>Le 16 juin 2020</a:t>
            </a:r>
          </a:p>
        </p:txBody>
      </p:sp>
    </p:spTree>
    <p:extLst>
      <p:ext uri="{BB962C8B-B14F-4D97-AF65-F5344CB8AC3E}">
        <p14:creationId xmlns:p14="http://schemas.microsoft.com/office/powerpoint/2010/main" val="2873754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Arrêt de la CJUE </a:t>
            </a:r>
            <a:r>
              <a:rPr lang="fr-FR" i="1" dirty="0" err="1"/>
              <a:t>Teva</a:t>
            </a:r>
            <a:r>
              <a:rPr lang="fr-FR" i="1" dirty="0"/>
              <a:t> / </a:t>
            </a:r>
            <a:r>
              <a:rPr lang="fr-FR" i="1" dirty="0" err="1"/>
              <a:t>Gilead</a:t>
            </a:r>
            <a:r>
              <a:rPr lang="fr-FR" i="1" dirty="0"/>
              <a:t> </a:t>
            </a:r>
            <a:r>
              <a:rPr lang="fr-FR" dirty="0"/>
              <a:t>(C-121/17) du 25 juillet 2018</a:t>
            </a:r>
          </a:p>
        </p:txBody>
      </p:sp>
      <p:sp>
        <p:nvSpPr>
          <p:cNvPr id="3" name="Espace réservé du contenu 2"/>
          <p:cNvSpPr>
            <a:spLocks noGrp="1"/>
          </p:cNvSpPr>
          <p:nvPr>
            <p:ph idx="1"/>
          </p:nvPr>
        </p:nvSpPr>
        <p:spPr>
          <a:xfrm>
            <a:off x="598219" y="1570480"/>
            <a:ext cx="10287000" cy="5178425"/>
          </a:xfrm>
        </p:spPr>
        <p:txBody>
          <a:bodyPr>
            <a:normAutofit/>
          </a:bodyPr>
          <a:lstStyle/>
          <a:p>
            <a:pPr lvl="1">
              <a:spcAft>
                <a:spcPts val="1200"/>
              </a:spcAft>
            </a:pPr>
            <a:r>
              <a:rPr lang="fr-FR" dirty="0" err="1"/>
              <a:t>Teva</a:t>
            </a:r>
            <a:r>
              <a:rPr lang="fr-FR" dirty="0"/>
              <a:t> demande la nullité du CCP au motif que l’</a:t>
            </a:r>
            <a:r>
              <a:rPr lang="fr-FR" dirty="0" err="1"/>
              <a:t>emtricitabine</a:t>
            </a:r>
            <a:r>
              <a:rPr lang="fr-FR" dirty="0"/>
              <a:t> n’est pas </a:t>
            </a:r>
            <a:r>
              <a:rPr lang="fr-FR" b="1" dirty="0"/>
              <a:t>spécifiquement </a:t>
            </a:r>
            <a:r>
              <a:rPr lang="fr-FR" dirty="0"/>
              <a:t>décrite dans le brevet. </a:t>
            </a:r>
          </a:p>
          <a:p>
            <a:pPr lvl="1">
              <a:spcAft>
                <a:spcPts val="1200"/>
              </a:spcAft>
            </a:pPr>
            <a:r>
              <a:rPr lang="fr-FR" dirty="0"/>
              <a:t>Le tribunal anglais considère que les arrêts </a:t>
            </a:r>
            <a:r>
              <a:rPr lang="fr-FR" i="1" dirty="0" err="1"/>
              <a:t>Medeva</a:t>
            </a:r>
            <a:r>
              <a:rPr lang="fr-FR" dirty="0"/>
              <a:t> et </a:t>
            </a:r>
            <a:r>
              <a:rPr lang="fr-FR" i="1" dirty="0"/>
              <a:t>Eli</a:t>
            </a:r>
            <a:r>
              <a:rPr lang="fr-FR" dirty="0"/>
              <a:t> </a:t>
            </a:r>
            <a:r>
              <a:rPr lang="fr-FR" i="1" dirty="0"/>
              <a:t>Lilly</a:t>
            </a:r>
            <a:r>
              <a:rPr lang="fr-FR" dirty="0"/>
              <a:t> de la CJUE ne permettent pas de déterminer si la combinaison de produits est ou non protégée par le brevet de base. </a:t>
            </a:r>
          </a:p>
          <a:p>
            <a:pPr lvl="1">
              <a:spcAft>
                <a:spcPts val="1200"/>
              </a:spcAft>
            </a:pPr>
            <a:r>
              <a:rPr lang="fr-FR" dirty="0"/>
              <a:t>Il demande à la Cour de Justice de préciser les critères permettant de déterminer si un produit est protégé ou non par un brevet de base. </a:t>
            </a:r>
          </a:p>
          <a:p>
            <a:endParaRPr lang="fr-FR" b="0"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10</a:t>
            </a:fld>
            <a:endParaRPr lang="fr-FR"/>
          </a:p>
        </p:txBody>
      </p:sp>
    </p:spTree>
    <p:extLst>
      <p:ext uri="{BB962C8B-B14F-4D97-AF65-F5344CB8AC3E}">
        <p14:creationId xmlns:p14="http://schemas.microsoft.com/office/powerpoint/2010/main" val="508571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7829" y="190500"/>
            <a:ext cx="10287000" cy="866775"/>
          </a:xfrm>
        </p:spPr>
        <p:txBody>
          <a:bodyPr>
            <a:normAutofit/>
          </a:bodyPr>
          <a:lstStyle/>
          <a:p>
            <a:r>
              <a:rPr lang="fr-FR" sz="2800" dirty="0"/>
              <a:t>Arrêt de la CJUE </a:t>
            </a:r>
            <a:r>
              <a:rPr lang="fr-FR" sz="2800" i="1" dirty="0" err="1"/>
              <a:t>Teva</a:t>
            </a:r>
            <a:r>
              <a:rPr lang="fr-FR" sz="2800" i="1" dirty="0"/>
              <a:t> / </a:t>
            </a:r>
            <a:r>
              <a:rPr lang="fr-FR" sz="2800" i="1" dirty="0" err="1"/>
              <a:t>Gilead</a:t>
            </a:r>
            <a:r>
              <a:rPr lang="fr-FR" sz="2800" i="1" dirty="0"/>
              <a:t> </a:t>
            </a:r>
            <a:r>
              <a:rPr lang="fr-FR" sz="2800" dirty="0"/>
              <a:t>(C-121/17) du 25 juillet 2018</a:t>
            </a:r>
          </a:p>
        </p:txBody>
      </p:sp>
      <p:sp>
        <p:nvSpPr>
          <p:cNvPr id="3" name="Espace réservé du contenu 2"/>
          <p:cNvSpPr>
            <a:spLocks noGrp="1"/>
          </p:cNvSpPr>
          <p:nvPr>
            <p:ph idx="1"/>
          </p:nvPr>
        </p:nvSpPr>
        <p:spPr>
          <a:xfrm>
            <a:off x="457200" y="1866900"/>
            <a:ext cx="10668000" cy="4651246"/>
          </a:xfrm>
        </p:spPr>
        <p:txBody>
          <a:bodyPr>
            <a:normAutofit/>
          </a:bodyPr>
          <a:lstStyle/>
          <a:p>
            <a:pPr marL="457200" lvl="1" indent="0">
              <a:spcAft>
                <a:spcPts val="1200"/>
              </a:spcAft>
              <a:buNone/>
            </a:pPr>
            <a:r>
              <a:rPr lang="fr-FR" b="1" dirty="0"/>
              <a:t>Réponse de la Cour de Justice: </a:t>
            </a:r>
          </a:p>
          <a:p>
            <a:pPr lvl="1">
              <a:spcAft>
                <a:spcPts val="1200"/>
              </a:spcAft>
            </a:pPr>
            <a:r>
              <a:rPr lang="fr-FR" dirty="0"/>
              <a:t>Le produit objet du CCP doit pouvoir être identifié de façon spécifique</a:t>
            </a:r>
          </a:p>
          <a:p>
            <a:pPr lvl="2">
              <a:spcAft>
                <a:spcPts val="1200"/>
              </a:spcAft>
              <a:buFont typeface="Arial" panose="020B0604020202020204" pitchFamily="34" charset="0"/>
              <a:buChar char="-"/>
            </a:pPr>
            <a:r>
              <a:rPr lang="fr-FR" dirty="0"/>
              <a:t>par l’</a:t>
            </a:r>
            <a:r>
              <a:rPr lang="fr-FR" b="1" dirty="0"/>
              <a:t>homme du métier</a:t>
            </a:r>
          </a:p>
          <a:p>
            <a:pPr lvl="2">
              <a:spcAft>
                <a:spcPts val="1200"/>
              </a:spcAft>
              <a:buFont typeface="Arial" panose="020B0604020202020204" pitchFamily="34" charset="0"/>
              <a:buChar char="-"/>
            </a:pPr>
            <a:r>
              <a:rPr lang="fr-FR" dirty="0"/>
              <a:t>à la lumière de l’ensemble des éléments divulgués par le brevet de base et de l’état de la technique </a:t>
            </a:r>
            <a:r>
              <a:rPr lang="fr-FR" b="1" dirty="0"/>
              <a:t>à la date de dépôt ou de priorité </a:t>
            </a:r>
            <a:r>
              <a:rPr lang="fr-FR" dirty="0"/>
              <a:t>de ce brevet </a:t>
            </a:r>
          </a:p>
          <a:p>
            <a:pPr lvl="2">
              <a:spcAft>
                <a:spcPts val="1200"/>
              </a:spcAft>
              <a:buFont typeface="Arial" panose="020B0604020202020204" pitchFamily="34" charset="0"/>
              <a:buChar char="-"/>
            </a:pPr>
            <a:r>
              <a:rPr lang="fr-FR" dirty="0"/>
              <a:t>sans tenir compte de résultats issus de la recherche intervenue après la date de dépôt ou de priorité du brevet de base.</a:t>
            </a:r>
          </a:p>
        </p:txBody>
      </p:sp>
      <p:sp>
        <p:nvSpPr>
          <p:cNvPr id="4" name="Espace réservé de la date 3"/>
          <p:cNvSpPr>
            <a:spLocks noGrp="1"/>
          </p:cNvSpPr>
          <p:nvPr>
            <p:ph type="dt" sz="half" idx="10"/>
          </p:nvPr>
        </p:nvSpPr>
        <p:spPr/>
        <p:txBody>
          <a:bodyPr/>
          <a:lstStyle/>
          <a:p>
            <a:fld id="{56179BC2-59EF-4C72-8A16-50D276944227}"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11</a:t>
            </a:fld>
            <a:endParaRPr lang="fr-FR"/>
          </a:p>
        </p:txBody>
      </p:sp>
    </p:spTree>
    <p:extLst>
      <p:ext uri="{BB962C8B-B14F-4D97-AF65-F5344CB8AC3E}">
        <p14:creationId xmlns:p14="http://schemas.microsoft.com/office/powerpoint/2010/main" val="205676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7829" y="190500"/>
            <a:ext cx="10287000" cy="866775"/>
          </a:xfrm>
        </p:spPr>
        <p:txBody>
          <a:bodyPr>
            <a:normAutofit/>
          </a:bodyPr>
          <a:lstStyle/>
          <a:p>
            <a:r>
              <a:rPr lang="fr-FR" sz="2800" dirty="0"/>
              <a:t>Arrêt de la CJUE </a:t>
            </a:r>
            <a:r>
              <a:rPr lang="fr-FR" sz="2800" i="1" dirty="0" err="1"/>
              <a:t>Teva</a:t>
            </a:r>
            <a:r>
              <a:rPr lang="fr-FR" sz="2800" i="1" dirty="0"/>
              <a:t> / </a:t>
            </a:r>
            <a:r>
              <a:rPr lang="fr-FR" sz="2800" i="1" dirty="0" err="1"/>
              <a:t>Gilead</a:t>
            </a:r>
            <a:r>
              <a:rPr lang="fr-FR" sz="2800" i="1" dirty="0"/>
              <a:t> </a:t>
            </a:r>
            <a:r>
              <a:rPr lang="fr-FR" sz="2800" dirty="0"/>
              <a:t>(C-121/17) du 25 juillet 2018</a:t>
            </a:r>
          </a:p>
        </p:txBody>
      </p:sp>
      <p:sp>
        <p:nvSpPr>
          <p:cNvPr id="3" name="Espace réservé du contenu 2"/>
          <p:cNvSpPr>
            <a:spLocks noGrp="1"/>
          </p:cNvSpPr>
          <p:nvPr>
            <p:ph idx="1"/>
          </p:nvPr>
        </p:nvSpPr>
        <p:spPr>
          <a:xfrm>
            <a:off x="397329" y="1330454"/>
            <a:ext cx="10668000" cy="5921234"/>
          </a:xfrm>
        </p:spPr>
        <p:txBody>
          <a:bodyPr>
            <a:normAutofit/>
          </a:bodyPr>
          <a:lstStyle/>
          <a:p>
            <a:pPr marL="457200" lvl="1" indent="0">
              <a:spcAft>
                <a:spcPts val="1200"/>
              </a:spcAft>
              <a:buNone/>
            </a:pPr>
            <a:r>
              <a:rPr lang="fr-FR" b="1" dirty="0"/>
              <a:t>Réponse de la Cour de Justice – Dispositif :</a:t>
            </a:r>
          </a:p>
          <a:p>
            <a:pPr lvl="1">
              <a:spcAft>
                <a:spcPts val="1200"/>
              </a:spcAft>
            </a:pPr>
            <a:r>
              <a:rPr lang="fr-FR" dirty="0"/>
              <a:t>Limité au cas des combinaisons de principes actifs</a:t>
            </a:r>
          </a:p>
          <a:p>
            <a:pPr lvl="1">
              <a:spcAft>
                <a:spcPts val="1200"/>
              </a:spcAft>
            </a:pPr>
            <a:r>
              <a:rPr lang="fr-FR" dirty="0"/>
              <a:t>Un produit composé de </a:t>
            </a:r>
            <a:r>
              <a:rPr lang="fr-FR" b="1" dirty="0"/>
              <a:t>plusieurs</a:t>
            </a:r>
            <a:r>
              <a:rPr lang="fr-FR" dirty="0"/>
              <a:t> principes actifs ayant un effet combiné est protégé par le brevet de base :</a:t>
            </a:r>
          </a:p>
          <a:p>
            <a:pPr marL="1419225" lvl="1" indent="-571500">
              <a:spcAft>
                <a:spcPts val="1200"/>
              </a:spcAft>
              <a:buFont typeface="+mj-lt"/>
              <a:buAutoNum type="romanLcPeriod"/>
            </a:pPr>
            <a:r>
              <a:rPr lang="fr-FR" dirty="0"/>
              <a:t>quand cette combinaison relève nécessairement, à la lumière de la description et des dessins du brevet, de l’invention couverte par ce brevet, et </a:t>
            </a:r>
          </a:p>
          <a:p>
            <a:pPr marL="1419225" lvl="1" indent="-571500" defTabSz="671513">
              <a:spcAft>
                <a:spcPts val="1200"/>
              </a:spcAft>
              <a:buFont typeface="+mj-lt"/>
              <a:buAutoNum type="romanLcPeriod"/>
            </a:pPr>
            <a:r>
              <a:rPr lang="fr-FR" dirty="0"/>
              <a:t>quand </a:t>
            </a:r>
            <a:r>
              <a:rPr lang="fr-FR" b="1" dirty="0"/>
              <a:t>chacun</a:t>
            </a:r>
            <a:r>
              <a:rPr lang="fr-FR" dirty="0"/>
              <a:t> desdits principes actifs est spécifiquement 	</a:t>
            </a:r>
            <a:r>
              <a:rPr lang="fr-FR" b="1" dirty="0"/>
              <a:t>identifiable</a:t>
            </a:r>
            <a:r>
              <a:rPr lang="fr-FR" dirty="0"/>
              <a:t> à la lumière de l’ensemble des éléments divulgués par le brevet.</a:t>
            </a:r>
          </a:p>
        </p:txBody>
      </p:sp>
      <p:sp>
        <p:nvSpPr>
          <p:cNvPr id="4" name="Espace réservé de la date 3"/>
          <p:cNvSpPr>
            <a:spLocks noGrp="1"/>
          </p:cNvSpPr>
          <p:nvPr>
            <p:ph type="dt" sz="half" idx="10"/>
          </p:nvPr>
        </p:nvSpPr>
        <p:spPr/>
        <p:txBody>
          <a:bodyPr/>
          <a:lstStyle/>
          <a:p>
            <a:fld id="{56179BC2-59EF-4C72-8A16-50D276944227}"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12</a:t>
            </a:fld>
            <a:endParaRPr lang="fr-FR"/>
          </a:p>
        </p:txBody>
      </p:sp>
    </p:spTree>
    <p:extLst>
      <p:ext uri="{BB962C8B-B14F-4D97-AF65-F5344CB8AC3E}">
        <p14:creationId xmlns:p14="http://schemas.microsoft.com/office/powerpoint/2010/main" val="3838123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7829" y="190500"/>
            <a:ext cx="10287000" cy="866775"/>
          </a:xfrm>
        </p:spPr>
        <p:txBody>
          <a:bodyPr>
            <a:normAutofit/>
          </a:bodyPr>
          <a:lstStyle/>
          <a:p>
            <a:r>
              <a:rPr lang="fr-FR" sz="2800" dirty="0"/>
              <a:t>Arrêt de la CJUE </a:t>
            </a:r>
            <a:r>
              <a:rPr lang="fr-FR" sz="2800" i="1" dirty="0" err="1"/>
              <a:t>Teva</a:t>
            </a:r>
            <a:r>
              <a:rPr lang="fr-FR" sz="2800" i="1" dirty="0"/>
              <a:t> / </a:t>
            </a:r>
            <a:r>
              <a:rPr lang="fr-FR" sz="2800" i="1" dirty="0" err="1"/>
              <a:t>Gilead</a:t>
            </a:r>
            <a:r>
              <a:rPr lang="fr-FR" sz="2800" i="1" dirty="0"/>
              <a:t> </a:t>
            </a:r>
            <a:r>
              <a:rPr lang="fr-FR" sz="2800" dirty="0"/>
              <a:t>(C-121/17) du 25 juillet 2018</a:t>
            </a:r>
          </a:p>
        </p:txBody>
      </p:sp>
      <p:sp>
        <p:nvSpPr>
          <p:cNvPr id="3" name="Espace réservé du contenu 2"/>
          <p:cNvSpPr>
            <a:spLocks noGrp="1"/>
          </p:cNvSpPr>
          <p:nvPr>
            <p:ph idx="1"/>
          </p:nvPr>
        </p:nvSpPr>
        <p:spPr>
          <a:xfrm>
            <a:off x="304800" y="2171700"/>
            <a:ext cx="10668000" cy="3660646"/>
          </a:xfrm>
        </p:spPr>
        <p:txBody>
          <a:bodyPr>
            <a:normAutofit lnSpcReduction="10000"/>
          </a:bodyPr>
          <a:lstStyle/>
          <a:p>
            <a:pPr marL="457200" lvl="1" indent="0">
              <a:spcAft>
                <a:spcPts val="1200"/>
              </a:spcAft>
              <a:buNone/>
            </a:pPr>
            <a:r>
              <a:rPr lang="fr-FR" b="1" dirty="0"/>
              <a:t>Questions:</a:t>
            </a:r>
          </a:p>
          <a:p>
            <a:pPr lvl="1">
              <a:spcAft>
                <a:spcPts val="1200"/>
              </a:spcAft>
            </a:pPr>
            <a:r>
              <a:rPr lang="fr-FR" dirty="0"/>
              <a:t>Comment déterminer si un produit « </a:t>
            </a:r>
            <a:r>
              <a:rPr lang="fr-FR" i="1" dirty="0"/>
              <a:t>relève nécessairement de l’invention couverte</a:t>
            </a:r>
            <a:r>
              <a:rPr lang="fr-FR" dirty="0"/>
              <a:t> » par le brevet ?</a:t>
            </a:r>
          </a:p>
          <a:p>
            <a:pPr lvl="1">
              <a:spcAft>
                <a:spcPts val="1200"/>
              </a:spcAft>
            </a:pPr>
            <a:r>
              <a:rPr lang="fr-FR" dirty="0"/>
              <a:t>Quel est le niveau de spécificité requis pour satisfaire le critère « </a:t>
            </a:r>
            <a:r>
              <a:rPr lang="fr-FR" b="1" i="1" dirty="0"/>
              <a:t>spécifiquement identifiable </a:t>
            </a:r>
            <a:r>
              <a:rPr lang="fr-FR" i="1" dirty="0"/>
              <a:t>à la lumière de l’ensemble des éléments divulgués par le brevet</a:t>
            </a:r>
            <a:r>
              <a:rPr lang="fr-FR" dirty="0"/>
              <a:t> »?</a:t>
            </a:r>
          </a:p>
          <a:p>
            <a:pPr marL="457200" lvl="1" indent="0">
              <a:spcAft>
                <a:spcPts val="1200"/>
              </a:spcAft>
              <a:buNone/>
            </a:pPr>
            <a:r>
              <a:rPr lang="fr-FR" b="1" dirty="0"/>
              <a:t> </a:t>
            </a:r>
            <a:endParaRPr lang="fr-FR" dirty="0"/>
          </a:p>
        </p:txBody>
      </p:sp>
      <p:sp>
        <p:nvSpPr>
          <p:cNvPr id="4" name="Espace réservé de la date 3"/>
          <p:cNvSpPr>
            <a:spLocks noGrp="1"/>
          </p:cNvSpPr>
          <p:nvPr>
            <p:ph type="dt" sz="half" idx="10"/>
          </p:nvPr>
        </p:nvSpPr>
        <p:spPr/>
        <p:txBody>
          <a:bodyPr/>
          <a:lstStyle/>
          <a:p>
            <a:fld id="{56179BC2-59EF-4C72-8A16-50D276944227}"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13</a:t>
            </a:fld>
            <a:endParaRPr lang="fr-FR"/>
          </a:p>
        </p:txBody>
      </p:sp>
    </p:spTree>
    <p:extLst>
      <p:ext uri="{BB962C8B-B14F-4D97-AF65-F5344CB8AC3E}">
        <p14:creationId xmlns:p14="http://schemas.microsoft.com/office/powerpoint/2010/main" val="3768300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Article 3 a) du Règlement : Position des tribunaux</a:t>
            </a:r>
          </a:p>
        </p:txBody>
      </p:sp>
      <p:sp>
        <p:nvSpPr>
          <p:cNvPr id="3" name="Espace réservé du contenu 2"/>
          <p:cNvSpPr>
            <a:spLocks noGrp="1"/>
          </p:cNvSpPr>
          <p:nvPr>
            <p:ph idx="1"/>
          </p:nvPr>
        </p:nvSpPr>
        <p:spPr>
          <a:xfrm>
            <a:off x="559364" y="1409701"/>
            <a:ext cx="10299136" cy="5858316"/>
          </a:xfrm>
        </p:spPr>
        <p:txBody>
          <a:bodyPr>
            <a:normAutofit fontScale="85000" lnSpcReduction="20000"/>
          </a:bodyPr>
          <a:lstStyle/>
          <a:p>
            <a:pPr marL="358775" indent="-358775" algn="just"/>
            <a:r>
              <a:rPr lang="fr-FR" dirty="0"/>
              <a:t>Affaire </a:t>
            </a:r>
            <a:r>
              <a:rPr lang="fr-FR" i="1" dirty="0" err="1"/>
              <a:t>Teva</a:t>
            </a:r>
            <a:r>
              <a:rPr lang="fr-FR" i="1" dirty="0"/>
              <a:t> / </a:t>
            </a:r>
            <a:r>
              <a:rPr lang="fr-FR" i="1" dirty="0" err="1"/>
              <a:t>Gilead</a:t>
            </a:r>
            <a:endParaRPr lang="fr-FR" i="1" dirty="0"/>
          </a:p>
          <a:p>
            <a:pPr marL="358775" indent="-358775" algn="just"/>
            <a:endParaRPr lang="fr-FR" i="1" dirty="0"/>
          </a:p>
          <a:p>
            <a:pPr lvl="1">
              <a:spcBef>
                <a:spcPts val="1200"/>
              </a:spcBef>
              <a:spcAft>
                <a:spcPts val="1200"/>
              </a:spcAft>
            </a:pPr>
            <a:r>
              <a:rPr lang="fr-FR" sz="3200" dirty="0"/>
              <a:t>Le CCP portant sur la combinaison de </a:t>
            </a:r>
            <a:r>
              <a:rPr lang="fr-FR" sz="3200" dirty="0" err="1"/>
              <a:t>tenofovir</a:t>
            </a:r>
            <a:r>
              <a:rPr lang="fr-FR" sz="3200" dirty="0"/>
              <a:t> </a:t>
            </a:r>
            <a:r>
              <a:rPr lang="fr-FR" sz="3200" dirty="0" err="1"/>
              <a:t>disoproxil</a:t>
            </a:r>
            <a:r>
              <a:rPr lang="fr-FR" sz="3200" dirty="0"/>
              <a:t> et </a:t>
            </a:r>
            <a:r>
              <a:rPr lang="fr-FR" sz="3200" dirty="0" err="1"/>
              <a:t>emtricitabine</a:t>
            </a:r>
            <a:r>
              <a:rPr lang="fr-FR" sz="3200" dirty="0"/>
              <a:t> a été annulé en France :</a:t>
            </a:r>
          </a:p>
          <a:p>
            <a:pPr lvl="2">
              <a:spcAft>
                <a:spcPts val="1200"/>
              </a:spcAft>
              <a:buFont typeface="Arial" panose="020B0604020202020204" pitchFamily="34" charset="0"/>
              <a:buChar char="-"/>
            </a:pPr>
            <a:r>
              <a:rPr lang="fr-FR" sz="2800" dirty="0"/>
              <a:t>L’expression « autres ingrédients thérapeutiques » est générique</a:t>
            </a:r>
          </a:p>
          <a:p>
            <a:pPr lvl="2">
              <a:spcAft>
                <a:spcPts val="1200"/>
              </a:spcAft>
              <a:buFont typeface="Arial" panose="020B0604020202020204" pitchFamily="34" charset="0"/>
              <a:buChar char="-"/>
            </a:pPr>
            <a:r>
              <a:rPr lang="fr-FR" sz="2800" dirty="0"/>
              <a:t>Absence de tout élément, dans la description du brevet, relatif à la combinaison du </a:t>
            </a:r>
            <a:r>
              <a:rPr lang="fr-FR" sz="2800" dirty="0" err="1"/>
              <a:t>tenofovir</a:t>
            </a:r>
            <a:r>
              <a:rPr lang="fr-FR" sz="2800" dirty="0"/>
              <a:t> </a:t>
            </a:r>
            <a:r>
              <a:rPr lang="fr-FR" sz="2800" dirty="0" err="1"/>
              <a:t>disoproxil</a:t>
            </a:r>
            <a:r>
              <a:rPr lang="fr-FR" sz="2800" dirty="0"/>
              <a:t> avec un autre principe actif </a:t>
            </a:r>
            <a:r>
              <a:rPr lang="fr-FR" sz="2800" dirty="0" err="1"/>
              <a:t>anti-rétroviral</a:t>
            </a:r>
            <a:endParaRPr lang="fr-FR" sz="2800" dirty="0"/>
          </a:p>
          <a:p>
            <a:pPr lvl="2">
              <a:spcAft>
                <a:spcPts val="1200"/>
              </a:spcAft>
              <a:buFont typeface="Arial" panose="020B0604020202020204" pitchFamily="34" charset="0"/>
              <a:buChar char="-"/>
            </a:pPr>
            <a:r>
              <a:rPr lang="fr-FR" sz="2800" dirty="0"/>
              <a:t>Le brevet ne mentionne pas une formule fonctionnelle visant implicitement, mais nécessairement et de manière spécifique, l’</a:t>
            </a:r>
            <a:r>
              <a:rPr lang="fr-FR" sz="2800" dirty="0" err="1"/>
              <a:t>emtricitabine</a:t>
            </a:r>
            <a:r>
              <a:rPr lang="fr-FR" sz="2800" dirty="0"/>
              <a:t>.</a:t>
            </a:r>
          </a:p>
          <a:p>
            <a:pPr lvl="2">
              <a:spcBef>
                <a:spcPts val="0"/>
              </a:spcBef>
              <a:buFont typeface="Arial" panose="020B0604020202020204" pitchFamily="34" charset="0"/>
              <a:buChar char="-"/>
            </a:pPr>
            <a:endParaRPr lang="fr-FR" sz="2800" dirty="0"/>
          </a:p>
          <a:p>
            <a:pPr lvl="1">
              <a:spcAft>
                <a:spcPts val="1200"/>
              </a:spcAft>
            </a:pPr>
            <a:r>
              <a:rPr lang="fr-FR" sz="3200" dirty="0"/>
              <a:t>En Allemagne, au Royaume-Uni, aux Pays-Bas et en Espagne, le CCP a été également annulé</a:t>
            </a:r>
          </a:p>
        </p:txBody>
      </p:sp>
      <p:sp>
        <p:nvSpPr>
          <p:cNvPr id="4" name="Espace réservé de la date 3"/>
          <p:cNvSpPr>
            <a:spLocks noGrp="1"/>
          </p:cNvSpPr>
          <p:nvPr>
            <p:ph type="dt" sz="half" idx="10"/>
          </p:nvPr>
        </p:nvSpPr>
        <p:spPr/>
        <p:txBody>
          <a:bodyPr/>
          <a:lstStyle/>
          <a:p>
            <a:fld id="{5CA8FF84-030D-4D6B-86FF-E9E43A2EECA2}"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14</a:t>
            </a:fld>
            <a:endParaRPr lang="fr-FR"/>
          </a:p>
        </p:txBody>
      </p:sp>
    </p:spTree>
    <p:extLst>
      <p:ext uri="{BB962C8B-B14F-4D97-AF65-F5344CB8AC3E}">
        <p14:creationId xmlns:p14="http://schemas.microsoft.com/office/powerpoint/2010/main" val="3998390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Article 3 a) du Règlement : Position des tribunaux</a:t>
            </a:r>
          </a:p>
        </p:txBody>
      </p:sp>
      <p:sp>
        <p:nvSpPr>
          <p:cNvPr id="3" name="Espace réservé du contenu 2"/>
          <p:cNvSpPr>
            <a:spLocks noGrp="1"/>
          </p:cNvSpPr>
          <p:nvPr>
            <p:ph idx="1"/>
          </p:nvPr>
        </p:nvSpPr>
        <p:spPr>
          <a:xfrm>
            <a:off x="559364" y="1409701"/>
            <a:ext cx="10299136" cy="5858316"/>
          </a:xfrm>
        </p:spPr>
        <p:txBody>
          <a:bodyPr>
            <a:normAutofit/>
          </a:bodyPr>
          <a:lstStyle/>
          <a:p>
            <a:pPr marL="358775" indent="-358775" algn="just"/>
            <a:r>
              <a:rPr lang="fr-FR" sz="2400" dirty="0"/>
              <a:t>Affaire Searle / Sandoz </a:t>
            </a:r>
            <a:r>
              <a:rPr lang="fr-FR" sz="2400" b="0" dirty="0"/>
              <a:t>(TGI Paris ; ordonnance de référé du 11 janvier 2019)</a:t>
            </a:r>
          </a:p>
          <a:p>
            <a:pPr marL="571500" indent="-571500" algn="just">
              <a:buFont typeface="+mj-lt"/>
              <a:buAutoNum type="romanLcPeriod" startAt="3"/>
            </a:pPr>
            <a:endParaRPr lang="fr-FR" sz="1200" dirty="0"/>
          </a:p>
          <a:p>
            <a:pPr lvl="1" algn="just"/>
            <a:r>
              <a:rPr lang="fr-FR" sz="2000" dirty="0"/>
              <a:t>Searle est titulaire d’un brevet européen protégeant des composés selon une formule </a:t>
            </a:r>
            <a:r>
              <a:rPr lang="fr-FR" sz="2000" dirty="0" err="1"/>
              <a:t>Markush</a:t>
            </a:r>
            <a:r>
              <a:rPr lang="fr-FR" sz="2000" dirty="0"/>
              <a:t> :  </a:t>
            </a:r>
          </a:p>
          <a:p>
            <a:pPr marL="457200" lvl="1" indent="0" algn="just">
              <a:buNone/>
            </a:pPr>
            <a:endParaRPr lang="fr-FR" sz="2000" dirty="0"/>
          </a:p>
          <a:p>
            <a:pPr lvl="1" algn="just"/>
            <a:endParaRPr lang="fr-FR" sz="2000" dirty="0"/>
          </a:p>
          <a:p>
            <a:pPr marL="0" indent="0" algn="just">
              <a:buNone/>
            </a:pPr>
            <a:endParaRPr lang="fr-FR" sz="2400" dirty="0"/>
          </a:p>
          <a:p>
            <a:pPr marL="0" indent="0" algn="just">
              <a:buNone/>
            </a:pPr>
            <a:r>
              <a:rPr lang="fr-FR" sz="2400" b="0" dirty="0"/>
              <a:t>	</a:t>
            </a:r>
            <a:r>
              <a:rPr lang="fr-FR" sz="1800" b="0" dirty="0"/>
              <a:t>P1 est un radical </a:t>
            </a:r>
            <a:r>
              <a:rPr lang="fr-FR" sz="1800" b="0" dirty="0" err="1"/>
              <a:t>hétérocyclyloxycarbonyle</a:t>
            </a:r>
            <a:r>
              <a:rPr lang="fr-FR" sz="1800" b="0" dirty="0"/>
              <a:t> </a:t>
            </a:r>
            <a:endParaRPr lang="fr-FR" sz="2400" b="0" dirty="0"/>
          </a:p>
          <a:p>
            <a:pPr lvl="1" algn="just"/>
            <a:r>
              <a:rPr lang="fr-FR" sz="2000" dirty="0"/>
              <a:t>Une AMM a été octroyée pour le produit </a:t>
            </a:r>
            <a:r>
              <a:rPr lang="fr-FR" sz="2000" dirty="0" err="1"/>
              <a:t>darunavir</a:t>
            </a:r>
            <a:r>
              <a:rPr lang="fr-FR" sz="2000" dirty="0"/>
              <a:t> dont la formule chimique est :</a:t>
            </a:r>
          </a:p>
        </p:txBody>
      </p:sp>
      <p:sp>
        <p:nvSpPr>
          <p:cNvPr id="4" name="Espace réservé de la date 3"/>
          <p:cNvSpPr>
            <a:spLocks noGrp="1"/>
          </p:cNvSpPr>
          <p:nvPr>
            <p:ph type="dt" sz="half" idx="10"/>
          </p:nvPr>
        </p:nvSpPr>
        <p:spPr/>
        <p:txBody>
          <a:bodyPr/>
          <a:lstStyle/>
          <a:p>
            <a:fld id="{5CA8FF84-030D-4D6B-86FF-E9E43A2EECA2}"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15</a:t>
            </a:fld>
            <a:endParaRPr lang="fr-FR"/>
          </a:p>
        </p:txBody>
      </p:sp>
      <p:pic>
        <p:nvPicPr>
          <p:cNvPr id="6" name="Image 5"/>
          <p:cNvPicPr>
            <a:picLocks noChangeAspect="1"/>
          </p:cNvPicPr>
          <p:nvPr/>
        </p:nvPicPr>
        <p:blipFill>
          <a:blip r:embed="rId3"/>
          <a:stretch>
            <a:fillRect/>
          </a:stretch>
        </p:blipFill>
        <p:spPr>
          <a:xfrm>
            <a:off x="4258710" y="2766744"/>
            <a:ext cx="2888308" cy="1614756"/>
          </a:xfrm>
          <a:prstGeom prst="rect">
            <a:avLst/>
          </a:prstGeom>
        </p:spPr>
      </p:pic>
      <p:pic>
        <p:nvPicPr>
          <p:cNvPr id="7" name="Image 6"/>
          <p:cNvPicPr>
            <a:picLocks noChangeAspect="1"/>
          </p:cNvPicPr>
          <p:nvPr/>
        </p:nvPicPr>
        <p:blipFill>
          <a:blip r:embed="rId4"/>
          <a:stretch>
            <a:fillRect/>
          </a:stretch>
        </p:blipFill>
        <p:spPr>
          <a:xfrm>
            <a:off x="4021575" y="5265042"/>
            <a:ext cx="4055625" cy="1874167"/>
          </a:xfrm>
          <a:prstGeom prst="rect">
            <a:avLst/>
          </a:prstGeom>
        </p:spPr>
      </p:pic>
    </p:spTree>
    <p:extLst>
      <p:ext uri="{BB962C8B-B14F-4D97-AF65-F5344CB8AC3E}">
        <p14:creationId xmlns:p14="http://schemas.microsoft.com/office/powerpoint/2010/main" val="332844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Article 3 a) du Règlement : Position des tribunaux</a:t>
            </a:r>
          </a:p>
        </p:txBody>
      </p:sp>
      <p:sp>
        <p:nvSpPr>
          <p:cNvPr id="3" name="Espace réservé du contenu 2"/>
          <p:cNvSpPr>
            <a:spLocks noGrp="1"/>
          </p:cNvSpPr>
          <p:nvPr>
            <p:ph idx="1"/>
          </p:nvPr>
        </p:nvSpPr>
        <p:spPr>
          <a:xfrm>
            <a:off x="559364" y="1409701"/>
            <a:ext cx="10299136" cy="5600700"/>
          </a:xfrm>
        </p:spPr>
        <p:txBody>
          <a:bodyPr>
            <a:normAutofit/>
          </a:bodyPr>
          <a:lstStyle/>
          <a:p>
            <a:r>
              <a:rPr lang="fr-FR" sz="2400" dirty="0"/>
              <a:t>Affaire </a:t>
            </a:r>
            <a:r>
              <a:rPr lang="fr-FR" sz="2400" i="1" dirty="0"/>
              <a:t>Searle / Sandoz </a:t>
            </a:r>
            <a:r>
              <a:rPr lang="fr-FR" sz="2400" b="0" dirty="0"/>
              <a:t>(TGI Paris ; ordonnance de référé du 11 janvier 2019)</a:t>
            </a:r>
          </a:p>
          <a:p>
            <a:pPr marL="571500" indent="-571500">
              <a:buFont typeface="+mj-lt"/>
              <a:buAutoNum type="romanLcPeriod"/>
            </a:pPr>
            <a:endParaRPr lang="fr-FR" sz="1200" dirty="0"/>
          </a:p>
          <a:p>
            <a:pPr marL="571500" indent="-571500">
              <a:buFont typeface="+mj-lt"/>
              <a:buAutoNum type="romanLcPeriod"/>
            </a:pPr>
            <a:endParaRPr lang="fr-FR" sz="1200" dirty="0"/>
          </a:p>
          <a:p>
            <a:pPr marL="571500" indent="-571500">
              <a:buFont typeface="+mj-lt"/>
              <a:buAutoNum type="romanLcPeriod"/>
            </a:pPr>
            <a:endParaRPr lang="fr-FR" sz="1200" dirty="0"/>
          </a:p>
          <a:p>
            <a:pPr lvl="1" algn="just"/>
            <a:r>
              <a:rPr lang="fr-FR" sz="2400" dirty="0"/>
              <a:t>Le </a:t>
            </a:r>
            <a:r>
              <a:rPr lang="fr-FR" sz="2400" dirty="0" err="1"/>
              <a:t>darunavir</a:t>
            </a:r>
            <a:r>
              <a:rPr lang="fr-FR" sz="2400" dirty="0"/>
              <a:t> est protégé par la formule </a:t>
            </a:r>
            <a:r>
              <a:rPr lang="fr-FR" sz="2400" dirty="0" err="1"/>
              <a:t>Markush</a:t>
            </a:r>
            <a:r>
              <a:rPr lang="fr-FR" sz="2400" dirty="0"/>
              <a:t> revendiquée. </a:t>
            </a:r>
          </a:p>
          <a:p>
            <a:pPr lvl="1" algn="just"/>
            <a:endParaRPr lang="fr-FR" sz="2400" dirty="0"/>
          </a:p>
          <a:p>
            <a:pPr lvl="1" algn="just"/>
            <a:r>
              <a:rPr lang="fr-FR" sz="2400" dirty="0"/>
              <a:t>Le </a:t>
            </a:r>
            <a:r>
              <a:rPr lang="fr-FR" sz="2400" dirty="0" err="1"/>
              <a:t>darunavir</a:t>
            </a:r>
            <a:r>
              <a:rPr lang="fr-FR" sz="2400" dirty="0"/>
              <a:t> n’est pas explicitement mentionné dans le brevet de base et le substituant P1 du </a:t>
            </a:r>
            <a:r>
              <a:rPr lang="fr-FR" sz="2400" dirty="0" err="1"/>
              <a:t>darunavir</a:t>
            </a:r>
            <a:r>
              <a:rPr lang="fr-FR" sz="2400" dirty="0"/>
              <a:t> (dérivé bis-</a:t>
            </a:r>
            <a:r>
              <a:rPr lang="fr-FR" sz="2400" dirty="0" err="1"/>
              <a:t>tétrahydrofurane</a:t>
            </a:r>
            <a:r>
              <a:rPr lang="fr-FR" sz="2400" dirty="0"/>
              <a:t>) n’est pas cité. </a:t>
            </a:r>
          </a:p>
          <a:p>
            <a:pPr lvl="1" algn="just"/>
            <a:endParaRPr lang="fr-FR" sz="2400" dirty="0"/>
          </a:p>
          <a:p>
            <a:pPr lvl="1" algn="just"/>
            <a:r>
              <a:rPr lang="fr-FR" sz="2400" dirty="0"/>
              <a:t>Un CCP a été délivré pour le </a:t>
            </a:r>
            <a:r>
              <a:rPr lang="fr-FR" sz="2400" dirty="0" err="1"/>
              <a:t>darunavir</a:t>
            </a:r>
            <a:r>
              <a:rPr lang="fr-FR" sz="2400" dirty="0"/>
              <a:t> en 2008. </a:t>
            </a:r>
          </a:p>
          <a:p>
            <a:pPr marL="457200" lvl="1" indent="0" algn="just">
              <a:buNone/>
            </a:pPr>
            <a:endParaRPr lang="fr-FR" sz="2000" dirty="0"/>
          </a:p>
          <a:p>
            <a:pPr marL="457200" lvl="1" indent="0" algn="just">
              <a:buNone/>
            </a:pPr>
            <a:endParaRPr lang="fr-FR" sz="2000" dirty="0"/>
          </a:p>
          <a:p>
            <a:pPr lvl="1" algn="just"/>
            <a:endParaRPr lang="fr-FR" sz="2000" dirty="0"/>
          </a:p>
        </p:txBody>
      </p:sp>
      <p:sp>
        <p:nvSpPr>
          <p:cNvPr id="4" name="Espace réservé de la date 3"/>
          <p:cNvSpPr>
            <a:spLocks noGrp="1"/>
          </p:cNvSpPr>
          <p:nvPr>
            <p:ph type="dt" sz="half" idx="10"/>
          </p:nvPr>
        </p:nvSpPr>
        <p:spPr/>
        <p:txBody>
          <a:bodyPr/>
          <a:lstStyle/>
          <a:p>
            <a:fld id="{5CA8FF84-030D-4D6B-86FF-E9E43A2EECA2}"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16</a:t>
            </a:fld>
            <a:endParaRPr lang="fr-FR"/>
          </a:p>
        </p:txBody>
      </p:sp>
    </p:spTree>
    <p:extLst>
      <p:ext uri="{BB962C8B-B14F-4D97-AF65-F5344CB8AC3E}">
        <p14:creationId xmlns:p14="http://schemas.microsoft.com/office/powerpoint/2010/main" val="3789917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Article 3 a) du Règlement : Position des tribunaux</a:t>
            </a:r>
          </a:p>
        </p:txBody>
      </p:sp>
      <p:sp>
        <p:nvSpPr>
          <p:cNvPr id="3" name="Espace réservé du contenu 2"/>
          <p:cNvSpPr>
            <a:spLocks noGrp="1"/>
          </p:cNvSpPr>
          <p:nvPr>
            <p:ph idx="1"/>
          </p:nvPr>
        </p:nvSpPr>
        <p:spPr/>
        <p:txBody>
          <a:bodyPr>
            <a:normAutofit/>
          </a:bodyPr>
          <a:lstStyle/>
          <a:p>
            <a:r>
              <a:rPr lang="fr-FR" sz="2400" dirty="0"/>
              <a:t>Affaire </a:t>
            </a:r>
            <a:r>
              <a:rPr lang="fr-FR" sz="2400" i="1" dirty="0"/>
              <a:t>Searle / Sandoz </a:t>
            </a:r>
            <a:r>
              <a:rPr lang="fr-FR" sz="2400" b="0" dirty="0"/>
              <a:t>(TGI Paris ; ordonnance de référé du 11 janvier 2019)</a:t>
            </a:r>
          </a:p>
          <a:p>
            <a:pPr marL="571500" indent="-571500">
              <a:buFont typeface="+mj-lt"/>
              <a:buAutoNum type="romanLcPeriod"/>
            </a:pPr>
            <a:endParaRPr lang="fr-FR" sz="1200" dirty="0"/>
          </a:p>
          <a:p>
            <a:pPr lvl="1" algn="just"/>
            <a:r>
              <a:rPr lang="fr-FR" sz="2000" dirty="0"/>
              <a:t>La société Sandoz a déposé des AMM pour un générique du </a:t>
            </a:r>
            <a:r>
              <a:rPr lang="fr-FR" sz="2000" dirty="0" err="1"/>
              <a:t>darunavir</a:t>
            </a:r>
            <a:r>
              <a:rPr lang="fr-FR" sz="2000" dirty="0"/>
              <a:t> et Searle demande l’interdiction provisoire.</a:t>
            </a:r>
          </a:p>
          <a:p>
            <a:pPr lvl="1" algn="just"/>
            <a:endParaRPr lang="fr-FR" sz="2000" dirty="0"/>
          </a:p>
          <a:p>
            <a:pPr lvl="1" algn="just"/>
            <a:r>
              <a:rPr lang="fr-FR" sz="2000" dirty="0"/>
              <a:t>Sandoz conteste la validité du CCP sur la base de l’arrêt </a:t>
            </a:r>
            <a:r>
              <a:rPr lang="fr-FR" sz="2000" i="1" dirty="0" err="1"/>
              <a:t>Gilead</a:t>
            </a:r>
            <a:r>
              <a:rPr lang="fr-FR" sz="2000" dirty="0"/>
              <a:t>. Sandoz considère que la formule </a:t>
            </a:r>
            <a:r>
              <a:rPr lang="fr-FR" sz="2000" dirty="0" err="1"/>
              <a:t>Markush</a:t>
            </a:r>
            <a:r>
              <a:rPr lang="fr-FR" sz="2000" dirty="0"/>
              <a:t> revendiquée n’est pas assez précise pour qu’on puisse en déduire le </a:t>
            </a:r>
            <a:r>
              <a:rPr lang="fr-FR" sz="2000" dirty="0" err="1"/>
              <a:t>darunavir</a:t>
            </a:r>
            <a:r>
              <a:rPr lang="fr-FR" sz="2000" dirty="0"/>
              <a:t>. </a:t>
            </a:r>
          </a:p>
          <a:p>
            <a:pPr lvl="1" algn="just"/>
            <a:endParaRPr lang="fr-FR" sz="2000" dirty="0"/>
          </a:p>
          <a:p>
            <a:pPr lvl="1" algn="just"/>
            <a:r>
              <a:rPr lang="fr-FR" sz="2000" dirty="0"/>
              <a:t>Plus particulièrement, Sandoz soutient que le substituant P1 du </a:t>
            </a:r>
            <a:r>
              <a:rPr lang="fr-FR" sz="2000" dirty="0" err="1"/>
              <a:t>darunavir</a:t>
            </a:r>
            <a:r>
              <a:rPr lang="fr-FR" sz="2000" dirty="0"/>
              <a:t> était inhabituel et que le </a:t>
            </a:r>
            <a:r>
              <a:rPr lang="fr-FR" sz="2000" dirty="0" err="1"/>
              <a:t>darunavir</a:t>
            </a:r>
            <a:r>
              <a:rPr lang="fr-FR" sz="2000" dirty="0"/>
              <a:t> a été développé après le brevet de base. </a:t>
            </a:r>
          </a:p>
          <a:p>
            <a:pPr marL="457200" lvl="1" indent="0" algn="just">
              <a:buNone/>
            </a:pPr>
            <a:endParaRPr lang="fr-FR" sz="2000" dirty="0"/>
          </a:p>
          <a:p>
            <a:pPr lvl="1" algn="just"/>
            <a:endParaRPr lang="fr-FR" sz="2000" dirty="0"/>
          </a:p>
          <a:p>
            <a:endParaRPr lang="fr-FR"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17</a:t>
            </a:fld>
            <a:endParaRPr lang="fr-FR"/>
          </a:p>
        </p:txBody>
      </p:sp>
    </p:spTree>
    <p:extLst>
      <p:ext uri="{BB962C8B-B14F-4D97-AF65-F5344CB8AC3E}">
        <p14:creationId xmlns:p14="http://schemas.microsoft.com/office/powerpoint/2010/main" val="525639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Article 3 a) du Règlement : Position des tribunaux</a:t>
            </a:r>
          </a:p>
        </p:txBody>
      </p:sp>
      <p:sp>
        <p:nvSpPr>
          <p:cNvPr id="3" name="Espace réservé du contenu 2"/>
          <p:cNvSpPr>
            <a:spLocks noGrp="1"/>
          </p:cNvSpPr>
          <p:nvPr>
            <p:ph idx="1"/>
          </p:nvPr>
        </p:nvSpPr>
        <p:spPr>
          <a:xfrm>
            <a:off x="559364" y="1409701"/>
            <a:ext cx="10299136" cy="5600700"/>
          </a:xfrm>
        </p:spPr>
        <p:txBody>
          <a:bodyPr>
            <a:normAutofit fontScale="85000" lnSpcReduction="10000"/>
          </a:bodyPr>
          <a:lstStyle/>
          <a:p>
            <a:pPr algn="just"/>
            <a:r>
              <a:rPr lang="fr-FR" sz="2400" dirty="0"/>
              <a:t>Affaire </a:t>
            </a:r>
            <a:r>
              <a:rPr lang="fr-FR" sz="2400" i="1" dirty="0"/>
              <a:t>Searle / Sandoz </a:t>
            </a:r>
            <a:r>
              <a:rPr lang="fr-FR" sz="2400" b="0" dirty="0"/>
              <a:t>(TGI Paris ; ordonnance de référé du 11 janvier 2019)</a:t>
            </a:r>
          </a:p>
          <a:p>
            <a:pPr marL="571500" indent="-571500" algn="just">
              <a:buFont typeface="+mj-lt"/>
              <a:buAutoNum type="romanLcPeriod"/>
            </a:pPr>
            <a:endParaRPr lang="fr-FR" sz="1200" dirty="0"/>
          </a:p>
          <a:p>
            <a:pPr lvl="1" algn="just">
              <a:spcAft>
                <a:spcPts val="600"/>
              </a:spcAft>
            </a:pPr>
            <a:r>
              <a:rPr lang="fr-FR" sz="2400" dirty="0"/>
              <a:t>Le Tribunal considère que: </a:t>
            </a:r>
          </a:p>
          <a:p>
            <a:pPr lvl="2" algn="just">
              <a:spcAft>
                <a:spcPts val="600"/>
              </a:spcAft>
            </a:pPr>
            <a:r>
              <a:rPr lang="fr-FR" sz="2000" dirty="0"/>
              <a:t>Le fait que le </a:t>
            </a:r>
            <a:r>
              <a:rPr lang="fr-FR" sz="2000" dirty="0" err="1"/>
              <a:t>darunavir</a:t>
            </a:r>
            <a:r>
              <a:rPr lang="fr-FR" sz="2000" dirty="0"/>
              <a:t> a été développé après le brevet de base est sans incidence, car un mode de réalisation préféré peut avoir été découvert après le dépôt de l’invention, cela ne veut pas dire qu’il n’était pas protégé par le brevet. </a:t>
            </a:r>
          </a:p>
          <a:p>
            <a:pPr lvl="2" algn="just">
              <a:spcAft>
                <a:spcPts val="600"/>
              </a:spcAft>
            </a:pPr>
            <a:r>
              <a:rPr lang="fr-FR" sz="2000" dirty="0"/>
              <a:t>La CJUE, dans l’arrêt </a:t>
            </a:r>
            <a:r>
              <a:rPr lang="fr-FR" sz="2000" i="1" dirty="0"/>
              <a:t>Eli Lilly</a:t>
            </a:r>
            <a:r>
              <a:rPr lang="fr-FR" sz="2000" dirty="0"/>
              <a:t>, a admis que la référence au produit objet du CCP dans le brevet de base pouvait être implicite, à condition que ce principe soit visé de manière nécessaire et spécifique dans les revendications.</a:t>
            </a:r>
          </a:p>
          <a:p>
            <a:pPr lvl="2" algn="just">
              <a:spcAft>
                <a:spcPts val="600"/>
              </a:spcAft>
            </a:pPr>
            <a:r>
              <a:rPr lang="fr-FR" sz="2000" dirty="0"/>
              <a:t>Dans </a:t>
            </a:r>
            <a:r>
              <a:rPr lang="fr-FR" sz="2000" i="1" dirty="0"/>
              <a:t>Eli Lilly, </a:t>
            </a:r>
            <a:r>
              <a:rPr lang="fr-FR" sz="2000" dirty="0"/>
              <a:t> la revendication était fonctionnelle alors que, dans l’espèce, elle est structurelle, ce qui permet « </a:t>
            </a:r>
            <a:r>
              <a:rPr lang="fr-FR" sz="2000" i="1" dirty="0"/>
              <a:t>mieux à l’homme du métier d’appréhender au vu des revendications si le principe actif protégé par le CCP était couvert par le brevet de base</a:t>
            </a:r>
            <a:r>
              <a:rPr lang="fr-FR" sz="2000" dirty="0"/>
              <a:t> ». </a:t>
            </a:r>
          </a:p>
          <a:p>
            <a:pPr lvl="2" algn="just">
              <a:spcAft>
                <a:spcPts val="600"/>
              </a:spcAft>
            </a:pPr>
            <a:r>
              <a:rPr lang="fr-FR" sz="2000" dirty="0"/>
              <a:t>Par conséquent, le CCP ne paraît pas manifestement nul. </a:t>
            </a:r>
          </a:p>
          <a:p>
            <a:pPr lvl="2" algn="just"/>
            <a:endParaRPr lang="fr-FR" sz="2000" dirty="0"/>
          </a:p>
          <a:p>
            <a:pPr lvl="1" algn="just"/>
            <a:r>
              <a:rPr lang="fr-FR" sz="2400" dirty="0"/>
              <a:t>Le tribunal accorde l’interdiction provisoire.</a:t>
            </a:r>
          </a:p>
          <a:p>
            <a:pPr marL="457200" lvl="1" indent="0" algn="just">
              <a:buNone/>
            </a:pPr>
            <a:endParaRPr lang="fr-FR" sz="2400" dirty="0"/>
          </a:p>
          <a:p>
            <a:pPr lvl="1" algn="just"/>
            <a:r>
              <a:rPr lang="fr-FR" sz="2400" dirty="0"/>
              <a:t>Des interdictions provisoires ont été également acceptées en Angleterre, aux Pays-Bas, en Suède et en Autriche</a:t>
            </a:r>
          </a:p>
          <a:p>
            <a:pPr lvl="2"/>
            <a:endParaRPr lang="fr-FR" sz="1600" dirty="0"/>
          </a:p>
        </p:txBody>
      </p:sp>
      <p:sp>
        <p:nvSpPr>
          <p:cNvPr id="4" name="Espace réservé de la date 3"/>
          <p:cNvSpPr>
            <a:spLocks noGrp="1"/>
          </p:cNvSpPr>
          <p:nvPr>
            <p:ph type="dt" sz="half" idx="10"/>
          </p:nvPr>
        </p:nvSpPr>
        <p:spPr/>
        <p:txBody>
          <a:bodyPr/>
          <a:lstStyle/>
          <a:p>
            <a:fld id="{5CA8FF84-030D-4D6B-86FF-E9E43A2EECA2}"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18</a:t>
            </a:fld>
            <a:endParaRPr lang="fr-FR"/>
          </a:p>
        </p:txBody>
      </p:sp>
    </p:spTree>
    <p:extLst>
      <p:ext uri="{BB962C8B-B14F-4D97-AF65-F5344CB8AC3E}">
        <p14:creationId xmlns:p14="http://schemas.microsoft.com/office/powerpoint/2010/main" val="163191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Article 3 a) du Règlement   -   Position de l’INPI</a:t>
            </a:r>
          </a:p>
        </p:txBody>
      </p:sp>
      <p:sp>
        <p:nvSpPr>
          <p:cNvPr id="3" name="Espace réservé du contenu 2"/>
          <p:cNvSpPr>
            <a:spLocks noGrp="1"/>
          </p:cNvSpPr>
          <p:nvPr>
            <p:ph idx="1"/>
          </p:nvPr>
        </p:nvSpPr>
        <p:spPr>
          <a:xfrm>
            <a:off x="559364" y="1866900"/>
            <a:ext cx="10287000" cy="5178425"/>
          </a:xfrm>
        </p:spPr>
        <p:txBody>
          <a:bodyPr>
            <a:normAutofit fontScale="62500" lnSpcReduction="20000"/>
          </a:bodyPr>
          <a:lstStyle/>
          <a:p>
            <a:pPr marL="571500" indent="-571500" algn="just">
              <a:buFont typeface="+mj-lt"/>
              <a:buAutoNum type="romanLcPeriod"/>
            </a:pPr>
            <a:r>
              <a:rPr lang="fr-FR" sz="4500" dirty="0"/>
              <a:t>Le produit était connu avant la date de dépôt du brevet de base:</a:t>
            </a:r>
          </a:p>
          <a:p>
            <a:pPr marL="571500" indent="-571500" algn="just">
              <a:buFont typeface="+mj-lt"/>
              <a:buAutoNum type="romanLcPeriod"/>
            </a:pPr>
            <a:endParaRPr lang="fr-FR" sz="3400" dirty="0"/>
          </a:p>
          <a:p>
            <a:pPr marL="719138" lvl="1" indent="0" algn="just">
              <a:buNone/>
            </a:pPr>
            <a:r>
              <a:rPr lang="fr-FR" sz="3800" dirty="0"/>
              <a:t>« </a:t>
            </a:r>
            <a:r>
              <a:rPr lang="fr-FR" sz="3800" i="1" dirty="0"/>
              <a:t>1. Utilisation d’une composition comprenant le produit A et  un anticorps B efficaces contre le cancer de l’estomac</a:t>
            </a:r>
            <a:r>
              <a:rPr lang="fr-FR" sz="3800" dirty="0"/>
              <a:t> ».</a:t>
            </a:r>
          </a:p>
          <a:p>
            <a:pPr marL="719138" lvl="1" indent="0" algn="just">
              <a:buNone/>
            </a:pPr>
            <a:endParaRPr lang="fr-FR" sz="3800" dirty="0"/>
          </a:p>
          <a:p>
            <a:pPr marL="719138" lvl="1" indent="0" algn="just">
              <a:buNone/>
            </a:pPr>
            <a:r>
              <a:rPr lang="fr-FR" sz="3800" dirty="0"/>
              <a:t>Le produit A est explicitement identifié dans le brevet de base. </a:t>
            </a:r>
          </a:p>
          <a:p>
            <a:pPr marL="719138" lvl="1" indent="0" algn="just">
              <a:buNone/>
            </a:pPr>
            <a:endParaRPr lang="fr-FR" sz="3800" dirty="0"/>
          </a:p>
          <a:p>
            <a:pPr marL="719138" lvl="1" indent="0" algn="just">
              <a:buNone/>
            </a:pPr>
            <a:r>
              <a:rPr lang="fr-FR" sz="3800" dirty="0"/>
              <a:t>L’anticorps n’est pas explicitement identifié, mais à la date de priorité, il n’existait que 5 anticorps connus capables de traiter le cancer de l’estomac.</a:t>
            </a:r>
          </a:p>
          <a:p>
            <a:pPr marL="719138" lvl="1" indent="0" algn="just">
              <a:buNone/>
            </a:pPr>
            <a:endParaRPr lang="fr-FR" sz="3800" dirty="0"/>
          </a:p>
          <a:p>
            <a:pPr marL="719138" lvl="1" indent="0" algn="just">
              <a:buNone/>
            </a:pPr>
            <a:r>
              <a:rPr lang="fr-FR" sz="3800" dirty="0"/>
              <a:t>Dans un tel cas, généralement, l’INPI considère que le produit est protégé.	</a:t>
            </a:r>
          </a:p>
          <a:p>
            <a:pPr marL="571500" indent="-571500">
              <a:buFont typeface="+mj-lt"/>
              <a:buAutoNum type="romanLcPeriod"/>
            </a:pPr>
            <a:endParaRPr lang="fr-FR" dirty="0"/>
          </a:p>
        </p:txBody>
      </p:sp>
      <p:sp>
        <p:nvSpPr>
          <p:cNvPr id="4" name="Espace réservé de la date 3"/>
          <p:cNvSpPr>
            <a:spLocks noGrp="1"/>
          </p:cNvSpPr>
          <p:nvPr>
            <p:ph type="dt" sz="half" idx="10"/>
          </p:nvPr>
        </p:nvSpPr>
        <p:spPr/>
        <p:txBody>
          <a:bodyPr/>
          <a:lstStyle/>
          <a:p>
            <a:fld id="{C53B2DF1-08D4-4C80-A82A-469EF3C07CA8}"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19</a:t>
            </a:fld>
            <a:endParaRPr lang="fr-FR"/>
          </a:p>
        </p:txBody>
      </p:sp>
      <p:sp>
        <p:nvSpPr>
          <p:cNvPr id="6" name="Rectangle 5"/>
          <p:cNvSpPr/>
          <p:nvPr/>
        </p:nvSpPr>
        <p:spPr>
          <a:xfrm>
            <a:off x="914400" y="1377047"/>
            <a:ext cx="7162800" cy="369332"/>
          </a:xfrm>
          <a:prstGeom prst="rect">
            <a:avLst/>
          </a:prstGeom>
        </p:spPr>
        <p:txBody>
          <a:bodyPr wrap="square">
            <a:spAutoFit/>
          </a:bodyPr>
          <a:lstStyle/>
          <a:p>
            <a:r>
              <a:rPr lang="fr-FR" i="1" dirty="0"/>
              <a:t>	</a:t>
            </a:r>
            <a:endParaRPr lang="fr-FR" dirty="0"/>
          </a:p>
        </p:txBody>
      </p:sp>
    </p:spTree>
    <p:extLst>
      <p:ext uri="{BB962C8B-B14F-4D97-AF65-F5344CB8AC3E}">
        <p14:creationId xmlns:p14="http://schemas.microsoft.com/office/powerpoint/2010/main" val="80993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marL="0" indent="0">
              <a:buNone/>
            </a:pPr>
            <a:r>
              <a:rPr lang="fr-FR" sz="2800" b="0" dirty="0"/>
              <a:t>Le certificat est délivré, si, dans l’État membre où est présentée la demande visée à l’article 7 et à la date de cette demande: </a:t>
            </a:r>
          </a:p>
          <a:p>
            <a:pPr marL="0" indent="0">
              <a:buNone/>
            </a:pPr>
            <a:endParaRPr lang="fr-FR" sz="2800" b="0" dirty="0"/>
          </a:p>
          <a:p>
            <a:pPr marL="0" indent="0">
              <a:buNone/>
            </a:pPr>
            <a:r>
              <a:rPr lang="fr-FR" sz="2800" dirty="0"/>
              <a:t>a) </a:t>
            </a:r>
            <a:r>
              <a:rPr lang="fr-FR" sz="2800" b="0" dirty="0"/>
              <a:t>le produit est protégé par un brevet de base en vigueur; </a:t>
            </a:r>
          </a:p>
          <a:p>
            <a:pPr marL="514350" indent="-514350">
              <a:buAutoNum type="alphaLcParenR"/>
            </a:pPr>
            <a:endParaRPr lang="fr-FR" sz="2800" b="0" dirty="0"/>
          </a:p>
          <a:p>
            <a:pPr marL="0" indent="0">
              <a:buNone/>
            </a:pPr>
            <a:r>
              <a:rPr lang="fr-FR" sz="2800" dirty="0"/>
              <a:t>b) </a:t>
            </a:r>
            <a:r>
              <a:rPr lang="fr-FR" sz="2800" b="0" dirty="0"/>
              <a:t>le produit, en tant que médicament, a obtenu une autorisation de mise sur le marché en cours de validité; </a:t>
            </a:r>
          </a:p>
          <a:p>
            <a:pPr marL="0" indent="0">
              <a:buNone/>
            </a:pPr>
            <a:endParaRPr lang="fr-FR" sz="2800" b="0" dirty="0"/>
          </a:p>
          <a:p>
            <a:pPr marL="0" indent="0">
              <a:buNone/>
            </a:pPr>
            <a:r>
              <a:rPr lang="fr-FR" sz="2800" dirty="0"/>
              <a:t>c) </a:t>
            </a:r>
            <a:r>
              <a:rPr lang="fr-FR" sz="2800" b="0" dirty="0"/>
              <a:t>le produit n’a pas déjà fait l’objet d’un certificat; </a:t>
            </a:r>
          </a:p>
          <a:p>
            <a:pPr marL="0" indent="0">
              <a:buNone/>
            </a:pPr>
            <a:endParaRPr lang="fr-FR" sz="2800" b="0" dirty="0"/>
          </a:p>
          <a:p>
            <a:pPr marL="0" indent="0">
              <a:buNone/>
            </a:pPr>
            <a:r>
              <a:rPr lang="fr-FR" sz="2800" dirty="0"/>
              <a:t>d) </a:t>
            </a:r>
            <a:r>
              <a:rPr lang="fr-FR" sz="2800" b="0" dirty="0"/>
              <a:t>l’autorisation mentionnée au point b) est la première autorisation de mise sur le marché du produit, en tant que médicament. </a:t>
            </a:r>
          </a:p>
          <a:p>
            <a:pPr marL="0" indent="0">
              <a:buNone/>
            </a:pPr>
            <a:endParaRPr lang="fr-FR" b="0" dirty="0"/>
          </a:p>
          <a:p>
            <a:endParaRPr lang="fr-FR" b="0" dirty="0"/>
          </a:p>
          <a:p>
            <a:endParaRPr lang="fr-FR"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2</a:t>
            </a:fld>
            <a:endParaRPr lang="fr-FR"/>
          </a:p>
        </p:txBody>
      </p:sp>
      <p:sp>
        <p:nvSpPr>
          <p:cNvPr id="6" name="Titre 5"/>
          <p:cNvSpPr>
            <a:spLocks noGrp="1"/>
          </p:cNvSpPr>
          <p:nvPr>
            <p:ph type="title"/>
          </p:nvPr>
        </p:nvSpPr>
        <p:spPr/>
        <p:txBody>
          <a:bodyPr>
            <a:normAutofit fontScale="90000"/>
          </a:bodyPr>
          <a:lstStyle/>
          <a:p>
            <a:r>
              <a:rPr lang="fr-FR" dirty="0"/>
              <a:t>Article 3 Règlement 469/2009</a:t>
            </a:r>
            <a:br>
              <a:rPr lang="fr-FR" dirty="0"/>
            </a:br>
            <a:r>
              <a:rPr lang="fr-FR" dirty="0"/>
              <a:t>Conditions d’obtention du certificat</a:t>
            </a:r>
          </a:p>
        </p:txBody>
      </p:sp>
    </p:spTree>
    <p:extLst>
      <p:ext uri="{BB962C8B-B14F-4D97-AF65-F5344CB8AC3E}">
        <p14:creationId xmlns:p14="http://schemas.microsoft.com/office/powerpoint/2010/main" val="27691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6397" y="190500"/>
            <a:ext cx="10287000" cy="866775"/>
          </a:xfrm>
        </p:spPr>
        <p:txBody>
          <a:bodyPr>
            <a:normAutofit/>
          </a:bodyPr>
          <a:lstStyle/>
          <a:p>
            <a:r>
              <a:rPr lang="fr-FR" dirty="0"/>
              <a:t>Article 3 a) du Règlement - Position de l’INPI </a:t>
            </a:r>
          </a:p>
        </p:txBody>
      </p:sp>
      <p:sp>
        <p:nvSpPr>
          <p:cNvPr id="3" name="Espace réservé du contenu 2"/>
          <p:cNvSpPr>
            <a:spLocks noGrp="1"/>
          </p:cNvSpPr>
          <p:nvPr>
            <p:ph idx="1"/>
          </p:nvPr>
        </p:nvSpPr>
        <p:spPr>
          <a:xfrm>
            <a:off x="571500" y="1485901"/>
            <a:ext cx="10287000" cy="5524500"/>
          </a:xfrm>
        </p:spPr>
        <p:txBody>
          <a:bodyPr>
            <a:normAutofit lnSpcReduction="10000"/>
          </a:bodyPr>
          <a:lstStyle/>
          <a:p>
            <a:pPr marL="0" indent="0" algn="just">
              <a:buNone/>
            </a:pPr>
            <a:endParaRPr lang="fr-FR" dirty="0"/>
          </a:p>
          <a:p>
            <a:pPr marL="571500" indent="-571500" algn="just">
              <a:buFont typeface="+mj-lt"/>
              <a:buAutoNum type="romanLcPeriod" startAt="2"/>
            </a:pPr>
            <a:r>
              <a:rPr lang="fr-FR" sz="2800" dirty="0"/>
              <a:t>Le produit du CCP a été développé après le brevet de base</a:t>
            </a:r>
          </a:p>
          <a:p>
            <a:pPr marL="571500" indent="-571500" algn="just">
              <a:buFont typeface="+mj-lt"/>
              <a:buAutoNum type="romanLcPeriod" startAt="2"/>
            </a:pPr>
            <a:endParaRPr lang="fr-FR" dirty="0"/>
          </a:p>
          <a:p>
            <a:pPr lvl="1" algn="just">
              <a:spcAft>
                <a:spcPts val="600"/>
              </a:spcAft>
            </a:pPr>
            <a:r>
              <a:rPr lang="fr-FR" sz="2400" b="1" dirty="0"/>
              <a:t>Revendications de type </a:t>
            </a:r>
            <a:r>
              <a:rPr lang="fr-FR" sz="2400" b="1" dirty="0" err="1"/>
              <a:t>Markush</a:t>
            </a:r>
            <a:r>
              <a:rPr lang="fr-FR" sz="2400" dirty="0"/>
              <a:t>: l’INPI considère qu’un CCP peut être délivré si le produit entre dans la formule </a:t>
            </a:r>
            <a:r>
              <a:rPr lang="fr-FR" sz="2400" dirty="0" err="1"/>
              <a:t>Markush</a:t>
            </a:r>
            <a:r>
              <a:rPr lang="fr-FR" sz="2400" dirty="0"/>
              <a:t> et est structurellement proche d’au moins un des produits exemplifiés dans le brevet ;</a:t>
            </a:r>
          </a:p>
          <a:p>
            <a:pPr marL="457200" lvl="1" indent="0" algn="just">
              <a:spcAft>
                <a:spcPts val="600"/>
              </a:spcAft>
              <a:buNone/>
            </a:pPr>
            <a:endParaRPr lang="fr-FR" sz="2400" dirty="0"/>
          </a:p>
          <a:p>
            <a:pPr lvl="1" algn="just"/>
            <a:r>
              <a:rPr lang="fr-FR" sz="2400" b="1" dirty="0"/>
              <a:t>Revendications fonctionnelles</a:t>
            </a:r>
            <a:r>
              <a:rPr lang="fr-FR" sz="2400" dirty="0"/>
              <a:t>: il est très difficile d’obtenir un CCP à l’INPI.</a:t>
            </a:r>
          </a:p>
          <a:p>
            <a:pPr marL="0" indent="0">
              <a:buNone/>
            </a:pPr>
            <a:r>
              <a:rPr lang="fr-FR" dirty="0"/>
              <a:t>	</a:t>
            </a:r>
          </a:p>
          <a:p>
            <a:pPr marL="571500" indent="-571500">
              <a:buFont typeface="+mj-lt"/>
              <a:buAutoNum type="romanLcPeriod"/>
            </a:pPr>
            <a:endParaRPr lang="fr-FR" dirty="0"/>
          </a:p>
        </p:txBody>
      </p:sp>
      <p:sp>
        <p:nvSpPr>
          <p:cNvPr id="4" name="Espace réservé de la date 3"/>
          <p:cNvSpPr>
            <a:spLocks noGrp="1"/>
          </p:cNvSpPr>
          <p:nvPr>
            <p:ph type="dt" sz="half" idx="10"/>
          </p:nvPr>
        </p:nvSpPr>
        <p:spPr/>
        <p:txBody>
          <a:bodyPr/>
          <a:lstStyle/>
          <a:p>
            <a:fld id="{5CA8FF84-030D-4D6B-86FF-E9E43A2EECA2}"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20</a:t>
            </a:fld>
            <a:endParaRPr lang="fr-FR"/>
          </a:p>
        </p:txBody>
      </p:sp>
    </p:spTree>
    <p:extLst>
      <p:ext uri="{BB962C8B-B14F-4D97-AF65-F5344CB8AC3E}">
        <p14:creationId xmlns:p14="http://schemas.microsoft.com/office/powerpoint/2010/main" val="1127229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a:t>Arrêt de la CJUE dans l’affaire </a:t>
            </a:r>
            <a:r>
              <a:rPr lang="fr-FR" i="1" dirty="0" err="1"/>
              <a:t>Royalty</a:t>
            </a:r>
            <a:r>
              <a:rPr lang="fr-FR" i="1" dirty="0"/>
              <a:t> Pharma Collection Trust </a:t>
            </a:r>
            <a:r>
              <a:rPr lang="fr-FR" dirty="0"/>
              <a:t>(C-650/17) du 30 avril 2020</a:t>
            </a:r>
          </a:p>
        </p:txBody>
      </p:sp>
      <p:sp>
        <p:nvSpPr>
          <p:cNvPr id="3" name="Espace réservé du contenu 2"/>
          <p:cNvSpPr>
            <a:spLocks noGrp="1"/>
          </p:cNvSpPr>
          <p:nvPr>
            <p:ph idx="1"/>
          </p:nvPr>
        </p:nvSpPr>
        <p:spPr>
          <a:xfrm>
            <a:off x="387914" y="1333500"/>
            <a:ext cx="10629900" cy="5715000"/>
          </a:xfrm>
        </p:spPr>
        <p:txBody>
          <a:bodyPr>
            <a:noAutofit/>
          </a:bodyPr>
          <a:lstStyle/>
          <a:p>
            <a:pPr marL="631825" algn="just"/>
            <a:endParaRPr lang="fr-FR" sz="2000" b="0" dirty="0"/>
          </a:p>
          <a:p>
            <a:pPr marL="631825" algn="just"/>
            <a:r>
              <a:rPr lang="fr-FR" sz="2200" b="0" dirty="0" err="1"/>
              <a:t>Royalty</a:t>
            </a:r>
            <a:r>
              <a:rPr lang="fr-FR" sz="2200" b="0" dirty="0"/>
              <a:t> Pharma a obtenu un brevet revendiquant une réduction du taux de glucose sanguin des mammifères par injection d’inhibiteurs de l’enzyme </a:t>
            </a:r>
            <a:r>
              <a:rPr lang="fr-FR" sz="2200" b="0" dirty="0" err="1"/>
              <a:t>dipeptidyl</a:t>
            </a:r>
            <a:r>
              <a:rPr lang="fr-FR" sz="2200" b="0" dirty="0"/>
              <a:t> peptidase IV (DP IV) pour réguler le taux de sucre dans le sang. </a:t>
            </a:r>
          </a:p>
          <a:p>
            <a:pPr marL="631825" algn="just">
              <a:buNone/>
            </a:pPr>
            <a:endParaRPr lang="fr-FR" sz="2200" b="0" dirty="0"/>
          </a:p>
          <a:p>
            <a:pPr marL="631825" algn="just"/>
            <a:r>
              <a:rPr lang="fr-FR" sz="2200" b="0" dirty="0"/>
              <a:t>Le brevet ne donne qu’un seul exemple de principe actif remplissant la fonction revendiquée: l’</a:t>
            </a:r>
            <a:r>
              <a:rPr lang="fr-FR" sz="2200" b="0" dirty="0" err="1"/>
              <a:t>isoleucyl</a:t>
            </a:r>
            <a:r>
              <a:rPr lang="fr-FR" sz="2200" b="0" dirty="0"/>
              <a:t> </a:t>
            </a:r>
            <a:r>
              <a:rPr lang="fr-FR" sz="2200" b="0" dirty="0" err="1"/>
              <a:t>thiazolidile</a:t>
            </a:r>
            <a:r>
              <a:rPr lang="fr-FR" sz="2200" b="0" dirty="0"/>
              <a:t>.</a:t>
            </a:r>
          </a:p>
          <a:p>
            <a:pPr marL="631825" algn="just"/>
            <a:endParaRPr lang="fr-FR" sz="2200" b="0" dirty="0"/>
          </a:p>
          <a:p>
            <a:pPr marL="631825" algn="just"/>
            <a:r>
              <a:rPr lang="fr-FR" sz="2200" b="0" dirty="0"/>
              <a:t>En 2007, </a:t>
            </a:r>
            <a:r>
              <a:rPr lang="fr-FR" sz="2200" b="0" dirty="0" err="1"/>
              <a:t>Merck</a:t>
            </a:r>
            <a:r>
              <a:rPr lang="fr-FR" sz="2200" b="0" dirty="0"/>
              <a:t> Sharp &amp; </a:t>
            </a:r>
            <a:r>
              <a:rPr lang="fr-FR" sz="2200" b="0" dirty="0" err="1"/>
              <a:t>Dohme</a:t>
            </a:r>
            <a:r>
              <a:rPr lang="fr-FR" sz="2200" b="0" dirty="0"/>
              <a:t> obtient une AMM pour le médicament </a:t>
            </a:r>
            <a:r>
              <a:rPr lang="fr-FR" sz="2200" b="0" dirty="0" err="1"/>
              <a:t>Januvia</a:t>
            </a:r>
            <a:r>
              <a:rPr lang="fr-FR" sz="2200" b="0" dirty="0"/>
              <a:t>®, dont le principe actif est la </a:t>
            </a:r>
            <a:r>
              <a:rPr lang="fr-FR" sz="2200" b="0" dirty="0" err="1"/>
              <a:t>sitagliptine</a:t>
            </a:r>
            <a:r>
              <a:rPr lang="fr-FR" sz="2200" b="0" dirty="0"/>
              <a:t>.</a:t>
            </a:r>
          </a:p>
          <a:p>
            <a:pPr marL="631825" algn="just"/>
            <a:endParaRPr lang="fr-FR" sz="2200" b="0" dirty="0"/>
          </a:p>
          <a:p>
            <a:pPr marL="631825" algn="just"/>
            <a:r>
              <a:rPr lang="fr-FR" sz="2200" b="0" dirty="0" err="1"/>
              <a:t>Royalty</a:t>
            </a:r>
            <a:r>
              <a:rPr lang="fr-FR" sz="2200" b="0" dirty="0"/>
              <a:t> Pharma dépose une demande de CCP pour la </a:t>
            </a:r>
            <a:r>
              <a:rPr lang="fr-FR" sz="2200" b="0" dirty="0" err="1"/>
              <a:t>sitagliptine</a:t>
            </a:r>
            <a:r>
              <a:rPr lang="fr-FR" sz="2200" b="0" dirty="0"/>
              <a:t> auprès de l’office allemand des brevets. Celle-ci est rejetée car non conforme à l’article 3 a) du Règlement. </a:t>
            </a:r>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21</a:t>
            </a:fld>
            <a:endParaRPr lang="fr-FR"/>
          </a:p>
        </p:txBody>
      </p:sp>
    </p:spTree>
    <p:extLst>
      <p:ext uri="{BB962C8B-B14F-4D97-AF65-F5344CB8AC3E}">
        <p14:creationId xmlns:p14="http://schemas.microsoft.com/office/powerpoint/2010/main" val="3394672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Arrêt de la CJUE dans l’affaire </a:t>
            </a:r>
            <a:r>
              <a:rPr lang="fr-FR" i="1" dirty="0" err="1"/>
              <a:t>Royalty</a:t>
            </a:r>
            <a:r>
              <a:rPr lang="fr-FR" i="1" dirty="0"/>
              <a:t> Pharma Collection Trust </a:t>
            </a:r>
            <a:r>
              <a:rPr lang="fr-FR" dirty="0"/>
              <a:t>(C-650/17) du 30 avril 2020</a:t>
            </a:r>
          </a:p>
        </p:txBody>
      </p:sp>
      <p:sp>
        <p:nvSpPr>
          <p:cNvPr id="3" name="Espace réservé du contenu 2"/>
          <p:cNvSpPr>
            <a:spLocks noGrp="1"/>
          </p:cNvSpPr>
          <p:nvPr>
            <p:ph idx="1"/>
          </p:nvPr>
        </p:nvSpPr>
        <p:spPr>
          <a:xfrm>
            <a:off x="381000" y="1562100"/>
            <a:ext cx="10465364" cy="5858317"/>
          </a:xfrm>
        </p:spPr>
        <p:txBody>
          <a:bodyPr>
            <a:normAutofit fontScale="55000" lnSpcReduction="20000"/>
          </a:bodyPr>
          <a:lstStyle/>
          <a:p>
            <a:pPr marL="631825" algn="just">
              <a:spcAft>
                <a:spcPts val="1200"/>
              </a:spcAft>
            </a:pPr>
            <a:r>
              <a:rPr lang="fr-FR" sz="4000" b="0" dirty="0"/>
              <a:t>L’office allemand considère que la </a:t>
            </a:r>
            <a:r>
              <a:rPr lang="fr-FR" sz="4000" b="0" dirty="0" err="1"/>
              <a:t>sitagliptine</a:t>
            </a:r>
            <a:r>
              <a:rPr lang="fr-FR" sz="4000" b="0" dirty="0"/>
              <a:t> répond à la définition fonctionnelle de l’inhibiteur de DP IV donnée par les revendications du brevet de base.  </a:t>
            </a:r>
          </a:p>
          <a:p>
            <a:pPr marL="631825" algn="just">
              <a:spcAft>
                <a:spcPts val="1200"/>
              </a:spcAft>
            </a:pPr>
            <a:r>
              <a:rPr lang="fr-FR" sz="4000" b="0" dirty="0"/>
              <a:t>Mais l’office allemand considère que le brevet ne comporte pas « </a:t>
            </a:r>
            <a:r>
              <a:rPr lang="fr-FR" sz="4000" b="0" i="1" dirty="0"/>
              <a:t>la moindre divulgation spécifique de ce produit</a:t>
            </a:r>
            <a:r>
              <a:rPr lang="fr-FR" sz="4000" b="0" dirty="0"/>
              <a:t>, </a:t>
            </a:r>
            <a:r>
              <a:rPr lang="fr-FR" sz="4000" b="0" i="1" dirty="0"/>
              <a:t>de sorte que le principe actif concret n’a pas été livré à l’homme du métier</a:t>
            </a:r>
            <a:r>
              <a:rPr lang="fr-FR" sz="4000" b="0" dirty="0"/>
              <a:t> ». </a:t>
            </a:r>
          </a:p>
          <a:p>
            <a:pPr marL="631825" algn="just">
              <a:spcAft>
                <a:spcPts val="1200"/>
              </a:spcAft>
            </a:pPr>
            <a:r>
              <a:rPr lang="fr-FR" sz="4000" b="0" dirty="0" err="1"/>
              <a:t>Royalty</a:t>
            </a:r>
            <a:r>
              <a:rPr lang="fr-FR" sz="4000" b="0" dirty="0"/>
              <a:t> Pharma fait appel de cette décision devant la Cour Fédérale des brevets allemand. </a:t>
            </a:r>
          </a:p>
          <a:p>
            <a:pPr marL="631825" algn="just">
              <a:spcAft>
                <a:spcPts val="1200"/>
              </a:spcAft>
            </a:pPr>
            <a:r>
              <a:rPr lang="fr-FR" sz="4000" b="0" dirty="0"/>
              <a:t>Elle soutient que :</a:t>
            </a:r>
          </a:p>
          <a:p>
            <a:pPr marL="1203325" lvl="1" indent="-571500" algn="just">
              <a:spcAft>
                <a:spcPts val="1200"/>
              </a:spcAft>
              <a:buFont typeface="Arial" panose="020B0604020202020204" pitchFamily="34" charset="0"/>
              <a:buChar char="-"/>
            </a:pPr>
            <a:r>
              <a:rPr lang="fr-FR" sz="4000" b="0" dirty="0"/>
              <a:t>la </a:t>
            </a:r>
            <a:r>
              <a:rPr lang="fr-FR" sz="4000" b="0" dirty="0" err="1"/>
              <a:t>sitagliptine</a:t>
            </a:r>
            <a:r>
              <a:rPr lang="fr-FR" sz="4000" b="0" dirty="0"/>
              <a:t>, étant un inhibiteur de DP IV, relève du « </a:t>
            </a:r>
            <a:r>
              <a:rPr lang="fr-FR" sz="4000" b="0" i="1" dirty="0"/>
              <a:t>cœur de l’invention brevetée</a:t>
            </a:r>
            <a:r>
              <a:rPr lang="fr-FR" sz="4000" b="0" dirty="0"/>
              <a:t> ». </a:t>
            </a:r>
          </a:p>
          <a:p>
            <a:pPr marL="1203325" lvl="1" indent="-571500" algn="just">
              <a:spcAft>
                <a:spcPts val="1200"/>
              </a:spcAft>
              <a:buFont typeface="Arial" panose="020B0604020202020204" pitchFamily="34" charset="0"/>
              <a:buChar char="-"/>
            </a:pPr>
            <a:r>
              <a:rPr lang="fr-FR" sz="4000" b="0" dirty="0"/>
              <a:t>en Angleterre, la jurisprudence interprète l’article 3 a) en référence à cette notion, mais qu’il existe des divergences entre les Etats Membres sur ce point. </a:t>
            </a:r>
          </a:p>
          <a:p>
            <a:pPr marL="631825" algn="just">
              <a:spcAft>
                <a:spcPts val="1200"/>
              </a:spcAft>
            </a:pPr>
            <a:r>
              <a:rPr lang="fr-FR" sz="4000" b="0" dirty="0"/>
              <a:t>La Cour Fédérale renvoie l’affaire à la Cour de justice. </a:t>
            </a:r>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22</a:t>
            </a:fld>
            <a:endParaRPr lang="fr-FR"/>
          </a:p>
        </p:txBody>
      </p:sp>
    </p:spTree>
    <p:extLst>
      <p:ext uri="{BB962C8B-B14F-4D97-AF65-F5344CB8AC3E}">
        <p14:creationId xmlns:p14="http://schemas.microsoft.com/office/powerpoint/2010/main" val="3389507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Arrêt de la CJUE dans l’affaire </a:t>
            </a:r>
            <a:r>
              <a:rPr lang="fr-FR" i="1" dirty="0" err="1"/>
              <a:t>Royalty</a:t>
            </a:r>
            <a:r>
              <a:rPr lang="fr-FR" i="1" dirty="0"/>
              <a:t> Pharma Collection Trust </a:t>
            </a:r>
            <a:r>
              <a:rPr lang="fr-FR" dirty="0"/>
              <a:t>(C-650/17) du 30 avril 2020</a:t>
            </a:r>
          </a:p>
        </p:txBody>
      </p:sp>
      <p:sp>
        <p:nvSpPr>
          <p:cNvPr id="3" name="Espace réservé du contenu 2"/>
          <p:cNvSpPr>
            <a:spLocks noGrp="1"/>
          </p:cNvSpPr>
          <p:nvPr>
            <p:ph idx="1"/>
          </p:nvPr>
        </p:nvSpPr>
        <p:spPr>
          <a:xfrm>
            <a:off x="228600" y="1333500"/>
            <a:ext cx="10617764" cy="6172200"/>
          </a:xfrm>
        </p:spPr>
        <p:txBody>
          <a:bodyPr>
            <a:noAutofit/>
          </a:bodyPr>
          <a:lstStyle/>
          <a:p>
            <a:pPr>
              <a:spcAft>
                <a:spcPts val="600"/>
              </a:spcAft>
            </a:pPr>
            <a:r>
              <a:rPr lang="fr-FR" sz="2100" dirty="0"/>
              <a:t>Position de l’Avocat Général dans l’affaire </a:t>
            </a:r>
            <a:r>
              <a:rPr lang="fr-FR" sz="2100" dirty="0" err="1"/>
              <a:t>Royalty</a:t>
            </a:r>
            <a:r>
              <a:rPr lang="fr-FR" sz="2100" dirty="0"/>
              <a:t> Pharma</a:t>
            </a:r>
          </a:p>
          <a:p>
            <a:pPr lvl="1">
              <a:spcAft>
                <a:spcPts val="600"/>
              </a:spcAft>
            </a:pPr>
            <a:r>
              <a:rPr lang="fr-FR" sz="2100" dirty="0"/>
              <a:t>L’Avocat Général a traité deux affaires simultanément: l’affaire du </a:t>
            </a:r>
            <a:r>
              <a:rPr lang="fr-FR" sz="2100" dirty="0" err="1"/>
              <a:t>darunavir</a:t>
            </a:r>
            <a:r>
              <a:rPr lang="fr-FR" sz="2100" dirty="0"/>
              <a:t> et celle de </a:t>
            </a:r>
            <a:r>
              <a:rPr lang="fr-FR" sz="2100" dirty="0" err="1"/>
              <a:t>Royalty</a:t>
            </a:r>
            <a:r>
              <a:rPr lang="fr-FR" sz="2100" dirty="0"/>
              <a:t> Pharma. </a:t>
            </a:r>
          </a:p>
          <a:p>
            <a:pPr lvl="1">
              <a:spcAft>
                <a:spcPts val="600"/>
              </a:spcAft>
            </a:pPr>
            <a:r>
              <a:rPr lang="fr-FR" sz="2100" dirty="0"/>
              <a:t>L’Avocat Général considère que :</a:t>
            </a:r>
          </a:p>
          <a:p>
            <a:pPr marL="1250950" lvl="1" indent="-349250">
              <a:spcAft>
                <a:spcPts val="600"/>
              </a:spcAft>
              <a:buFont typeface="Arial" panose="020B0604020202020204" pitchFamily="34" charset="0"/>
              <a:buChar char="-"/>
            </a:pPr>
            <a:r>
              <a:rPr lang="fr-FR" sz="2100" dirty="0"/>
              <a:t>La notion de « </a:t>
            </a:r>
            <a:r>
              <a:rPr lang="fr-FR" sz="2100" i="1" dirty="0"/>
              <a:t>cœur de l’activité inventive</a:t>
            </a:r>
            <a:r>
              <a:rPr lang="fr-FR" sz="2100" dirty="0"/>
              <a:t> » est dénuée de pertinence dans le contexte de l’article 3 a). </a:t>
            </a:r>
          </a:p>
          <a:p>
            <a:pPr marL="1250950" lvl="1" indent="-349250">
              <a:spcAft>
                <a:spcPts val="600"/>
              </a:spcAft>
              <a:buFont typeface="Arial" panose="020B0604020202020204" pitchFamily="34" charset="0"/>
              <a:buChar char="-"/>
            </a:pPr>
            <a:r>
              <a:rPr lang="fr-FR" sz="2100" dirty="0"/>
              <a:t>Le dispositif de l’arrêt </a:t>
            </a:r>
            <a:r>
              <a:rPr lang="fr-FR" sz="2100" i="1" dirty="0" err="1"/>
              <a:t>Gilead</a:t>
            </a:r>
            <a:r>
              <a:rPr lang="fr-FR" sz="2100" i="1" dirty="0"/>
              <a:t> / </a:t>
            </a:r>
            <a:r>
              <a:rPr lang="fr-FR" sz="2100" i="1" dirty="0" err="1"/>
              <a:t>Teva</a:t>
            </a:r>
            <a:r>
              <a:rPr lang="fr-FR" sz="2100" i="1" dirty="0"/>
              <a:t> </a:t>
            </a:r>
            <a:r>
              <a:rPr lang="fr-FR" sz="2100" dirty="0"/>
              <a:t>doit s’appliquer non seulement à une combinaison de produits, mais aussi à un principe actif seul. </a:t>
            </a:r>
          </a:p>
          <a:p>
            <a:pPr marL="1250950" lvl="1" indent="-349250">
              <a:spcAft>
                <a:spcPts val="600"/>
              </a:spcAft>
              <a:buFont typeface="Arial" panose="020B0604020202020204" pitchFamily="34" charset="0"/>
              <a:buChar char="-"/>
            </a:pPr>
            <a:r>
              <a:rPr lang="fr-FR" sz="2100" dirty="0"/>
              <a:t>Le critère en deux volets retenu par la Cour de justice dans l’affaire </a:t>
            </a:r>
            <a:r>
              <a:rPr lang="fr-FR" sz="2100" i="1" dirty="0" err="1"/>
              <a:t>Gilead</a:t>
            </a:r>
            <a:r>
              <a:rPr lang="fr-FR" sz="2100" i="1" dirty="0"/>
              <a:t> / </a:t>
            </a:r>
            <a:r>
              <a:rPr lang="fr-FR" sz="2100" i="1" dirty="0" err="1"/>
              <a:t>Teva</a:t>
            </a:r>
            <a:r>
              <a:rPr lang="fr-FR" sz="2100" i="1" dirty="0"/>
              <a:t> </a:t>
            </a:r>
            <a:r>
              <a:rPr lang="fr-FR" sz="2100" dirty="0"/>
              <a:t>pourrait être retenu:</a:t>
            </a:r>
          </a:p>
          <a:p>
            <a:pPr marL="1814513" lvl="2" indent="-285750" defTabSz="541338">
              <a:spcAft>
                <a:spcPts val="600"/>
              </a:spcAft>
              <a:buFont typeface="Arial" panose="020B0604020202020204" pitchFamily="34" charset="0"/>
              <a:buChar char="•"/>
            </a:pPr>
            <a:r>
              <a:rPr lang="fr-FR" sz="2100" dirty="0"/>
              <a:t>Le principe actif ou la combinaison de principes actifs doit </a:t>
            </a:r>
            <a:r>
              <a:rPr lang="fr-FR" sz="2100" b="1" dirty="0"/>
              <a:t>relever nécessairement de l’invention</a:t>
            </a:r>
            <a:r>
              <a:rPr lang="fr-FR" sz="2100" dirty="0"/>
              <a:t> couverte par le brevet, à la lumière de la description et des dessins de ce brevet;</a:t>
            </a:r>
          </a:p>
          <a:p>
            <a:pPr marL="1814513" lvl="2" indent="-285750" defTabSz="541338">
              <a:spcAft>
                <a:spcPts val="600"/>
              </a:spcAft>
              <a:buFont typeface="Arial" panose="020B0604020202020204" pitchFamily="34" charset="0"/>
              <a:buChar char="•"/>
            </a:pPr>
            <a:r>
              <a:rPr lang="fr-FR" sz="2100" dirty="0"/>
              <a:t>Chacun des principes actifs doit être </a:t>
            </a:r>
            <a:r>
              <a:rPr lang="fr-FR" sz="2100" b="1" dirty="0"/>
              <a:t>spécifiquement identifiable </a:t>
            </a:r>
            <a:r>
              <a:rPr lang="fr-FR" sz="2100" dirty="0"/>
              <a:t>à la lumière de l’ensemble des éléments divulgués par le brevet. </a:t>
            </a:r>
          </a:p>
          <a:p>
            <a:pPr marL="900112" lvl="2" indent="0">
              <a:buNone/>
            </a:pPr>
            <a:endParaRPr lang="fr-FR" sz="1600"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23</a:t>
            </a:fld>
            <a:endParaRPr lang="fr-FR"/>
          </a:p>
        </p:txBody>
      </p:sp>
    </p:spTree>
    <p:extLst>
      <p:ext uri="{BB962C8B-B14F-4D97-AF65-F5344CB8AC3E}">
        <p14:creationId xmlns:p14="http://schemas.microsoft.com/office/powerpoint/2010/main" val="2326173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Arrêt de la CJUE dans l’affaire </a:t>
            </a:r>
            <a:r>
              <a:rPr lang="fr-FR" i="1" dirty="0" err="1"/>
              <a:t>Royalty</a:t>
            </a:r>
            <a:r>
              <a:rPr lang="fr-FR" i="1" dirty="0"/>
              <a:t> Pharma Collection Trust </a:t>
            </a:r>
            <a:r>
              <a:rPr lang="fr-FR" dirty="0"/>
              <a:t>(C-650/17) du 30 avril 2020</a:t>
            </a:r>
          </a:p>
        </p:txBody>
      </p:sp>
      <p:sp>
        <p:nvSpPr>
          <p:cNvPr id="3" name="Espace réservé du contenu 2"/>
          <p:cNvSpPr>
            <a:spLocks noGrp="1"/>
          </p:cNvSpPr>
          <p:nvPr>
            <p:ph idx="1"/>
          </p:nvPr>
        </p:nvSpPr>
        <p:spPr/>
        <p:txBody>
          <a:bodyPr>
            <a:normAutofit/>
          </a:bodyPr>
          <a:lstStyle/>
          <a:p>
            <a:pPr lvl="1"/>
            <a:endParaRPr lang="fr-FR" sz="1500" dirty="0">
              <a:solidFill>
                <a:prstClr val="black">
                  <a:lumMod val="65000"/>
                  <a:lumOff val="35000"/>
                </a:prstClr>
              </a:solidFill>
            </a:endParaRPr>
          </a:p>
          <a:p>
            <a:r>
              <a:rPr lang="fr-FR" sz="2400" dirty="0"/>
              <a:t>Position de l’Avocat Général dans l’affaire </a:t>
            </a:r>
            <a:r>
              <a:rPr lang="fr-FR" sz="2400" dirty="0" err="1"/>
              <a:t>Royalty</a:t>
            </a:r>
            <a:r>
              <a:rPr lang="fr-FR" sz="2400" dirty="0"/>
              <a:t> Pharma</a:t>
            </a:r>
          </a:p>
          <a:p>
            <a:endParaRPr lang="fr-FR" sz="300" dirty="0"/>
          </a:p>
          <a:p>
            <a:pPr marL="457200" lvl="1" indent="0">
              <a:buNone/>
            </a:pPr>
            <a:endParaRPr lang="fr-FR" sz="1500" dirty="0">
              <a:solidFill>
                <a:prstClr val="black">
                  <a:lumMod val="65000"/>
                  <a:lumOff val="35000"/>
                </a:prstClr>
              </a:solidFill>
            </a:endParaRPr>
          </a:p>
          <a:p>
            <a:pPr lvl="1"/>
            <a:endParaRPr lang="fr-FR" sz="1500" dirty="0">
              <a:solidFill>
                <a:prstClr val="black">
                  <a:lumMod val="65000"/>
                  <a:lumOff val="35000"/>
                </a:prstClr>
              </a:solidFill>
            </a:endParaRPr>
          </a:p>
          <a:p>
            <a:pPr lvl="1"/>
            <a:r>
              <a:rPr lang="fr-FR" sz="2400" dirty="0">
                <a:solidFill>
                  <a:prstClr val="black">
                    <a:lumMod val="65000"/>
                    <a:lumOff val="35000"/>
                  </a:prstClr>
                </a:solidFill>
              </a:rPr>
              <a:t>Le ou les principe(s) actif(s) n’ont pas à être explicitement mentionnés dans les </a:t>
            </a:r>
            <a:r>
              <a:rPr lang="fr-FR" sz="2400" b="1" dirty="0">
                <a:solidFill>
                  <a:prstClr val="black">
                    <a:lumMod val="65000"/>
                    <a:lumOff val="35000"/>
                  </a:prstClr>
                </a:solidFill>
              </a:rPr>
              <a:t>revendications</a:t>
            </a:r>
            <a:r>
              <a:rPr lang="fr-FR" sz="2400" dirty="0">
                <a:solidFill>
                  <a:prstClr val="black">
                    <a:lumMod val="65000"/>
                    <a:lumOff val="35000"/>
                  </a:prstClr>
                </a:solidFill>
              </a:rPr>
              <a:t> du brevet de base. </a:t>
            </a:r>
          </a:p>
          <a:p>
            <a:pPr lvl="1"/>
            <a:endParaRPr lang="fr-FR" sz="2400" dirty="0">
              <a:solidFill>
                <a:prstClr val="black">
                  <a:lumMod val="65000"/>
                  <a:lumOff val="35000"/>
                </a:prstClr>
              </a:solidFill>
            </a:endParaRPr>
          </a:p>
          <a:p>
            <a:pPr lvl="1"/>
            <a:r>
              <a:rPr lang="fr-FR" sz="2400" dirty="0">
                <a:solidFill>
                  <a:prstClr val="black">
                    <a:lumMod val="65000"/>
                    <a:lumOff val="35000"/>
                  </a:prstClr>
                </a:solidFill>
              </a:rPr>
              <a:t>L’homme du métier doit être en mesure de déduire le produit à la lumière de toutes les informations contenues dans le brevet, sur la base de l’état de la technique, à la date de dépôt ou de priorité du brevet, sans tenir compte des</a:t>
            </a:r>
            <a:r>
              <a:rPr lang="fr-FR" sz="2400" b="1" dirty="0">
                <a:solidFill>
                  <a:prstClr val="black">
                    <a:lumMod val="65000"/>
                    <a:lumOff val="35000"/>
                  </a:prstClr>
                </a:solidFill>
              </a:rPr>
              <a:t> résultats de recherches ultérieures</a:t>
            </a:r>
            <a:r>
              <a:rPr lang="fr-FR" sz="2400" dirty="0">
                <a:solidFill>
                  <a:prstClr val="black">
                    <a:lumMod val="65000"/>
                    <a:lumOff val="35000"/>
                  </a:prstClr>
                </a:solidFill>
              </a:rPr>
              <a:t>.</a:t>
            </a:r>
          </a:p>
          <a:p>
            <a:pPr lvl="1"/>
            <a:endParaRPr lang="fr-FR" sz="1400" dirty="0">
              <a:solidFill>
                <a:prstClr val="black">
                  <a:lumMod val="65000"/>
                  <a:lumOff val="35000"/>
                </a:prstClr>
              </a:solidFill>
            </a:endParaRPr>
          </a:p>
          <a:p>
            <a:endParaRPr lang="fr-FR" sz="2400"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24</a:t>
            </a:fld>
            <a:endParaRPr lang="fr-FR"/>
          </a:p>
        </p:txBody>
      </p:sp>
    </p:spTree>
    <p:extLst>
      <p:ext uri="{BB962C8B-B14F-4D97-AF65-F5344CB8AC3E}">
        <p14:creationId xmlns:p14="http://schemas.microsoft.com/office/powerpoint/2010/main" val="1335261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Arrêt de la CJUE dans l’affaire </a:t>
            </a:r>
            <a:r>
              <a:rPr lang="fr-FR" i="1" dirty="0" err="1"/>
              <a:t>Royalty</a:t>
            </a:r>
            <a:r>
              <a:rPr lang="fr-FR" i="1" dirty="0"/>
              <a:t> Pharma Collection Trust </a:t>
            </a:r>
            <a:r>
              <a:rPr lang="fr-FR" dirty="0"/>
              <a:t>(C-650/17) du 30 avril 2020</a:t>
            </a:r>
          </a:p>
        </p:txBody>
      </p:sp>
      <p:sp>
        <p:nvSpPr>
          <p:cNvPr id="3" name="Espace réservé du contenu 2"/>
          <p:cNvSpPr>
            <a:spLocks noGrp="1"/>
          </p:cNvSpPr>
          <p:nvPr>
            <p:ph idx="1"/>
          </p:nvPr>
        </p:nvSpPr>
        <p:spPr/>
        <p:txBody>
          <a:bodyPr>
            <a:normAutofit/>
          </a:bodyPr>
          <a:lstStyle/>
          <a:p>
            <a:pPr lvl="1"/>
            <a:endParaRPr lang="fr-FR" sz="1500" dirty="0">
              <a:solidFill>
                <a:prstClr val="black">
                  <a:lumMod val="65000"/>
                  <a:lumOff val="35000"/>
                </a:prstClr>
              </a:solidFill>
            </a:endParaRPr>
          </a:p>
          <a:p>
            <a:r>
              <a:rPr lang="fr-FR" sz="2400" dirty="0">
                <a:solidFill>
                  <a:prstClr val="black">
                    <a:lumMod val="65000"/>
                    <a:lumOff val="35000"/>
                  </a:prstClr>
                </a:solidFill>
              </a:rPr>
              <a:t>Questions sur l’opinion de l</a:t>
            </a:r>
            <a:r>
              <a:rPr lang="fr-FR" sz="2400" dirty="0"/>
              <a:t>’Avocat Général:</a:t>
            </a:r>
            <a:endParaRPr lang="fr-FR" sz="300" dirty="0"/>
          </a:p>
          <a:p>
            <a:pPr marL="457200" lvl="1" indent="0">
              <a:buNone/>
            </a:pPr>
            <a:endParaRPr lang="fr-FR" sz="1500" dirty="0">
              <a:solidFill>
                <a:prstClr val="black">
                  <a:lumMod val="65000"/>
                  <a:lumOff val="35000"/>
                </a:prstClr>
              </a:solidFill>
            </a:endParaRPr>
          </a:p>
          <a:p>
            <a:pPr lvl="1"/>
            <a:r>
              <a:rPr lang="fr-FR" sz="2400" dirty="0">
                <a:solidFill>
                  <a:prstClr val="black">
                    <a:lumMod val="65000"/>
                    <a:lumOff val="35000"/>
                  </a:prstClr>
                </a:solidFill>
              </a:rPr>
              <a:t>L’homme du métier doit-il déduire que le produit relève du brevet en ayant connaissance du produit ou en toute abstraction?</a:t>
            </a:r>
          </a:p>
          <a:p>
            <a:pPr lvl="1"/>
            <a:endParaRPr lang="fr-FR" sz="2400" dirty="0">
              <a:solidFill>
                <a:prstClr val="black">
                  <a:lumMod val="65000"/>
                  <a:lumOff val="35000"/>
                </a:prstClr>
              </a:solidFill>
            </a:endParaRPr>
          </a:p>
          <a:p>
            <a:pPr lvl="1"/>
            <a:r>
              <a:rPr lang="fr-FR" sz="2400" dirty="0">
                <a:solidFill>
                  <a:prstClr val="black">
                    <a:lumMod val="65000"/>
                    <a:lumOff val="35000"/>
                  </a:prstClr>
                </a:solidFill>
              </a:rPr>
              <a:t>U</a:t>
            </a:r>
            <a:r>
              <a:rPr lang="fr-FR" sz="2400" b="0" dirty="0">
                <a:solidFill>
                  <a:prstClr val="black">
                    <a:lumMod val="65000"/>
                    <a:lumOff val="35000"/>
                  </a:prstClr>
                </a:solidFill>
              </a:rPr>
              <a:t>n produit qui n’est pas décrit dans le brevet de manière explicite, et qui n’est « développé » qu’après le brevet de base, peut-il faire l’objet d’un CCP?</a:t>
            </a:r>
          </a:p>
          <a:p>
            <a:endParaRPr lang="fr-FR" sz="2400"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25</a:t>
            </a:fld>
            <a:endParaRPr lang="fr-FR"/>
          </a:p>
        </p:txBody>
      </p:sp>
    </p:spTree>
    <p:extLst>
      <p:ext uri="{BB962C8B-B14F-4D97-AF65-F5344CB8AC3E}">
        <p14:creationId xmlns:p14="http://schemas.microsoft.com/office/powerpoint/2010/main" val="1429552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Arrêt de la CJUE dans l’affaire </a:t>
            </a:r>
            <a:r>
              <a:rPr lang="fr-FR" i="1" dirty="0" err="1"/>
              <a:t>Royalty</a:t>
            </a:r>
            <a:r>
              <a:rPr lang="fr-FR" i="1" dirty="0"/>
              <a:t> Pharma Collection Trust </a:t>
            </a:r>
            <a:r>
              <a:rPr lang="fr-FR" dirty="0"/>
              <a:t>(C-650/17) du 30 avril 2020</a:t>
            </a:r>
          </a:p>
        </p:txBody>
      </p:sp>
      <p:sp>
        <p:nvSpPr>
          <p:cNvPr id="3" name="Espace réservé du contenu 2"/>
          <p:cNvSpPr>
            <a:spLocks noGrp="1"/>
          </p:cNvSpPr>
          <p:nvPr>
            <p:ph idx="1"/>
          </p:nvPr>
        </p:nvSpPr>
        <p:spPr>
          <a:xfrm>
            <a:off x="571500" y="1485901"/>
            <a:ext cx="10287000" cy="5524500"/>
          </a:xfrm>
        </p:spPr>
        <p:txBody>
          <a:bodyPr>
            <a:normAutofit/>
          </a:bodyPr>
          <a:lstStyle/>
          <a:p>
            <a:pPr>
              <a:spcAft>
                <a:spcPts val="600"/>
              </a:spcAft>
            </a:pPr>
            <a:r>
              <a:rPr lang="fr-FR" dirty="0"/>
              <a:t>Décision de la CJUE dans l’affaire </a:t>
            </a:r>
            <a:r>
              <a:rPr lang="fr-FR" i="1" dirty="0" err="1"/>
              <a:t>Royalty</a:t>
            </a:r>
            <a:r>
              <a:rPr lang="fr-FR" i="1" dirty="0"/>
              <a:t> Pharma</a:t>
            </a:r>
            <a:r>
              <a:rPr lang="fr-FR" dirty="0"/>
              <a:t> </a:t>
            </a:r>
          </a:p>
          <a:p>
            <a:pPr lvl="1">
              <a:spcAft>
                <a:spcPts val="600"/>
              </a:spcAft>
            </a:pPr>
            <a:r>
              <a:rPr lang="fr-FR" dirty="0"/>
              <a:t>L’affaire </a:t>
            </a:r>
            <a:r>
              <a:rPr lang="fr-FR" dirty="0" err="1"/>
              <a:t>darunavir</a:t>
            </a:r>
            <a:r>
              <a:rPr lang="fr-FR" dirty="0"/>
              <a:t> n’est pas traitée par la CJUE car elle a été retirée du registre. La Cour ne se prononce que sur les revendications fonctionnelles et pas </a:t>
            </a:r>
            <a:r>
              <a:rPr lang="fr-FR" dirty="0" err="1"/>
              <a:t>Markush</a:t>
            </a:r>
            <a:r>
              <a:rPr lang="fr-FR" dirty="0"/>
              <a:t>.</a:t>
            </a:r>
          </a:p>
          <a:p>
            <a:pPr lvl="1">
              <a:spcAft>
                <a:spcPts val="600"/>
              </a:spcAft>
            </a:pPr>
            <a:r>
              <a:rPr lang="fr-FR" dirty="0"/>
              <a:t>La CJUE dit explicitement que la notion de « </a:t>
            </a:r>
            <a:r>
              <a:rPr lang="fr-FR" i="1" dirty="0"/>
              <a:t>cœur de l’activité inventive</a:t>
            </a:r>
            <a:r>
              <a:rPr lang="fr-FR" dirty="0"/>
              <a:t> » n’est pas pertinente pour l’appréciation de l’article 3 a).</a:t>
            </a:r>
          </a:p>
          <a:p>
            <a:pPr lvl="1">
              <a:spcAft>
                <a:spcPts val="600"/>
              </a:spcAft>
            </a:pPr>
            <a:endParaRPr lang="fr-FR"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26</a:t>
            </a:fld>
            <a:endParaRPr lang="fr-FR"/>
          </a:p>
        </p:txBody>
      </p:sp>
    </p:spTree>
    <p:extLst>
      <p:ext uri="{BB962C8B-B14F-4D97-AF65-F5344CB8AC3E}">
        <p14:creationId xmlns:p14="http://schemas.microsoft.com/office/powerpoint/2010/main" val="970084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Arrêt de la CJUE dans l’affaire </a:t>
            </a:r>
            <a:r>
              <a:rPr lang="fr-FR" i="1" dirty="0" err="1"/>
              <a:t>Royalty</a:t>
            </a:r>
            <a:r>
              <a:rPr lang="fr-FR" i="1" dirty="0"/>
              <a:t> Pharma Collection Trust </a:t>
            </a:r>
            <a:r>
              <a:rPr lang="fr-FR" dirty="0"/>
              <a:t>(C-650/17) du 30 avril 2020</a:t>
            </a:r>
          </a:p>
        </p:txBody>
      </p:sp>
      <p:sp>
        <p:nvSpPr>
          <p:cNvPr id="3" name="Espace réservé du contenu 2"/>
          <p:cNvSpPr>
            <a:spLocks noGrp="1"/>
          </p:cNvSpPr>
          <p:nvPr>
            <p:ph idx="1"/>
          </p:nvPr>
        </p:nvSpPr>
        <p:spPr>
          <a:xfrm>
            <a:off x="685800" y="1641046"/>
            <a:ext cx="10287000" cy="5022449"/>
          </a:xfrm>
        </p:spPr>
        <p:txBody>
          <a:bodyPr>
            <a:normAutofit fontScale="70000" lnSpcReduction="20000"/>
          </a:bodyPr>
          <a:lstStyle/>
          <a:p>
            <a:pPr>
              <a:spcAft>
                <a:spcPts val="600"/>
              </a:spcAft>
            </a:pPr>
            <a:r>
              <a:rPr lang="fr-FR" dirty="0"/>
              <a:t>Décision de la CJUE dans l’affaire </a:t>
            </a:r>
            <a:r>
              <a:rPr lang="fr-FR" i="1" dirty="0" err="1"/>
              <a:t>Royalty</a:t>
            </a:r>
            <a:r>
              <a:rPr lang="fr-FR" i="1" dirty="0"/>
              <a:t> Pharma</a:t>
            </a:r>
            <a:r>
              <a:rPr lang="fr-FR" dirty="0"/>
              <a:t> – dispositif</a:t>
            </a:r>
          </a:p>
          <a:p>
            <a:pPr>
              <a:spcAft>
                <a:spcPts val="600"/>
              </a:spcAft>
            </a:pPr>
            <a:endParaRPr lang="fr-FR" dirty="0"/>
          </a:p>
          <a:p>
            <a:pPr marL="444500" indent="0">
              <a:lnSpc>
                <a:spcPct val="120000"/>
              </a:lnSpc>
              <a:spcAft>
                <a:spcPts val="600"/>
              </a:spcAft>
              <a:buNone/>
            </a:pPr>
            <a:r>
              <a:rPr lang="fr-FR" dirty="0"/>
              <a:t>1) </a:t>
            </a:r>
            <a:r>
              <a:rPr lang="fr-FR" b="0" dirty="0"/>
              <a:t>Selon l’article 3 a), un produit est protégé par le brevet de base lorsqu’il répond à un test en deux volets:</a:t>
            </a:r>
          </a:p>
          <a:p>
            <a:pPr marL="901700">
              <a:lnSpc>
                <a:spcPct val="120000"/>
              </a:lnSpc>
              <a:spcAft>
                <a:spcPts val="600"/>
              </a:spcAft>
              <a:buFont typeface="+mj-lt"/>
              <a:buAutoNum type="romanLcPeriod"/>
            </a:pPr>
            <a:r>
              <a:rPr lang="fr-FR" b="0" dirty="0"/>
              <a:t>Le produit </a:t>
            </a:r>
            <a:r>
              <a:rPr lang="fr-FR" b="1" dirty="0"/>
              <a:t>répond à une définition fonctionnelle </a:t>
            </a:r>
            <a:r>
              <a:rPr lang="fr-FR" b="0" dirty="0"/>
              <a:t>générale employée par l’une des revendications de ce brevet et relève nécessairement de l’invention couverte par ce brevet, </a:t>
            </a:r>
            <a:r>
              <a:rPr lang="fr-FR" b="1" dirty="0"/>
              <a:t>sans pour autant être individualisé </a:t>
            </a:r>
            <a:r>
              <a:rPr lang="fr-FR" b="0" dirty="0"/>
              <a:t>en tant que mode concret de réalisation à tirer de l’enseignement dudit brevet, </a:t>
            </a:r>
          </a:p>
          <a:p>
            <a:pPr marL="901700">
              <a:lnSpc>
                <a:spcPct val="120000"/>
              </a:lnSpc>
              <a:buFont typeface="+mj-lt"/>
              <a:buAutoNum type="romanLcPeriod"/>
            </a:pPr>
            <a:r>
              <a:rPr lang="fr-FR" b="0" dirty="0"/>
              <a:t>Le produit est </a:t>
            </a:r>
            <a:r>
              <a:rPr lang="fr-FR" b="1" dirty="0"/>
              <a:t>spécifiquement identifiable</a:t>
            </a:r>
            <a:r>
              <a:rPr lang="fr-FR" b="0" dirty="0"/>
              <a:t>, à la lumière de l’ensemble des éléments divulgués par le même brevet, par l’homme du métier, sur la base de ses connaissances générales </a:t>
            </a:r>
            <a:r>
              <a:rPr lang="fr-FR" b="1" dirty="0"/>
              <a:t>à la date de dépôt ou de priorité du brevet </a:t>
            </a:r>
            <a:r>
              <a:rPr lang="fr-FR" b="0" dirty="0"/>
              <a:t>et de l’état de la technique à cette même date.</a:t>
            </a:r>
          </a:p>
          <a:p>
            <a:pPr marL="0" indent="0">
              <a:spcAft>
                <a:spcPts val="600"/>
              </a:spcAft>
              <a:buNone/>
            </a:pPr>
            <a:endParaRPr lang="fr-FR"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27</a:t>
            </a:fld>
            <a:endParaRPr lang="fr-FR"/>
          </a:p>
        </p:txBody>
      </p:sp>
    </p:spTree>
    <p:extLst>
      <p:ext uri="{BB962C8B-B14F-4D97-AF65-F5344CB8AC3E}">
        <p14:creationId xmlns:p14="http://schemas.microsoft.com/office/powerpoint/2010/main" val="2701314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Arrêt de la CJUE dans l’affaire </a:t>
            </a:r>
            <a:r>
              <a:rPr lang="fr-FR" i="1" dirty="0" err="1"/>
              <a:t>Royalty</a:t>
            </a:r>
            <a:r>
              <a:rPr lang="fr-FR" i="1" dirty="0"/>
              <a:t> Pharma Collection Trust </a:t>
            </a:r>
            <a:r>
              <a:rPr lang="fr-FR" dirty="0"/>
              <a:t>(C-650/17) du 30 avril 2020</a:t>
            </a:r>
          </a:p>
        </p:txBody>
      </p:sp>
      <p:sp>
        <p:nvSpPr>
          <p:cNvPr id="3" name="Espace réservé du contenu 2"/>
          <p:cNvSpPr>
            <a:spLocks noGrp="1"/>
          </p:cNvSpPr>
          <p:nvPr>
            <p:ph idx="1"/>
          </p:nvPr>
        </p:nvSpPr>
        <p:spPr>
          <a:xfrm>
            <a:off x="571500" y="1485901"/>
            <a:ext cx="10287000" cy="5524500"/>
          </a:xfrm>
        </p:spPr>
        <p:txBody>
          <a:bodyPr>
            <a:normAutofit/>
          </a:bodyPr>
          <a:lstStyle/>
          <a:p>
            <a:pPr>
              <a:spcAft>
                <a:spcPts val="600"/>
              </a:spcAft>
            </a:pPr>
            <a:r>
              <a:rPr lang="fr-FR" dirty="0"/>
              <a:t>Décision de la CJUE dans l’affaire </a:t>
            </a:r>
            <a:r>
              <a:rPr lang="fr-FR" i="1" dirty="0" err="1"/>
              <a:t>Royalty</a:t>
            </a:r>
            <a:r>
              <a:rPr lang="fr-FR" i="1" dirty="0"/>
              <a:t> Pharma</a:t>
            </a:r>
            <a:r>
              <a:rPr lang="fr-FR" dirty="0"/>
              <a:t> – dispositif</a:t>
            </a:r>
          </a:p>
          <a:p>
            <a:pPr marL="0" indent="0">
              <a:spcAft>
                <a:spcPts val="600"/>
              </a:spcAft>
              <a:buNone/>
            </a:pPr>
            <a:endParaRPr lang="fr-FR" dirty="0"/>
          </a:p>
          <a:p>
            <a:pPr marL="444500" indent="0">
              <a:buNone/>
            </a:pPr>
            <a:r>
              <a:rPr lang="fr-FR" sz="2800" dirty="0"/>
              <a:t>2) </a:t>
            </a:r>
            <a:r>
              <a:rPr lang="fr-FR" sz="2800" b="0" dirty="0"/>
              <a:t> Selon l’article 3 a), un produit n’est </a:t>
            </a:r>
            <a:r>
              <a:rPr lang="fr-FR" sz="2800" dirty="0"/>
              <a:t>pas</a:t>
            </a:r>
            <a:r>
              <a:rPr lang="fr-FR" sz="2800" b="0" dirty="0"/>
              <a:t> protégé par un brevet de base en vigueur lorsque, bien que relevant de la définition fonctionnelle donnée dans les revendications de ce brevet, il a été </a:t>
            </a:r>
            <a:r>
              <a:rPr lang="fr-FR" sz="2800" dirty="0"/>
              <a:t>développé</a:t>
            </a:r>
            <a:r>
              <a:rPr lang="fr-FR" sz="2800" b="0" dirty="0"/>
              <a:t> après la date de dépôt de la demande du brevet de base, au terme d’une </a:t>
            </a:r>
            <a:r>
              <a:rPr lang="fr-FR" sz="2800" dirty="0"/>
              <a:t>activité inventive autonome</a:t>
            </a:r>
            <a:r>
              <a:rPr lang="fr-FR" sz="2800" b="0" dirty="0"/>
              <a:t>.</a:t>
            </a:r>
          </a:p>
          <a:p>
            <a:pPr marL="0" indent="0">
              <a:spcAft>
                <a:spcPts val="600"/>
              </a:spcAft>
              <a:buNone/>
            </a:pPr>
            <a:endParaRPr lang="fr-FR"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28</a:t>
            </a:fld>
            <a:endParaRPr lang="fr-FR"/>
          </a:p>
        </p:txBody>
      </p:sp>
    </p:spTree>
    <p:extLst>
      <p:ext uri="{BB962C8B-B14F-4D97-AF65-F5344CB8AC3E}">
        <p14:creationId xmlns:p14="http://schemas.microsoft.com/office/powerpoint/2010/main" val="732613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Arrêt de la CJUE dans l’affaire </a:t>
            </a:r>
            <a:r>
              <a:rPr lang="fr-FR" i="1" dirty="0" err="1"/>
              <a:t>Royalty</a:t>
            </a:r>
            <a:r>
              <a:rPr lang="fr-FR" i="1" dirty="0"/>
              <a:t> Pharma Collection Trust </a:t>
            </a:r>
            <a:r>
              <a:rPr lang="fr-FR" dirty="0"/>
              <a:t>(C-650/17) du 30 avril 2020</a:t>
            </a:r>
          </a:p>
        </p:txBody>
      </p:sp>
      <p:sp>
        <p:nvSpPr>
          <p:cNvPr id="3" name="Espace réservé du contenu 2"/>
          <p:cNvSpPr>
            <a:spLocks noGrp="1"/>
          </p:cNvSpPr>
          <p:nvPr>
            <p:ph idx="1"/>
          </p:nvPr>
        </p:nvSpPr>
        <p:spPr/>
        <p:txBody>
          <a:bodyPr>
            <a:normAutofit/>
          </a:bodyPr>
          <a:lstStyle/>
          <a:p>
            <a:pPr>
              <a:spcAft>
                <a:spcPts val="600"/>
              </a:spcAft>
            </a:pPr>
            <a:r>
              <a:rPr lang="fr-FR" dirty="0"/>
              <a:t>Décision de la CJUE dans l’affaire </a:t>
            </a:r>
            <a:r>
              <a:rPr lang="fr-FR" i="1" dirty="0" err="1"/>
              <a:t>Royalty</a:t>
            </a:r>
            <a:r>
              <a:rPr lang="fr-FR" i="1" dirty="0"/>
              <a:t> Pharma</a:t>
            </a:r>
            <a:r>
              <a:rPr lang="fr-FR" dirty="0"/>
              <a:t> </a:t>
            </a:r>
          </a:p>
          <a:p>
            <a:pPr lvl="1">
              <a:spcAft>
                <a:spcPts val="600"/>
              </a:spcAft>
            </a:pPr>
            <a:r>
              <a:rPr lang="fr-FR" dirty="0"/>
              <a:t>Sur le premier volet, la Cour considère que la </a:t>
            </a:r>
            <a:r>
              <a:rPr lang="fr-FR" dirty="0" err="1"/>
              <a:t>sitagliptine</a:t>
            </a:r>
            <a:r>
              <a:rPr lang="fr-FR" dirty="0"/>
              <a:t> remplit la première condition du test car elle relève nécessairement, en tant qu’inhibiteur de la DP IV, de l’invention du brevet.  </a:t>
            </a:r>
          </a:p>
          <a:p>
            <a:pPr lvl="1">
              <a:spcAft>
                <a:spcPts val="600"/>
              </a:spcAft>
            </a:pPr>
            <a:r>
              <a:rPr lang="fr-FR" dirty="0"/>
              <a:t>En revanche, la Cour émet des doutes sur le point de savoir si la </a:t>
            </a:r>
            <a:r>
              <a:rPr lang="fr-FR" dirty="0" err="1"/>
              <a:t>sitagliptine</a:t>
            </a:r>
            <a:r>
              <a:rPr lang="fr-FR" dirty="0"/>
              <a:t>, qui n’est pas explicitement décrite dans le brevet, est spécifiquement identifiable par l’homme du métier. </a:t>
            </a:r>
          </a:p>
          <a:p>
            <a:pPr marL="457200" lvl="1" indent="0">
              <a:spcAft>
                <a:spcPts val="600"/>
              </a:spcAft>
              <a:buNone/>
            </a:pPr>
            <a:endParaRPr lang="fr-FR" dirty="0"/>
          </a:p>
          <a:p>
            <a:endParaRPr lang="fr-FR"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29</a:t>
            </a:fld>
            <a:endParaRPr lang="fr-FR"/>
          </a:p>
        </p:txBody>
      </p:sp>
    </p:spTree>
    <p:extLst>
      <p:ext uri="{BB962C8B-B14F-4D97-AF65-F5344CB8AC3E}">
        <p14:creationId xmlns:p14="http://schemas.microsoft.com/office/powerpoint/2010/main" val="3812687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086" y="190500"/>
            <a:ext cx="10287000" cy="866775"/>
          </a:xfrm>
        </p:spPr>
        <p:txBody>
          <a:bodyPr>
            <a:normAutofit/>
          </a:bodyPr>
          <a:lstStyle/>
          <a:p>
            <a:r>
              <a:rPr lang="fr-FR" dirty="0"/>
              <a:t>Article 3 a) du Règlement</a:t>
            </a:r>
          </a:p>
        </p:txBody>
      </p:sp>
      <p:sp>
        <p:nvSpPr>
          <p:cNvPr id="3" name="Espace réservé du contenu 2"/>
          <p:cNvSpPr>
            <a:spLocks noGrp="1"/>
          </p:cNvSpPr>
          <p:nvPr>
            <p:ph idx="1"/>
          </p:nvPr>
        </p:nvSpPr>
        <p:spPr/>
        <p:txBody>
          <a:bodyPr/>
          <a:lstStyle/>
          <a:p>
            <a:pPr algn="just"/>
            <a:r>
              <a:rPr lang="fr-FR" b="0" dirty="0"/>
              <a:t>Le certificat est délivré si, dans l’Etat Membre où est présentée la demande de CCP: </a:t>
            </a:r>
          </a:p>
          <a:p>
            <a:pPr marL="0" indent="0" algn="just">
              <a:buNone/>
            </a:pPr>
            <a:endParaRPr lang="fr-FR" dirty="0"/>
          </a:p>
          <a:p>
            <a:pPr marL="892175" indent="-892175" algn="just">
              <a:buNone/>
            </a:pPr>
            <a:r>
              <a:rPr lang="fr-FR" b="0" dirty="0"/>
              <a:t>	«a) </a:t>
            </a:r>
            <a:r>
              <a:rPr lang="fr-FR" b="0" i="1" dirty="0"/>
              <a:t>le </a:t>
            </a:r>
            <a:r>
              <a:rPr lang="fr-FR" i="1" dirty="0"/>
              <a:t>produit est protégé par un brevet de base en vigueur</a:t>
            </a:r>
            <a:r>
              <a:rPr lang="fr-FR" b="0" dirty="0"/>
              <a:t> ». </a:t>
            </a:r>
          </a:p>
          <a:p>
            <a:pPr marL="0" indent="0">
              <a:buNone/>
            </a:pPr>
            <a:endParaRPr lang="fr-FR" dirty="0"/>
          </a:p>
          <a:p>
            <a:endParaRPr lang="fr-FR" dirty="0"/>
          </a:p>
        </p:txBody>
      </p:sp>
      <p:sp>
        <p:nvSpPr>
          <p:cNvPr id="4" name="Espace réservé de la date 3"/>
          <p:cNvSpPr>
            <a:spLocks noGrp="1"/>
          </p:cNvSpPr>
          <p:nvPr>
            <p:ph type="dt" sz="half" idx="10"/>
          </p:nvPr>
        </p:nvSpPr>
        <p:spPr/>
        <p:txBody>
          <a:bodyPr/>
          <a:lstStyle/>
          <a:p>
            <a:fld id="{61E99EDC-DC6A-48CC-92B4-5050130C7CEE}"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3</a:t>
            </a:fld>
            <a:endParaRPr lang="fr-FR"/>
          </a:p>
        </p:txBody>
      </p:sp>
    </p:spTree>
    <p:extLst>
      <p:ext uri="{BB962C8B-B14F-4D97-AF65-F5344CB8AC3E}">
        <p14:creationId xmlns:p14="http://schemas.microsoft.com/office/powerpoint/2010/main" val="2588841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Arrêt de la CJUE dans l’affaire </a:t>
            </a:r>
            <a:r>
              <a:rPr lang="fr-FR" i="1" dirty="0" err="1"/>
              <a:t>Royalty</a:t>
            </a:r>
            <a:r>
              <a:rPr lang="fr-FR" i="1" dirty="0"/>
              <a:t> Pharma Collection Trust </a:t>
            </a:r>
            <a:r>
              <a:rPr lang="fr-FR" dirty="0"/>
              <a:t>(C-650/17) du 30 avril 2020</a:t>
            </a:r>
          </a:p>
        </p:txBody>
      </p:sp>
      <p:sp>
        <p:nvSpPr>
          <p:cNvPr id="3" name="Espace réservé du contenu 2"/>
          <p:cNvSpPr>
            <a:spLocks noGrp="1"/>
          </p:cNvSpPr>
          <p:nvPr>
            <p:ph idx="1"/>
          </p:nvPr>
        </p:nvSpPr>
        <p:spPr/>
        <p:txBody>
          <a:bodyPr>
            <a:normAutofit fontScale="92500"/>
          </a:bodyPr>
          <a:lstStyle/>
          <a:p>
            <a:r>
              <a:rPr lang="fr-FR" dirty="0"/>
              <a:t>Discussion</a:t>
            </a:r>
          </a:p>
          <a:p>
            <a:pPr lvl="1">
              <a:spcAft>
                <a:spcPts val="600"/>
              </a:spcAft>
            </a:pPr>
            <a:r>
              <a:rPr lang="fr-FR" dirty="0"/>
              <a:t>La Cour retient le test en deux volets de l’arrêt </a:t>
            </a:r>
            <a:r>
              <a:rPr lang="fr-FR" dirty="0" err="1"/>
              <a:t>Teva</a:t>
            </a:r>
            <a:r>
              <a:rPr lang="fr-FR" dirty="0"/>
              <a:t>/</a:t>
            </a:r>
            <a:r>
              <a:rPr lang="fr-FR" dirty="0" err="1"/>
              <a:t>Gilead</a:t>
            </a:r>
            <a:r>
              <a:rPr lang="fr-FR" dirty="0"/>
              <a:t> </a:t>
            </a:r>
          </a:p>
          <a:p>
            <a:pPr lvl="2">
              <a:spcAft>
                <a:spcPts val="600"/>
              </a:spcAft>
            </a:pPr>
            <a:r>
              <a:rPr lang="fr-FR" sz="2600" dirty="0"/>
              <a:t>Le premier volet est facile d’interprétation: il suffit que le produit réponde à la définition fonctionnelle revendiquée. </a:t>
            </a:r>
          </a:p>
          <a:p>
            <a:pPr lvl="2">
              <a:spcAft>
                <a:spcPts val="600"/>
              </a:spcAft>
            </a:pPr>
            <a:r>
              <a:rPr lang="fr-FR" sz="2600" dirty="0"/>
              <a:t>L’incertitude demeure sur le second critère relatif à un produit spécifiquement identifiable dans le brevet.</a:t>
            </a:r>
          </a:p>
          <a:p>
            <a:pPr marL="1258888" lvl="2" indent="0">
              <a:spcAft>
                <a:spcPts val="600"/>
              </a:spcAft>
              <a:buNone/>
            </a:pPr>
            <a:r>
              <a:rPr lang="fr-FR" sz="2600" dirty="0"/>
              <a:t>Comment un produit, qui n’est pas décrit dans le brevet, peut-il être déduit du brevet,</a:t>
            </a:r>
            <a:r>
              <a:rPr lang="fr-FR" sz="2600" i="1" dirty="0"/>
              <a:t> a fortiori </a:t>
            </a:r>
            <a:r>
              <a:rPr lang="fr-FR" sz="2600" dirty="0"/>
              <a:t>s’il a été développé après le brevet? </a:t>
            </a:r>
          </a:p>
          <a:p>
            <a:pPr marL="1250950" lvl="2" indent="0" defTabSz="1250950">
              <a:spcAft>
                <a:spcPts val="600"/>
              </a:spcAft>
              <a:buNone/>
            </a:pPr>
            <a:r>
              <a:rPr lang="fr-FR" sz="2600" dirty="0"/>
              <a:t>Une réponse pourrait se trouver aux points 41 et 42 de la décision. </a:t>
            </a:r>
          </a:p>
          <a:p>
            <a:pPr marL="900112" lvl="2" indent="0">
              <a:spcAft>
                <a:spcPts val="600"/>
              </a:spcAft>
              <a:buNone/>
            </a:pPr>
            <a:endParaRPr lang="fr-FR" sz="2600" dirty="0"/>
          </a:p>
          <a:p>
            <a:pPr marL="900112" lvl="2" indent="-457200">
              <a:spcAft>
                <a:spcPts val="600"/>
              </a:spcAft>
              <a:buFont typeface="Arial" panose="020B0604020202020204" pitchFamily="34" charset="0"/>
              <a:buChar char="-"/>
            </a:pPr>
            <a:endParaRPr lang="fr-FR" sz="3200" dirty="0"/>
          </a:p>
          <a:p>
            <a:pPr marL="900112" lvl="2" indent="-457200">
              <a:spcAft>
                <a:spcPts val="600"/>
              </a:spcAft>
              <a:buFont typeface="Wingdings" panose="05000000000000000000" pitchFamily="2" charset="2"/>
              <a:buChar char="§"/>
            </a:pPr>
            <a:endParaRPr lang="fr-FR" sz="3200" b="1" dirty="0"/>
          </a:p>
          <a:p>
            <a:pPr marL="442912" lvl="2" indent="0">
              <a:spcAft>
                <a:spcPts val="600"/>
              </a:spcAft>
              <a:buNone/>
            </a:pPr>
            <a:endParaRPr lang="fr-FR" sz="3200" b="1" dirty="0"/>
          </a:p>
          <a:p>
            <a:pPr marL="900112" lvl="2" indent="-457200">
              <a:spcAft>
                <a:spcPts val="600"/>
              </a:spcAft>
              <a:buFont typeface="Wingdings" panose="05000000000000000000" pitchFamily="2" charset="2"/>
              <a:buChar char="§"/>
            </a:pPr>
            <a:endParaRPr lang="fr-FR" sz="3200" b="1" dirty="0"/>
          </a:p>
          <a:p>
            <a:pPr lvl="2">
              <a:spcAft>
                <a:spcPts val="600"/>
              </a:spcAft>
            </a:pPr>
            <a:endParaRPr lang="fr-FR"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30</a:t>
            </a:fld>
            <a:endParaRPr lang="fr-FR"/>
          </a:p>
        </p:txBody>
      </p:sp>
    </p:spTree>
    <p:extLst>
      <p:ext uri="{BB962C8B-B14F-4D97-AF65-F5344CB8AC3E}">
        <p14:creationId xmlns:p14="http://schemas.microsoft.com/office/powerpoint/2010/main" val="18276708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Arrêt de la CJUE dans l’affaire </a:t>
            </a:r>
            <a:r>
              <a:rPr lang="fr-FR" i="1" dirty="0" err="1"/>
              <a:t>Royalty</a:t>
            </a:r>
            <a:r>
              <a:rPr lang="fr-FR" i="1" dirty="0"/>
              <a:t> Pharma Collection Trust </a:t>
            </a:r>
            <a:r>
              <a:rPr lang="fr-FR" dirty="0"/>
              <a:t>(C-650/17) du 30 avril 2020</a:t>
            </a:r>
          </a:p>
        </p:txBody>
      </p:sp>
      <p:sp>
        <p:nvSpPr>
          <p:cNvPr id="3" name="Espace réservé du contenu 2"/>
          <p:cNvSpPr>
            <a:spLocks noGrp="1"/>
          </p:cNvSpPr>
          <p:nvPr>
            <p:ph idx="1"/>
          </p:nvPr>
        </p:nvSpPr>
        <p:spPr>
          <a:xfrm>
            <a:off x="571500" y="1686369"/>
            <a:ext cx="10287000" cy="5362132"/>
          </a:xfrm>
        </p:spPr>
        <p:txBody>
          <a:bodyPr>
            <a:normAutofit lnSpcReduction="10000"/>
          </a:bodyPr>
          <a:lstStyle/>
          <a:p>
            <a:pPr marL="457200" lvl="1" indent="0">
              <a:buNone/>
            </a:pPr>
            <a:r>
              <a:rPr lang="fr-FR" b="0" i="1" dirty="0"/>
              <a:t>41. Il s’ensuit que, même lorsque le produit faisant l’objet du CCP n’est </a:t>
            </a:r>
            <a:r>
              <a:rPr lang="fr-FR" b="1" i="1" dirty="0"/>
              <a:t>pas individualisé en tant que mode concret de réalisation à tirer de l’enseignement du brevet de base</a:t>
            </a:r>
            <a:r>
              <a:rPr lang="fr-FR" b="0" i="1" dirty="0"/>
              <a:t>, l’octroi d’un CCP n’est, en principe, </a:t>
            </a:r>
            <a:r>
              <a:rPr lang="fr-FR" b="1" i="1" dirty="0"/>
              <a:t>pas exclu</a:t>
            </a:r>
            <a:r>
              <a:rPr lang="fr-FR" b="0" i="1" dirty="0"/>
              <a:t>.</a:t>
            </a:r>
          </a:p>
          <a:p>
            <a:pPr marL="457200" lvl="1" indent="0">
              <a:buNone/>
            </a:pPr>
            <a:endParaRPr lang="fr-FR" b="0" i="1" dirty="0"/>
          </a:p>
          <a:p>
            <a:pPr marL="457200" lvl="1" indent="0">
              <a:buNone/>
            </a:pPr>
            <a:r>
              <a:rPr lang="fr-FR" b="0" i="1" dirty="0"/>
              <a:t>42. Pour autant, lorsque le produit n’est pas explicitement divulgué par les revendications du brevet de base, mais relève d’une définition fonctionnelle générale, telle que celle employée par le brevet de base en cause au principal, l’homme du métier doit être en mesure de </a:t>
            </a:r>
            <a:r>
              <a:rPr lang="fr-FR" b="1" i="1" dirty="0"/>
              <a:t>déduire directement et sans ambiguïté </a:t>
            </a:r>
            <a:r>
              <a:rPr lang="fr-FR" b="0" i="1" dirty="0"/>
              <a:t>du fascicule du brevet tel que déposé que le produit faisant l’objet du CCP </a:t>
            </a:r>
            <a:r>
              <a:rPr lang="fr-FR" b="1" i="1" dirty="0"/>
              <a:t>relève de l’objet de la protection de ce brevet</a:t>
            </a:r>
            <a:r>
              <a:rPr lang="fr-FR" b="0" i="1" dirty="0"/>
              <a:t>.</a:t>
            </a:r>
          </a:p>
          <a:p>
            <a:pPr marL="900112" lvl="2" indent="0">
              <a:spcAft>
                <a:spcPts val="600"/>
              </a:spcAft>
              <a:buNone/>
            </a:pPr>
            <a:endParaRPr lang="fr-FR" sz="2600" dirty="0"/>
          </a:p>
          <a:p>
            <a:pPr marL="900112" lvl="2" indent="-457200">
              <a:spcAft>
                <a:spcPts val="600"/>
              </a:spcAft>
              <a:buFont typeface="Arial" panose="020B0604020202020204" pitchFamily="34" charset="0"/>
              <a:buChar char="-"/>
            </a:pPr>
            <a:endParaRPr lang="fr-FR" sz="3200" dirty="0"/>
          </a:p>
          <a:p>
            <a:pPr marL="900112" lvl="2" indent="-457200">
              <a:spcAft>
                <a:spcPts val="600"/>
              </a:spcAft>
              <a:buFont typeface="Wingdings" panose="05000000000000000000" pitchFamily="2" charset="2"/>
              <a:buChar char="§"/>
            </a:pPr>
            <a:endParaRPr lang="fr-FR" sz="3200" b="1" dirty="0"/>
          </a:p>
          <a:p>
            <a:pPr marL="442912" lvl="2" indent="0">
              <a:spcAft>
                <a:spcPts val="600"/>
              </a:spcAft>
              <a:buNone/>
            </a:pPr>
            <a:endParaRPr lang="fr-FR" sz="3200" b="1" dirty="0"/>
          </a:p>
          <a:p>
            <a:pPr marL="900112" lvl="2" indent="-457200">
              <a:spcAft>
                <a:spcPts val="600"/>
              </a:spcAft>
              <a:buFont typeface="Wingdings" panose="05000000000000000000" pitchFamily="2" charset="2"/>
              <a:buChar char="§"/>
            </a:pPr>
            <a:endParaRPr lang="fr-FR" sz="3200" b="1" dirty="0"/>
          </a:p>
          <a:p>
            <a:pPr lvl="2">
              <a:spcAft>
                <a:spcPts val="600"/>
              </a:spcAft>
            </a:pPr>
            <a:endParaRPr lang="fr-FR"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31</a:t>
            </a:fld>
            <a:endParaRPr lang="fr-FR"/>
          </a:p>
        </p:txBody>
      </p:sp>
    </p:spTree>
    <p:extLst>
      <p:ext uri="{BB962C8B-B14F-4D97-AF65-F5344CB8AC3E}">
        <p14:creationId xmlns:p14="http://schemas.microsoft.com/office/powerpoint/2010/main" val="3824591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Arrêt de la CJUE dans l’affaire </a:t>
            </a:r>
            <a:r>
              <a:rPr lang="fr-FR" i="1" dirty="0" err="1"/>
              <a:t>Royalty</a:t>
            </a:r>
            <a:r>
              <a:rPr lang="fr-FR" i="1" dirty="0"/>
              <a:t> Pharma Collection Trust </a:t>
            </a:r>
            <a:r>
              <a:rPr lang="fr-FR" dirty="0"/>
              <a:t>(C-650/17) du 30 avril 2020</a:t>
            </a:r>
          </a:p>
        </p:txBody>
      </p:sp>
      <p:sp>
        <p:nvSpPr>
          <p:cNvPr id="3" name="Espace réservé du contenu 2"/>
          <p:cNvSpPr>
            <a:spLocks noGrp="1"/>
          </p:cNvSpPr>
          <p:nvPr>
            <p:ph idx="1"/>
          </p:nvPr>
        </p:nvSpPr>
        <p:spPr/>
        <p:txBody>
          <a:bodyPr>
            <a:normAutofit/>
          </a:bodyPr>
          <a:lstStyle/>
          <a:p>
            <a:r>
              <a:rPr lang="fr-FR" dirty="0"/>
              <a:t>Discussion</a:t>
            </a:r>
          </a:p>
          <a:p>
            <a:pPr marL="900112" lvl="2" indent="-457200">
              <a:spcAft>
                <a:spcPts val="600"/>
              </a:spcAft>
              <a:buFont typeface="Wingdings" panose="05000000000000000000" pitchFamily="2" charset="2"/>
              <a:buChar char="§"/>
            </a:pPr>
            <a:r>
              <a:rPr lang="fr-FR" sz="3200" b="1" dirty="0"/>
              <a:t>Examen du deuxième volet pour la </a:t>
            </a:r>
            <a:r>
              <a:rPr lang="fr-FR" sz="3200" b="1" dirty="0" err="1"/>
              <a:t>sitagliptine</a:t>
            </a:r>
            <a:endParaRPr lang="fr-FR" sz="3200" dirty="0"/>
          </a:p>
          <a:p>
            <a:pPr marL="900112" lvl="2" indent="-457200">
              <a:spcAft>
                <a:spcPts val="600"/>
              </a:spcAft>
              <a:buFont typeface="Arial" panose="020B0604020202020204" pitchFamily="34" charset="0"/>
              <a:buChar char="-"/>
            </a:pPr>
            <a:r>
              <a:rPr lang="fr-FR" sz="3200" dirty="0"/>
              <a:t>La question revient à savoir si l’homme du métier, à qui on présente la </a:t>
            </a:r>
            <a:r>
              <a:rPr lang="fr-FR" sz="3200" dirty="0" err="1"/>
              <a:t>sitagliptine</a:t>
            </a:r>
            <a:r>
              <a:rPr lang="fr-FR" sz="3200" dirty="0"/>
              <a:t>, pouvait déduire, à la date de priorité du brevet, que la </a:t>
            </a:r>
            <a:r>
              <a:rPr lang="fr-FR" sz="3200" dirty="0" err="1"/>
              <a:t>sitagliptine</a:t>
            </a:r>
            <a:r>
              <a:rPr lang="fr-FR" sz="3200" dirty="0"/>
              <a:t> relève de l’objet de la protection du brevet.</a:t>
            </a:r>
          </a:p>
          <a:p>
            <a:pPr marL="900112" lvl="2" indent="-457200">
              <a:spcAft>
                <a:spcPts val="600"/>
              </a:spcAft>
              <a:buFont typeface="Arial" panose="020B0604020202020204" pitchFamily="34" charset="0"/>
              <a:buChar char="-"/>
            </a:pPr>
            <a:r>
              <a:rPr lang="fr-FR" sz="3200" dirty="0"/>
              <a:t>Par exemple: la </a:t>
            </a:r>
            <a:r>
              <a:rPr lang="fr-FR" sz="3200" dirty="0" err="1"/>
              <a:t>sitagliptine</a:t>
            </a:r>
            <a:r>
              <a:rPr lang="fr-FR" sz="3200" dirty="0"/>
              <a:t> répond-elle à un test fonctionnel décrit dans le brevet?</a:t>
            </a:r>
          </a:p>
          <a:p>
            <a:pPr marL="900112" lvl="2" indent="-457200">
              <a:spcAft>
                <a:spcPts val="600"/>
              </a:spcAft>
              <a:buFont typeface="Wingdings" panose="05000000000000000000" pitchFamily="2" charset="2"/>
              <a:buChar char="§"/>
            </a:pPr>
            <a:endParaRPr lang="fr-FR" sz="3200" b="1" dirty="0"/>
          </a:p>
          <a:p>
            <a:pPr marL="442912" lvl="2" indent="0">
              <a:spcAft>
                <a:spcPts val="600"/>
              </a:spcAft>
              <a:buNone/>
            </a:pPr>
            <a:endParaRPr lang="fr-FR" sz="3200" b="1" dirty="0"/>
          </a:p>
          <a:p>
            <a:pPr marL="900112" lvl="2" indent="-457200">
              <a:spcAft>
                <a:spcPts val="600"/>
              </a:spcAft>
              <a:buFont typeface="Wingdings" panose="05000000000000000000" pitchFamily="2" charset="2"/>
              <a:buChar char="§"/>
            </a:pPr>
            <a:endParaRPr lang="fr-FR" sz="3200" b="1" dirty="0"/>
          </a:p>
          <a:p>
            <a:pPr lvl="2">
              <a:spcAft>
                <a:spcPts val="600"/>
              </a:spcAft>
            </a:pPr>
            <a:endParaRPr lang="fr-FR"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32</a:t>
            </a:fld>
            <a:endParaRPr lang="fr-FR"/>
          </a:p>
        </p:txBody>
      </p:sp>
    </p:spTree>
    <p:extLst>
      <p:ext uri="{BB962C8B-B14F-4D97-AF65-F5344CB8AC3E}">
        <p14:creationId xmlns:p14="http://schemas.microsoft.com/office/powerpoint/2010/main" val="40244382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Arrêt de la CJUE dans l’affaire </a:t>
            </a:r>
            <a:r>
              <a:rPr lang="fr-FR" i="1" dirty="0" err="1"/>
              <a:t>Royalty</a:t>
            </a:r>
            <a:r>
              <a:rPr lang="fr-FR" i="1" dirty="0"/>
              <a:t> Pharma Collection Trust </a:t>
            </a:r>
            <a:r>
              <a:rPr lang="fr-FR" dirty="0"/>
              <a:t>(C-650/17) du 30 avril 2020</a:t>
            </a:r>
          </a:p>
        </p:txBody>
      </p:sp>
      <p:sp>
        <p:nvSpPr>
          <p:cNvPr id="3" name="Espace réservé du contenu 2"/>
          <p:cNvSpPr>
            <a:spLocks noGrp="1"/>
          </p:cNvSpPr>
          <p:nvPr>
            <p:ph idx="1"/>
          </p:nvPr>
        </p:nvSpPr>
        <p:spPr>
          <a:xfrm>
            <a:off x="304800" y="1485900"/>
            <a:ext cx="10820400" cy="5943600"/>
          </a:xfrm>
        </p:spPr>
        <p:txBody>
          <a:bodyPr>
            <a:normAutofit fontScale="77500" lnSpcReduction="20000"/>
          </a:bodyPr>
          <a:lstStyle/>
          <a:p>
            <a:r>
              <a:rPr lang="fr-FR" dirty="0"/>
              <a:t>Produits développés après le dépôt du brevet</a:t>
            </a:r>
          </a:p>
          <a:p>
            <a:pPr marL="457200" lvl="1" indent="0">
              <a:lnSpc>
                <a:spcPct val="120000"/>
              </a:lnSpc>
              <a:spcBef>
                <a:spcPts val="1800"/>
              </a:spcBef>
              <a:spcAft>
                <a:spcPts val="1800"/>
              </a:spcAft>
              <a:buNone/>
            </a:pPr>
            <a:r>
              <a:rPr lang="fr-FR" dirty="0"/>
              <a:t>« </a:t>
            </a:r>
            <a:r>
              <a:rPr lang="fr-FR" i="1" dirty="0"/>
              <a:t>2) Selon l’article 3 a), un produit n’est pas protégé par un brevet de base en vigueur lorsque, bien que relevant de la définition fonctionnelle donnée dans les revendications de ce brevet, il a été </a:t>
            </a:r>
            <a:r>
              <a:rPr lang="fr-FR" b="1" i="1" dirty="0"/>
              <a:t>développé</a:t>
            </a:r>
            <a:r>
              <a:rPr lang="fr-FR" i="1" dirty="0"/>
              <a:t> après la date de dépôt de la demande du brevet de base, au terme d’une </a:t>
            </a:r>
            <a:r>
              <a:rPr lang="fr-FR" b="1" i="1" dirty="0"/>
              <a:t>activité inventive autonome</a:t>
            </a:r>
            <a:r>
              <a:rPr lang="fr-FR" i="1" dirty="0"/>
              <a:t>. </a:t>
            </a:r>
            <a:r>
              <a:rPr lang="fr-FR" dirty="0"/>
              <a:t>»</a:t>
            </a:r>
          </a:p>
          <a:p>
            <a:pPr lvl="1">
              <a:spcAft>
                <a:spcPts val="600"/>
              </a:spcAft>
            </a:pPr>
            <a:r>
              <a:rPr lang="fr-FR" dirty="0"/>
              <a:t>Que signifie « </a:t>
            </a:r>
            <a:r>
              <a:rPr lang="fr-FR" i="1" dirty="0"/>
              <a:t>développé</a:t>
            </a:r>
            <a:r>
              <a:rPr lang="fr-FR" dirty="0"/>
              <a:t> »?</a:t>
            </a:r>
          </a:p>
          <a:p>
            <a:pPr lvl="1">
              <a:spcAft>
                <a:spcPts val="600"/>
              </a:spcAft>
            </a:pPr>
            <a:r>
              <a:rPr lang="fr-FR" dirty="0"/>
              <a:t>Qu’est-ce qu’une  « </a:t>
            </a:r>
            <a:r>
              <a:rPr lang="fr-FR" i="1" dirty="0"/>
              <a:t>activité inventive </a:t>
            </a:r>
            <a:r>
              <a:rPr lang="fr-FR" b="1" i="1" dirty="0"/>
              <a:t>autonome</a:t>
            </a:r>
            <a:r>
              <a:rPr lang="fr-FR" dirty="0"/>
              <a:t> » ?</a:t>
            </a:r>
          </a:p>
          <a:p>
            <a:pPr lvl="2">
              <a:spcAft>
                <a:spcPts val="600"/>
              </a:spcAft>
            </a:pPr>
            <a:r>
              <a:rPr lang="fr-FR" sz="2600" dirty="0"/>
              <a:t>Un produit identifié ultérieurement, en utilisant l’enseignement décrit dans le brevet base, résulte-t-il d’une activité inventive autonome? </a:t>
            </a:r>
          </a:p>
          <a:p>
            <a:pPr lvl="3">
              <a:spcAft>
                <a:spcPts val="600"/>
              </a:spcAft>
            </a:pPr>
            <a:r>
              <a:rPr lang="fr-FR" sz="2000" dirty="0"/>
              <a:t>ex: la </a:t>
            </a:r>
            <a:r>
              <a:rPr lang="fr-FR" sz="2000" dirty="0" err="1"/>
              <a:t>sitagliptine</a:t>
            </a:r>
            <a:r>
              <a:rPr lang="fr-FR" sz="2000" dirty="0"/>
              <a:t>, découverte en utilisant la voie métabolique décrite dans le brevet </a:t>
            </a:r>
            <a:r>
              <a:rPr lang="fr-FR" sz="2000" dirty="0" err="1"/>
              <a:t>Royalty</a:t>
            </a:r>
            <a:endParaRPr lang="fr-FR" sz="2000" dirty="0"/>
          </a:p>
          <a:p>
            <a:pPr lvl="2">
              <a:spcAft>
                <a:spcPts val="600"/>
              </a:spcAft>
            </a:pPr>
            <a:r>
              <a:rPr lang="fr-FR" sz="2600" dirty="0"/>
              <a:t>Quid des perfectionnements?</a:t>
            </a:r>
          </a:p>
          <a:p>
            <a:pPr lvl="2">
              <a:spcAft>
                <a:spcPts val="600"/>
              </a:spcAft>
            </a:pPr>
            <a:r>
              <a:rPr lang="fr-FR" sz="2600" dirty="0"/>
              <a:t>Un produit objet d’un brevet postérieur délivré résulte-t-il nécessairement d’une activité inventive autonome? </a:t>
            </a:r>
          </a:p>
          <a:p>
            <a:pPr lvl="3">
              <a:spcAft>
                <a:spcPts val="600"/>
              </a:spcAft>
            </a:pPr>
            <a:r>
              <a:rPr lang="fr-FR" sz="2000" dirty="0"/>
              <a:t>Position que semble prendre l’INPI aujourd’hui</a:t>
            </a:r>
          </a:p>
          <a:p>
            <a:pPr lvl="1">
              <a:spcAft>
                <a:spcPts val="600"/>
              </a:spcAft>
            </a:pPr>
            <a:r>
              <a:rPr lang="fr-FR" dirty="0"/>
              <a:t>Moyens de preuve quant à la «</a:t>
            </a:r>
            <a:r>
              <a:rPr lang="fr-FR" i="1" dirty="0"/>
              <a:t> non-autonomie</a:t>
            </a:r>
            <a:r>
              <a:rPr lang="fr-FR" dirty="0"/>
              <a:t> »?</a:t>
            </a:r>
          </a:p>
          <a:p>
            <a:pPr lvl="2">
              <a:spcAft>
                <a:spcPts val="600"/>
              </a:spcAft>
            </a:pPr>
            <a:endParaRPr lang="fr-FR" sz="2600" dirty="0"/>
          </a:p>
          <a:p>
            <a:pPr lvl="1">
              <a:spcAft>
                <a:spcPts val="600"/>
              </a:spcAft>
            </a:pPr>
            <a:endParaRPr lang="fr-FR" dirty="0"/>
          </a:p>
          <a:p>
            <a:pPr marL="900112" lvl="2" indent="0">
              <a:spcAft>
                <a:spcPts val="600"/>
              </a:spcAft>
              <a:buNone/>
            </a:pPr>
            <a:endParaRPr lang="fr-FR" sz="2600" dirty="0"/>
          </a:p>
          <a:p>
            <a:pPr marL="442912" lvl="2" indent="0">
              <a:spcAft>
                <a:spcPts val="600"/>
              </a:spcAft>
              <a:buNone/>
            </a:pPr>
            <a:endParaRPr lang="fr-FR" sz="3200" dirty="0"/>
          </a:p>
          <a:p>
            <a:pPr marL="900112" lvl="2" indent="-457200">
              <a:spcAft>
                <a:spcPts val="600"/>
              </a:spcAft>
              <a:buFont typeface="Wingdings" panose="05000000000000000000" pitchFamily="2" charset="2"/>
              <a:buChar char="§"/>
            </a:pPr>
            <a:endParaRPr lang="fr-FR" sz="3200" b="1" dirty="0"/>
          </a:p>
          <a:p>
            <a:pPr marL="442912" lvl="2" indent="0">
              <a:spcAft>
                <a:spcPts val="600"/>
              </a:spcAft>
              <a:buNone/>
            </a:pPr>
            <a:endParaRPr lang="fr-FR" sz="3200" b="1" dirty="0"/>
          </a:p>
          <a:p>
            <a:pPr marL="900112" lvl="2" indent="-457200">
              <a:spcAft>
                <a:spcPts val="600"/>
              </a:spcAft>
              <a:buFont typeface="Wingdings" panose="05000000000000000000" pitchFamily="2" charset="2"/>
              <a:buChar char="§"/>
            </a:pPr>
            <a:endParaRPr lang="fr-FR" sz="3200" b="1" dirty="0"/>
          </a:p>
          <a:p>
            <a:pPr lvl="2">
              <a:spcAft>
                <a:spcPts val="600"/>
              </a:spcAft>
            </a:pPr>
            <a:endParaRPr lang="fr-FR"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33</a:t>
            </a:fld>
            <a:endParaRPr lang="fr-FR"/>
          </a:p>
        </p:txBody>
      </p:sp>
    </p:spTree>
    <p:extLst>
      <p:ext uri="{BB962C8B-B14F-4D97-AF65-F5344CB8AC3E}">
        <p14:creationId xmlns:p14="http://schemas.microsoft.com/office/powerpoint/2010/main" val="14361761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Arrêt de la CJUE dans l’affaire </a:t>
            </a:r>
            <a:r>
              <a:rPr lang="fr-FR" i="1" dirty="0" err="1"/>
              <a:t>Royalty</a:t>
            </a:r>
            <a:r>
              <a:rPr lang="fr-FR" i="1" dirty="0"/>
              <a:t> Pharma Collection Trust </a:t>
            </a:r>
            <a:r>
              <a:rPr lang="fr-FR" dirty="0"/>
              <a:t>(C-650/17) du 30 avril 2020</a:t>
            </a:r>
          </a:p>
        </p:txBody>
      </p:sp>
      <p:sp>
        <p:nvSpPr>
          <p:cNvPr id="3" name="Espace réservé du contenu 2"/>
          <p:cNvSpPr>
            <a:spLocks noGrp="1"/>
          </p:cNvSpPr>
          <p:nvPr>
            <p:ph idx="1"/>
          </p:nvPr>
        </p:nvSpPr>
        <p:spPr>
          <a:xfrm>
            <a:off x="603584" y="1511742"/>
            <a:ext cx="10287000" cy="5612958"/>
          </a:xfrm>
        </p:spPr>
        <p:txBody>
          <a:bodyPr>
            <a:normAutofit fontScale="85000" lnSpcReduction="10000"/>
          </a:bodyPr>
          <a:lstStyle/>
          <a:p>
            <a:pPr>
              <a:spcBef>
                <a:spcPts val="1800"/>
              </a:spcBef>
            </a:pPr>
            <a:r>
              <a:rPr lang="fr-FR" sz="3300" dirty="0"/>
              <a:t>Discrimination entre les inventions pionnières et celles issues des stades tardifs de la recherche pharmaceutique</a:t>
            </a:r>
            <a:endParaRPr lang="fr-FR" sz="3100" dirty="0"/>
          </a:p>
          <a:p>
            <a:pPr lvl="1">
              <a:spcBef>
                <a:spcPts val="2400"/>
              </a:spcBef>
              <a:spcAft>
                <a:spcPts val="600"/>
              </a:spcAft>
            </a:pPr>
            <a:r>
              <a:rPr lang="fr-FR" sz="3100" dirty="0"/>
              <a:t>Discrimination au détriment des start-up et des laboratoires publics</a:t>
            </a:r>
          </a:p>
          <a:p>
            <a:pPr lvl="2">
              <a:spcAft>
                <a:spcPts val="600"/>
              </a:spcAft>
            </a:pPr>
            <a:r>
              <a:rPr lang="fr-FR" dirty="0"/>
              <a:t>Cas des produits développés par des industriels à partir d’inventions pionnières issues de la recherche par les start-up ou la recherche publique</a:t>
            </a:r>
          </a:p>
          <a:p>
            <a:pPr lvl="2">
              <a:spcAft>
                <a:spcPts val="600"/>
              </a:spcAft>
            </a:pPr>
            <a:endParaRPr lang="fr-FR" dirty="0"/>
          </a:p>
          <a:p>
            <a:pPr lvl="1">
              <a:spcAft>
                <a:spcPts val="600"/>
              </a:spcAft>
            </a:pPr>
            <a:r>
              <a:rPr lang="fr-FR" sz="3100" dirty="0"/>
              <a:t>Cette discrimination est contraire au Règlement</a:t>
            </a:r>
          </a:p>
          <a:p>
            <a:pPr lvl="2">
              <a:spcAft>
                <a:spcPts val="600"/>
              </a:spcAft>
            </a:pPr>
            <a:r>
              <a:rPr lang="fr-FR" dirty="0"/>
              <a:t>Exposé des motifs pour la création du règlement (1990), qui dit que « </a:t>
            </a:r>
            <a:r>
              <a:rPr lang="fr-FR" i="1" dirty="0"/>
              <a:t>toute recherche, quelle qu’en soit la stratégie ou le résultat final</a:t>
            </a:r>
            <a:r>
              <a:rPr lang="fr-FR" dirty="0"/>
              <a:t> », doit être suffisamment protégée et précise qu’aucune recherche pharmaceutique aboutissant à une invention brevetable ne doit être exclue</a:t>
            </a:r>
            <a:endParaRPr lang="fr-FR" sz="2600" dirty="0"/>
          </a:p>
          <a:p>
            <a:pPr marL="900112" lvl="2" indent="-457200">
              <a:spcAft>
                <a:spcPts val="600"/>
              </a:spcAft>
              <a:buFont typeface="Wingdings" panose="05000000000000000000" pitchFamily="2" charset="2"/>
              <a:buChar char="§"/>
            </a:pPr>
            <a:endParaRPr lang="fr-FR" sz="3200" b="1" dirty="0"/>
          </a:p>
          <a:p>
            <a:pPr marL="442912" lvl="2" indent="0">
              <a:spcAft>
                <a:spcPts val="600"/>
              </a:spcAft>
              <a:buNone/>
            </a:pPr>
            <a:endParaRPr lang="fr-FR" sz="3200" b="1" dirty="0"/>
          </a:p>
          <a:p>
            <a:pPr marL="900112" lvl="2" indent="-457200">
              <a:spcAft>
                <a:spcPts val="600"/>
              </a:spcAft>
              <a:buFont typeface="Wingdings" panose="05000000000000000000" pitchFamily="2" charset="2"/>
              <a:buChar char="§"/>
            </a:pPr>
            <a:endParaRPr lang="fr-FR" sz="3200" b="1" dirty="0"/>
          </a:p>
          <a:p>
            <a:pPr lvl="2">
              <a:spcAft>
                <a:spcPts val="600"/>
              </a:spcAft>
            </a:pPr>
            <a:endParaRPr lang="fr-FR"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34</a:t>
            </a:fld>
            <a:endParaRPr lang="fr-FR"/>
          </a:p>
        </p:txBody>
      </p:sp>
    </p:spTree>
    <p:extLst>
      <p:ext uri="{BB962C8B-B14F-4D97-AF65-F5344CB8AC3E}">
        <p14:creationId xmlns:p14="http://schemas.microsoft.com/office/powerpoint/2010/main" val="21122799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086" y="190500"/>
            <a:ext cx="10287000" cy="866775"/>
          </a:xfrm>
        </p:spPr>
        <p:txBody>
          <a:bodyPr>
            <a:normAutofit/>
          </a:bodyPr>
          <a:lstStyle/>
          <a:p>
            <a:r>
              <a:rPr lang="fr-FR" dirty="0"/>
              <a:t>Article 3 d) du Règlement</a:t>
            </a:r>
          </a:p>
        </p:txBody>
      </p:sp>
      <p:sp>
        <p:nvSpPr>
          <p:cNvPr id="3" name="Espace réservé du contenu 2"/>
          <p:cNvSpPr>
            <a:spLocks noGrp="1"/>
          </p:cNvSpPr>
          <p:nvPr>
            <p:ph idx="1"/>
          </p:nvPr>
        </p:nvSpPr>
        <p:spPr/>
        <p:txBody>
          <a:bodyPr>
            <a:normAutofit/>
          </a:bodyPr>
          <a:lstStyle/>
          <a:p>
            <a:pPr algn="just"/>
            <a:r>
              <a:rPr lang="fr-FR" b="0" dirty="0"/>
              <a:t>Le certificat est délivré si, dans l’Etat Membre où est présentée la demande de CCP: </a:t>
            </a:r>
          </a:p>
          <a:p>
            <a:pPr marL="0" indent="0" algn="just">
              <a:buNone/>
            </a:pPr>
            <a:endParaRPr lang="fr-FR" b="0" dirty="0"/>
          </a:p>
          <a:p>
            <a:pPr marL="800100" lvl="2" indent="0">
              <a:buNone/>
            </a:pPr>
            <a:r>
              <a:rPr lang="fr-FR" b="0" i="1" dirty="0"/>
              <a:t>b) le produit, en tant que médicament, a obtenu une autorisation de mise sur le marché en cours de validité conformément à la directive 2001/83/CE ou à la directive 2001/82/CE suivant les cas; </a:t>
            </a:r>
          </a:p>
          <a:p>
            <a:pPr marL="800100" lvl="2" indent="0">
              <a:buNone/>
            </a:pPr>
            <a:r>
              <a:rPr lang="fr-FR" b="0" i="1" dirty="0"/>
              <a:t>(…)</a:t>
            </a:r>
          </a:p>
          <a:p>
            <a:pPr marL="800100" lvl="2" indent="0">
              <a:buNone/>
            </a:pPr>
            <a:r>
              <a:rPr lang="fr-FR" b="0" i="1" dirty="0"/>
              <a:t>d) l’autorisation mentionnée au point b) est la </a:t>
            </a:r>
            <a:r>
              <a:rPr lang="fr-FR" b="1" i="1" dirty="0"/>
              <a:t>première autorisation de mise sur le marché du produit, en tant que médicament</a:t>
            </a:r>
            <a:r>
              <a:rPr lang="fr-FR" b="0" i="1" dirty="0"/>
              <a:t>. </a:t>
            </a:r>
          </a:p>
          <a:p>
            <a:endParaRPr lang="fr-FR" b="0" dirty="0"/>
          </a:p>
          <a:p>
            <a:pPr marL="0" indent="0">
              <a:buNone/>
            </a:pPr>
            <a:endParaRPr lang="fr-FR" dirty="0"/>
          </a:p>
          <a:p>
            <a:endParaRPr lang="fr-FR" dirty="0"/>
          </a:p>
        </p:txBody>
      </p:sp>
      <p:sp>
        <p:nvSpPr>
          <p:cNvPr id="4" name="Espace réservé de la date 3"/>
          <p:cNvSpPr>
            <a:spLocks noGrp="1"/>
          </p:cNvSpPr>
          <p:nvPr>
            <p:ph type="dt" sz="half" idx="10"/>
          </p:nvPr>
        </p:nvSpPr>
        <p:spPr/>
        <p:txBody>
          <a:bodyPr/>
          <a:lstStyle/>
          <a:p>
            <a:fld id="{61E99EDC-DC6A-48CC-92B4-5050130C7CEE}"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35</a:t>
            </a:fld>
            <a:endParaRPr lang="fr-FR"/>
          </a:p>
        </p:txBody>
      </p:sp>
    </p:spTree>
    <p:extLst>
      <p:ext uri="{BB962C8B-B14F-4D97-AF65-F5344CB8AC3E}">
        <p14:creationId xmlns:p14="http://schemas.microsoft.com/office/powerpoint/2010/main" val="3974920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Article 3 d) du Règlement</a:t>
            </a:r>
          </a:p>
        </p:txBody>
      </p:sp>
      <p:sp>
        <p:nvSpPr>
          <p:cNvPr id="3" name="Espace réservé du contenu 2"/>
          <p:cNvSpPr>
            <a:spLocks noGrp="1"/>
          </p:cNvSpPr>
          <p:nvPr>
            <p:ph idx="1"/>
          </p:nvPr>
        </p:nvSpPr>
        <p:spPr/>
        <p:txBody>
          <a:bodyPr>
            <a:normAutofit fontScale="92500"/>
          </a:bodyPr>
          <a:lstStyle/>
          <a:p>
            <a:pPr algn="just"/>
            <a:r>
              <a:rPr lang="fr-FR" dirty="0"/>
              <a:t>Jusqu’en 2012, tout était simple…</a:t>
            </a:r>
            <a:endParaRPr lang="fr-FR" b="0" dirty="0"/>
          </a:p>
          <a:p>
            <a:pPr marL="450850" indent="0" algn="just">
              <a:buNone/>
            </a:pPr>
            <a:endParaRPr lang="fr-FR" b="0" dirty="0"/>
          </a:p>
          <a:p>
            <a:pPr marL="450850" indent="0" algn="just">
              <a:buNone/>
            </a:pPr>
            <a:r>
              <a:rPr lang="fr-FR" b="0" dirty="0"/>
              <a:t>La notion de « produit » était d’interprétation stricte: </a:t>
            </a:r>
          </a:p>
          <a:p>
            <a:pPr marL="908050" algn="just">
              <a:buFont typeface="Wingdings" panose="05000000000000000000" pitchFamily="2" charset="2"/>
              <a:buChar char="§"/>
            </a:pPr>
            <a:r>
              <a:rPr lang="fr-FR" b="0" dirty="0"/>
              <a:t>usage humain </a:t>
            </a:r>
            <a:r>
              <a:rPr lang="fr-FR" b="0" i="1" dirty="0"/>
              <a:t>vs</a:t>
            </a:r>
            <a:r>
              <a:rPr lang="fr-FR" b="0" dirty="0"/>
              <a:t>. vétérinaire du produit (Pharmacia </a:t>
            </a:r>
            <a:r>
              <a:rPr lang="fr-FR" b="0" dirty="0" err="1"/>
              <a:t>Italia</a:t>
            </a:r>
            <a:r>
              <a:rPr lang="fr-FR" b="0" dirty="0"/>
              <a:t> C-31/03)</a:t>
            </a:r>
          </a:p>
          <a:p>
            <a:pPr marL="908050" algn="just">
              <a:buFont typeface="Wingdings" panose="05000000000000000000" pitchFamily="2" charset="2"/>
              <a:buChar char="§"/>
            </a:pPr>
            <a:r>
              <a:rPr lang="fr-FR" b="0" dirty="0"/>
              <a:t>une substance dotée d’effets thérapeutiques propres pour l’indication de l’AMM, mais pas un excipient (MIT,   C-431/04), ni un adjuvant (GSK, C-210/13)</a:t>
            </a:r>
          </a:p>
          <a:p>
            <a:pPr marL="908050" algn="just">
              <a:buFont typeface="Wingdings" panose="05000000000000000000" pitchFamily="2" charset="2"/>
              <a:buChar char="§"/>
            </a:pPr>
            <a:r>
              <a:rPr lang="fr-FR" b="0" dirty="0"/>
              <a:t>utilisation thérapeutique nouvelle du principe actif pas prise en compte (</a:t>
            </a:r>
            <a:r>
              <a:rPr lang="fr-FR" b="0" dirty="0" err="1"/>
              <a:t>Yissum</a:t>
            </a:r>
            <a:r>
              <a:rPr lang="fr-FR" b="0" dirty="0"/>
              <a:t>, C-202/05)</a:t>
            </a:r>
          </a:p>
          <a:p>
            <a:pPr marL="908050" algn="just">
              <a:buFont typeface="Wingdings" panose="05000000000000000000" pitchFamily="2" charset="2"/>
              <a:buChar char="§"/>
            </a:pPr>
            <a:endParaRPr lang="fr-FR" b="0" dirty="0"/>
          </a:p>
          <a:p>
            <a:pPr marL="450850" indent="0" algn="just">
              <a:buNone/>
            </a:pPr>
            <a:endParaRPr lang="fr-FR" b="0" dirty="0"/>
          </a:p>
          <a:p>
            <a:endParaRPr lang="fr-FR" dirty="0"/>
          </a:p>
        </p:txBody>
      </p:sp>
      <p:sp>
        <p:nvSpPr>
          <p:cNvPr id="4" name="Espace réservé de la date 3"/>
          <p:cNvSpPr>
            <a:spLocks noGrp="1"/>
          </p:cNvSpPr>
          <p:nvPr>
            <p:ph type="dt" sz="half" idx="10"/>
          </p:nvPr>
        </p:nvSpPr>
        <p:spPr/>
        <p:txBody>
          <a:bodyPr/>
          <a:lstStyle/>
          <a:p>
            <a:fld id="{712651A5-C00C-4FC7-8354-9AABC80269F2}"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36</a:t>
            </a:fld>
            <a:endParaRPr lang="fr-FR" dirty="0"/>
          </a:p>
        </p:txBody>
      </p:sp>
    </p:spTree>
    <p:extLst>
      <p:ext uri="{BB962C8B-B14F-4D97-AF65-F5344CB8AC3E}">
        <p14:creationId xmlns:p14="http://schemas.microsoft.com/office/powerpoint/2010/main" val="19625021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Article 3 d) du Règlement</a:t>
            </a:r>
          </a:p>
        </p:txBody>
      </p:sp>
      <p:sp>
        <p:nvSpPr>
          <p:cNvPr id="3" name="Espace réservé du contenu 2"/>
          <p:cNvSpPr>
            <a:spLocks noGrp="1"/>
          </p:cNvSpPr>
          <p:nvPr>
            <p:ph idx="1"/>
          </p:nvPr>
        </p:nvSpPr>
        <p:spPr/>
        <p:txBody>
          <a:bodyPr>
            <a:normAutofit/>
          </a:bodyPr>
          <a:lstStyle/>
          <a:p>
            <a:pPr algn="just"/>
            <a:r>
              <a:rPr lang="fr-FR" dirty="0"/>
              <a:t>Puis est arrivé l’arrêt de la Cour de Justice dans l’affaire </a:t>
            </a:r>
            <a:r>
              <a:rPr lang="fr-FR" i="1" dirty="0" err="1"/>
              <a:t>Neurim</a:t>
            </a:r>
            <a:r>
              <a:rPr lang="fr-FR" dirty="0"/>
              <a:t> (C-130/11 du 19 juillet 2012). </a:t>
            </a:r>
          </a:p>
          <a:p>
            <a:pPr algn="just"/>
            <a:endParaRPr lang="fr-FR" dirty="0"/>
          </a:p>
          <a:p>
            <a:pPr lvl="1"/>
            <a:r>
              <a:rPr lang="fr-FR" dirty="0"/>
              <a:t>Un CCP peut être délivré sur la base d’une AMM pour une nouvelle </a:t>
            </a:r>
            <a:r>
              <a:rPr lang="fr-FR" b="1" dirty="0"/>
              <a:t>application</a:t>
            </a:r>
            <a:r>
              <a:rPr lang="fr-FR" dirty="0"/>
              <a:t> du produit, même si une AMM antérieure a déjà été obtenue pour ce même produit.</a:t>
            </a:r>
          </a:p>
        </p:txBody>
      </p:sp>
      <p:sp>
        <p:nvSpPr>
          <p:cNvPr id="4" name="Espace réservé de la date 3"/>
          <p:cNvSpPr>
            <a:spLocks noGrp="1"/>
          </p:cNvSpPr>
          <p:nvPr>
            <p:ph type="dt" sz="half" idx="10"/>
          </p:nvPr>
        </p:nvSpPr>
        <p:spPr/>
        <p:txBody>
          <a:bodyPr/>
          <a:lstStyle/>
          <a:p>
            <a:fld id="{7BCEA0FA-4FCE-40D5-A99A-197F5884A143}"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37</a:t>
            </a:fld>
            <a:endParaRPr lang="fr-FR"/>
          </a:p>
        </p:txBody>
      </p:sp>
    </p:spTree>
    <p:extLst>
      <p:ext uri="{BB962C8B-B14F-4D97-AF65-F5344CB8AC3E}">
        <p14:creationId xmlns:p14="http://schemas.microsoft.com/office/powerpoint/2010/main" val="3259221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Article 3 d) du Règlement</a:t>
            </a:r>
          </a:p>
        </p:txBody>
      </p:sp>
      <p:sp>
        <p:nvSpPr>
          <p:cNvPr id="3" name="Espace réservé du contenu 2"/>
          <p:cNvSpPr>
            <a:spLocks noGrp="1"/>
          </p:cNvSpPr>
          <p:nvPr>
            <p:ph idx="1"/>
          </p:nvPr>
        </p:nvSpPr>
        <p:spPr>
          <a:xfrm>
            <a:off x="571500" y="1409701"/>
            <a:ext cx="10287000" cy="5600700"/>
          </a:xfrm>
        </p:spPr>
        <p:txBody>
          <a:bodyPr>
            <a:normAutofit/>
          </a:bodyPr>
          <a:lstStyle/>
          <a:p>
            <a:pPr algn="just"/>
            <a:r>
              <a:rPr lang="fr-FR" sz="2800" dirty="0"/>
              <a:t>Deux questions préjudicielles posées à la CJUE demandent des éclaircissement sur la portée de l’arrêt </a:t>
            </a:r>
            <a:r>
              <a:rPr lang="fr-FR" sz="2800" dirty="0" err="1"/>
              <a:t>Neurim</a:t>
            </a:r>
            <a:r>
              <a:rPr lang="fr-FR" sz="2800" dirty="0"/>
              <a:t> pour apprécier la condition de 3 d)</a:t>
            </a:r>
          </a:p>
          <a:p>
            <a:pPr lvl="1">
              <a:spcBef>
                <a:spcPts val="1800"/>
              </a:spcBef>
            </a:pPr>
            <a:r>
              <a:rPr lang="fr-FR" sz="2600" dirty="0" err="1"/>
              <a:t>Abraxis</a:t>
            </a:r>
            <a:r>
              <a:rPr lang="fr-FR" sz="2600" dirty="0"/>
              <a:t> </a:t>
            </a:r>
            <a:r>
              <a:rPr lang="fr-FR" sz="2600" dirty="0" err="1"/>
              <a:t>Bioscience</a:t>
            </a:r>
            <a:r>
              <a:rPr lang="fr-FR" sz="2600" dirty="0"/>
              <a:t> (C-443/17) : une AMM portant sur une </a:t>
            </a:r>
            <a:r>
              <a:rPr lang="fr-FR" sz="2600" b="1" dirty="0"/>
              <a:t>nouvelle formulation </a:t>
            </a:r>
            <a:r>
              <a:rPr lang="fr-FR" sz="2600" dirty="0"/>
              <a:t>d’un principe actif ancien ne peut </a:t>
            </a:r>
            <a:r>
              <a:rPr lang="fr-FR" sz="2600" b="1" dirty="0"/>
              <a:t>pas</a:t>
            </a:r>
            <a:r>
              <a:rPr lang="fr-FR" sz="2600" dirty="0"/>
              <a:t> être considérée comme étant la première AMM du produit concerné lorsque ce principe actif a déjà fait l’objet d’une AMM.</a:t>
            </a:r>
          </a:p>
          <a:p>
            <a:pPr lvl="1">
              <a:spcBef>
                <a:spcPts val="1800"/>
              </a:spcBef>
            </a:pPr>
            <a:r>
              <a:rPr lang="fr-FR" sz="2600" dirty="0" err="1"/>
              <a:t>Santen</a:t>
            </a:r>
            <a:r>
              <a:rPr lang="fr-FR" sz="2600" dirty="0"/>
              <a:t> (C-673/18) : la CA de Paris demande à ce que soient clarifiées les notions d’« </a:t>
            </a:r>
            <a:r>
              <a:rPr lang="fr-FR" sz="2600" i="1" dirty="0"/>
              <a:t>application différente</a:t>
            </a:r>
            <a:r>
              <a:rPr lang="fr-FR" sz="2600" dirty="0"/>
              <a:t> » et d’« </a:t>
            </a:r>
            <a:r>
              <a:rPr lang="fr-FR" sz="2600" i="1" dirty="0"/>
              <a:t>application entrant dans le champ de protection du brevet de base</a:t>
            </a:r>
            <a:r>
              <a:rPr lang="fr-FR" sz="2600" dirty="0"/>
              <a:t> »</a:t>
            </a:r>
          </a:p>
          <a:p>
            <a:pPr lvl="1"/>
            <a:endParaRPr lang="fr-FR" dirty="0"/>
          </a:p>
        </p:txBody>
      </p:sp>
      <p:sp>
        <p:nvSpPr>
          <p:cNvPr id="4" name="Espace réservé de la date 3"/>
          <p:cNvSpPr>
            <a:spLocks noGrp="1"/>
          </p:cNvSpPr>
          <p:nvPr>
            <p:ph type="dt" sz="half" idx="10"/>
          </p:nvPr>
        </p:nvSpPr>
        <p:spPr/>
        <p:txBody>
          <a:bodyPr/>
          <a:lstStyle/>
          <a:p>
            <a:fld id="{7BCEA0FA-4FCE-40D5-A99A-197F5884A143}"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38</a:t>
            </a:fld>
            <a:endParaRPr lang="fr-FR"/>
          </a:p>
        </p:txBody>
      </p:sp>
    </p:spTree>
    <p:extLst>
      <p:ext uri="{BB962C8B-B14F-4D97-AF65-F5344CB8AC3E}">
        <p14:creationId xmlns:p14="http://schemas.microsoft.com/office/powerpoint/2010/main" val="26860570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190500"/>
            <a:ext cx="10668000" cy="866775"/>
          </a:xfrm>
        </p:spPr>
        <p:txBody>
          <a:bodyPr>
            <a:normAutofit fontScale="90000"/>
          </a:bodyPr>
          <a:lstStyle/>
          <a:p>
            <a:r>
              <a:rPr lang="fr-FR" dirty="0"/>
              <a:t>Position de l’avocat général dans l’affaire </a:t>
            </a:r>
            <a:r>
              <a:rPr lang="fr-FR" dirty="0" err="1"/>
              <a:t>Santen</a:t>
            </a:r>
            <a:r>
              <a:rPr lang="fr-FR" dirty="0"/>
              <a:t> (C-673/18)</a:t>
            </a:r>
          </a:p>
        </p:txBody>
      </p:sp>
      <p:sp>
        <p:nvSpPr>
          <p:cNvPr id="3" name="Espace réservé du contenu 2"/>
          <p:cNvSpPr>
            <a:spLocks noGrp="1"/>
          </p:cNvSpPr>
          <p:nvPr>
            <p:ph idx="1"/>
          </p:nvPr>
        </p:nvSpPr>
        <p:spPr>
          <a:xfrm>
            <a:off x="685800" y="1562100"/>
            <a:ext cx="10160564" cy="5562600"/>
          </a:xfrm>
        </p:spPr>
        <p:txBody>
          <a:bodyPr>
            <a:noAutofit/>
          </a:bodyPr>
          <a:lstStyle/>
          <a:p>
            <a:pPr>
              <a:spcAft>
                <a:spcPts val="600"/>
              </a:spcAft>
            </a:pPr>
            <a:r>
              <a:rPr lang="fr-FR" sz="2800" b="0" dirty="0"/>
              <a:t>L’Avocat Général demande à ce que la Cour </a:t>
            </a:r>
            <a:r>
              <a:rPr lang="fr-FR" sz="2800" dirty="0"/>
              <a:t>revire</a:t>
            </a:r>
            <a:r>
              <a:rPr lang="fr-FR" sz="2800" b="0" dirty="0"/>
              <a:t> l’arrêt </a:t>
            </a:r>
            <a:r>
              <a:rPr lang="fr-FR" sz="2800" b="0" dirty="0" err="1"/>
              <a:t>Neurim</a:t>
            </a:r>
            <a:r>
              <a:rPr lang="fr-FR" sz="2800" b="0" dirty="0"/>
              <a:t>.</a:t>
            </a:r>
          </a:p>
          <a:p>
            <a:pPr marL="0" indent="0">
              <a:spcAft>
                <a:spcPts val="600"/>
              </a:spcAft>
              <a:buNone/>
            </a:pPr>
            <a:endParaRPr lang="fr-FR" sz="2400" b="0" dirty="0"/>
          </a:p>
          <a:p>
            <a:pPr lvl="1">
              <a:spcAft>
                <a:spcPts val="600"/>
              </a:spcAft>
            </a:pPr>
            <a:r>
              <a:rPr lang="fr-FR" sz="2200" b="0" dirty="0"/>
              <a:t>Cela avait déjà été demandé par l’avocat général dans l’affaire </a:t>
            </a:r>
            <a:r>
              <a:rPr lang="fr-FR" sz="2200" b="0" dirty="0" err="1"/>
              <a:t>Abraxis</a:t>
            </a:r>
            <a:r>
              <a:rPr lang="fr-FR" sz="2200" b="0" dirty="0"/>
              <a:t>.</a:t>
            </a:r>
          </a:p>
          <a:p>
            <a:pPr lvl="1">
              <a:spcAft>
                <a:spcPts val="600"/>
              </a:spcAft>
            </a:pPr>
            <a:r>
              <a:rPr lang="fr-FR" sz="2200" dirty="0"/>
              <a:t>L’interprétation téléologique de l’article 3 d) retenue dans l’arrêt </a:t>
            </a:r>
            <a:r>
              <a:rPr lang="fr-FR" sz="2200" dirty="0" err="1"/>
              <a:t>Neurim</a:t>
            </a:r>
            <a:r>
              <a:rPr lang="fr-FR" sz="2200" dirty="0"/>
              <a:t> est contraire au libellé clair de la disposition.</a:t>
            </a:r>
          </a:p>
          <a:p>
            <a:pPr lvl="1">
              <a:spcAft>
                <a:spcPts val="600"/>
              </a:spcAft>
            </a:pPr>
            <a:r>
              <a:rPr lang="fr-FR" sz="2200" b="0" dirty="0"/>
              <a:t>L’interprétation de la notion de « </a:t>
            </a:r>
            <a:r>
              <a:rPr lang="fr-FR" sz="2200" b="0" i="1" dirty="0"/>
              <a:t>produit</a:t>
            </a:r>
            <a:r>
              <a:rPr lang="fr-FR" sz="2200" b="0" dirty="0"/>
              <a:t> » </a:t>
            </a:r>
            <a:r>
              <a:rPr lang="fr-FR" sz="2200" dirty="0"/>
              <a:t>dans l’arrêt </a:t>
            </a:r>
            <a:r>
              <a:rPr lang="fr-FR" sz="2200" dirty="0" err="1"/>
              <a:t>Neurim</a:t>
            </a:r>
            <a:r>
              <a:rPr lang="fr-FR" sz="2200" dirty="0"/>
              <a:t>  influe sur d’autres dispositions du Règlement (art. 3 c), art. 13, art. 4, …) et mine la cohérence systémique du Règlement.</a:t>
            </a:r>
          </a:p>
          <a:p>
            <a:pPr lvl="1">
              <a:spcAft>
                <a:spcPts val="600"/>
              </a:spcAft>
            </a:pPr>
            <a:r>
              <a:rPr lang="fr-FR" sz="2200" b="0" dirty="0"/>
              <a:t>L’avocat général conteste également que l’interprétation retenue par la Cour dans l’arrêt </a:t>
            </a:r>
            <a:r>
              <a:rPr lang="fr-FR" sz="2200" b="0" dirty="0" err="1"/>
              <a:t>Neurim</a:t>
            </a:r>
            <a:r>
              <a:rPr lang="fr-FR" sz="2200" b="0" dirty="0"/>
              <a:t> se justifie à la lumière des objectifs du Règlement. </a:t>
            </a:r>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39</a:t>
            </a:fld>
            <a:endParaRPr lang="fr-FR"/>
          </a:p>
        </p:txBody>
      </p:sp>
    </p:spTree>
    <p:extLst>
      <p:ext uri="{BB962C8B-B14F-4D97-AF65-F5344CB8AC3E}">
        <p14:creationId xmlns:p14="http://schemas.microsoft.com/office/powerpoint/2010/main" val="1249888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Jurisprudence CJUE sur l’article 3 a) du Règlement</a:t>
            </a:r>
          </a:p>
        </p:txBody>
      </p:sp>
      <p:sp>
        <p:nvSpPr>
          <p:cNvPr id="3" name="Espace réservé du contenu 2"/>
          <p:cNvSpPr>
            <a:spLocks noGrp="1"/>
          </p:cNvSpPr>
          <p:nvPr>
            <p:ph idx="1"/>
          </p:nvPr>
        </p:nvSpPr>
        <p:spPr/>
        <p:txBody>
          <a:bodyPr/>
          <a:lstStyle/>
          <a:p>
            <a:pPr algn="just"/>
            <a:r>
              <a:rPr lang="fr-FR" dirty="0"/>
              <a:t>Jusqu’en 2011, tout était simple… ou presque. </a:t>
            </a:r>
          </a:p>
          <a:p>
            <a:pPr marL="450850" indent="0" algn="just">
              <a:buNone/>
            </a:pPr>
            <a:endParaRPr lang="fr-FR" b="0" dirty="0"/>
          </a:p>
          <a:p>
            <a:pPr marL="450850" indent="0" algn="just">
              <a:buNone/>
            </a:pPr>
            <a:r>
              <a:rPr lang="fr-FR" b="0" dirty="0"/>
              <a:t>L’arrêt </a:t>
            </a:r>
            <a:r>
              <a:rPr lang="fr-FR" b="0" i="1" dirty="0" err="1"/>
              <a:t>Farmitalia</a:t>
            </a:r>
            <a:r>
              <a:rPr lang="fr-FR" b="0" dirty="0"/>
              <a:t> (C-392/97 ; 16 septembre 1999) indiquait : </a:t>
            </a:r>
          </a:p>
          <a:p>
            <a:pPr marL="450850" indent="0" algn="just">
              <a:buNone/>
            </a:pPr>
            <a:endParaRPr lang="fr-FR" b="0" dirty="0"/>
          </a:p>
          <a:p>
            <a:pPr marL="450850" indent="0" algn="just">
              <a:buNone/>
              <a:tabLst>
                <a:tab pos="358775" algn="l"/>
              </a:tabLst>
            </a:pPr>
            <a:r>
              <a:rPr lang="fr-FR" sz="2800" b="0" dirty="0"/>
              <a:t>« </a:t>
            </a:r>
            <a:r>
              <a:rPr lang="fr-FR" sz="2800" b="0" i="1" dirty="0"/>
              <a:t>Pour déterminer, dans le cadre de l’application du règlement n°1768/92, et notamment de son article a), si un produit est protégé par un brevet de base, il y a lieu de se référer aux règles qui régissent ce dernier</a:t>
            </a:r>
            <a:r>
              <a:rPr lang="fr-FR" sz="2800" b="0" dirty="0"/>
              <a:t> ».</a:t>
            </a:r>
          </a:p>
          <a:p>
            <a:endParaRPr lang="fr-FR" dirty="0"/>
          </a:p>
        </p:txBody>
      </p:sp>
      <p:sp>
        <p:nvSpPr>
          <p:cNvPr id="4" name="Espace réservé de la date 3"/>
          <p:cNvSpPr>
            <a:spLocks noGrp="1"/>
          </p:cNvSpPr>
          <p:nvPr>
            <p:ph type="dt" sz="half" idx="10"/>
          </p:nvPr>
        </p:nvSpPr>
        <p:spPr/>
        <p:txBody>
          <a:bodyPr/>
          <a:lstStyle/>
          <a:p>
            <a:fld id="{712651A5-C00C-4FC7-8354-9AABC80269F2}"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4</a:t>
            </a:fld>
            <a:endParaRPr lang="fr-FR"/>
          </a:p>
        </p:txBody>
      </p:sp>
    </p:spTree>
    <p:extLst>
      <p:ext uri="{BB962C8B-B14F-4D97-AF65-F5344CB8AC3E}">
        <p14:creationId xmlns:p14="http://schemas.microsoft.com/office/powerpoint/2010/main" val="37122306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700" dirty="0"/>
              <a:t>Position de l’avocat général dans l’affaire </a:t>
            </a:r>
            <a:r>
              <a:rPr lang="fr-FR" sz="2700" dirty="0" err="1"/>
              <a:t>Santen</a:t>
            </a:r>
            <a:r>
              <a:rPr lang="fr-FR" sz="2700" dirty="0"/>
              <a:t> (C-673/18)</a:t>
            </a:r>
          </a:p>
        </p:txBody>
      </p:sp>
      <p:sp>
        <p:nvSpPr>
          <p:cNvPr id="3" name="Espace réservé du contenu 2"/>
          <p:cNvSpPr>
            <a:spLocks noGrp="1"/>
          </p:cNvSpPr>
          <p:nvPr>
            <p:ph idx="1"/>
          </p:nvPr>
        </p:nvSpPr>
        <p:spPr/>
        <p:txBody>
          <a:bodyPr/>
          <a:lstStyle/>
          <a:p>
            <a:pPr lvl="1">
              <a:spcAft>
                <a:spcPts val="600"/>
              </a:spcAft>
            </a:pPr>
            <a:endParaRPr lang="fr-FR" sz="1700" dirty="0"/>
          </a:p>
          <a:p>
            <a:pPr>
              <a:spcAft>
                <a:spcPts val="600"/>
              </a:spcAft>
            </a:pPr>
            <a:r>
              <a:rPr lang="fr-FR" sz="2400" b="0" dirty="0"/>
              <a:t>A titre subsidiaire, si la Cour décidait de confirmer l’arrêt </a:t>
            </a:r>
            <a:r>
              <a:rPr lang="fr-FR" sz="2400" b="0" dirty="0" err="1"/>
              <a:t>Neurim</a:t>
            </a:r>
            <a:r>
              <a:rPr lang="fr-FR" sz="2400" b="0" dirty="0"/>
              <a:t>, l’Avocat Général recommande de restreindre son application aux cas où « </a:t>
            </a:r>
            <a:r>
              <a:rPr lang="fr-FR" sz="2400" b="0" i="1" dirty="0"/>
              <a:t>l’AMM qui sert de base à la demande de CCP couvre une indication thérapeutique nouvelle dudit principe actif ou porte sur une utilisation de celui-ci </a:t>
            </a:r>
            <a:r>
              <a:rPr lang="fr-FR" sz="2400" i="1" dirty="0"/>
              <a:t>dans laquelle ce principe actif exerce une nouvelle action pharmacologique, immunologique ou métabolique propre</a:t>
            </a:r>
            <a:r>
              <a:rPr lang="fr-FR" sz="2400" b="0" dirty="0"/>
              <a:t> ».</a:t>
            </a:r>
          </a:p>
          <a:p>
            <a:pPr marL="0" indent="0">
              <a:spcAft>
                <a:spcPts val="600"/>
              </a:spcAft>
              <a:buNone/>
            </a:pPr>
            <a:endParaRPr lang="fr-FR" sz="2400" b="0" dirty="0"/>
          </a:p>
          <a:p>
            <a:pPr marL="457200" lvl="1">
              <a:spcAft>
                <a:spcPts val="600"/>
              </a:spcAft>
              <a:buFont typeface="Wingdings" panose="05000000000000000000" pitchFamily="2" charset="2"/>
              <a:buChar char="v"/>
            </a:pPr>
            <a:r>
              <a:rPr lang="fr-FR" sz="2400" b="0" dirty="0"/>
              <a:t>L’Avocat Général considère que, dans ce cas, la protection conférée par le CCP devrait être limitée à la nouvelle indication thérapeutique du </a:t>
            </a:r>
            <a:r>
              <a:rPr lang="fr-FR" sz="2400" dirty="0"/>
              <a:t>principe actif.</a:t>
            </a:r>
          </a:p>
          <a:p>
            <a:pPr>
              <a:spcAft>
                <a:spcPts val="600"/>
              </a:spcAft>
            </a:pPr>
            <a:endParaRPr lang="fr-FR"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40</a:t>
            </a:fld>
            <a:endParaRPr lang="fr-FR"/>
          </a:p>
        </p:txBody>
      </p:sp>
    </p:spTree>
    <p:extLst>
      <p:ext uri="{BB962C8B-B14F-4D97-AF65-F5344CB8AC3E}">
        <p14:creationId xmlns:p14="http://schemas.microsoft.com/office/powerpoint/2010/main" val="28294574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086" y="190500"/>
            <a:ext cx="10287000" cy="866775"/>
          </a:xfrm>
        </p:spPr>
        <p:txBody>
          <a:bodyPr>
            <a:normAutofit/>
          </a:bodyPr>
          <a:lstStyle/>
          <a:p>
            <a:r>
              <a:rPr lang="fr-FR" dirty="0"/>
              <a:t>Article 3 c) du Règlement</a:t>
            </a:r>
          </a:p>
        </p:txBody>
      </p:sp>
      <p:sp>
        <p:nvSpPr>
          <p:cNvPr id="3" name="Espace réservé du contenu 2"/>
          <p:cNvSpPr>
            <a:spLocks noGrp="1"/>
          </p:cNvSpPr>
          <p:nvPr>
            <p:ph idx="1"/>
          </p:nvPr>
        </p:nvSpPr>
        <p:spPr/>
        <p:txBody>
          <a:bodyPr>
            <a:normAutofit/>
          </a:bodyPr>
          <a:lstStyle/>
          <a:p>
            <a:pPr algn="just"/>
            <a:r>
              <a:rPr lang="fr-FR" b="0" dirty="0"/>
              <a:t>Le certificat est délivré si, dans l’Etat Membre où est présentée la demande de CCP: </a:t>
            </a:r>
          </a:p>
          <a:p>
            <a:pPr marL="0" indent="0" algn="just">
              <a:buNone/>
            </a:pPr>
            <a:endParaRPr lang="fr-FR" b="0" dirty="0"/>
          </a:p>
          <a:p>
            <a:pPr marL="800100" lvl="2" indent="0">
              <a:buNone/>
            </a:pPr>
            <a:r>
              <a:rPr lang="fr-FR" sz="2800" b="0" i="1" dirty="0"/>
              <a:t>c) </a:t>
            </a:r>
            <a:r>
              <a:rPr lang="fr-FR" sz="2800" i="1" dirty="0"/>
              <a:t>le produit n’a pas déjà fait l’objet d’un certificat</a:t>
            </a:r>
            <a:endParaRPr lang="fr-FR" sz="2800" b="0" i="1" dirty="0"/>
          </a:p>
          <a:p>
            <a:pPr marL="0" indent="0">
              <a:buNone/>
            </a:pPr>
            <a:endParaRPr lang="fr-FR" dirty="0"/>
          </a:p>
          <a:p>
            <a:endParaRPr lang="fr-FR" dirty="0"/>
          </a:p>
        </p:txBody>
      </p:sp>
      <p:sp>
        <p:nvSpPr>
          <p:cNvPr id="4" name="Espace réservé de la date 3"/>
          <p:cNvSpPr>
            <a:spLocks noGrp="1"/>
          </p:cNvSpPr>
          <p:nvPr>
            <p:ph type="dt" sz="half" idx="10"/>
          </p:nvPr>
        </p:nvSpPr>
        <p:spPr/>
        <p:txBody>
          <a:bodyPr/>
          <a:lstStyle/>
          <a:p>
            <a:fld id="{61E99EDC-DC6A-48CC-92B4-5050130C7CEE}"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41</a:t>
            </a:fld>
            <a:endParaRPr lang="fr-FR"/>
          </a:p>
        </p:txBody>
      </p:sp>
    </p:spTree>
    <p:extLst>
      <p:ext uri="{BB962C8B-B14F-4D97-AF65-F5344CB8AC3E}">
        <p14:creationId xmlns:p14="http://schemas.microsoft.com/office/powerpoint/2010/main" val="9970993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Article 3 c) du Règlement - Novartis (C-354/19)</a:t>
            </a:r>
          </a:p>
        </p:txBody>
      </p:sp>
      <p:sp>
        <p:nvSpPr>
          <p:cNvPr id="3" name="Espace réservé du contenu 2"/>
          <p:cNvSpPr>
            <a:spLocks noGrp="1"/>
          </p:cNvSpPr>
          <p:nvPr>
            <p:ph idx="1"/>
          </p:nvPr>
        </p:nvSpPr>
        <p:spPr>
          <a:xfrm>
            <a:off x="571500" y="1409701"/>
            <a:ext cx="10287000" cy="5600700"/>
          </a:xfrm>
        </p:spPr>
        <p:txBody>
          <a:bodyPr>
            <a:normAutofit/>
          </a:bodyPr>
          <a:lstStyle/>
          <a:p>
            <a:pPr algn="just">
              <a:spcAft>
                <a:spcPts val="600"/>
              </a:spcAft>
            </a:pPr>
            <a:r>
              <a:rPr lang="fr-FR" b="0" dirty="0"/>
              <a:t>La question préjudicielle suivante a été posée par la Cour suédoise à la CJUE:</a:t>
            </a:r>
          </a:p>
          <a:p>
            <a:pPr marL="1076325" indent="0" algn="just">
              <a:spcAft>
                <a:spcPts val="600"/>
              </a:spcAft>
              <a:buNone/>
            </a:pPr>
            <a:r>
              <a:rPr lang="fr-FR" sz="2600" b="0" dirty="0"/>
              <a:t>« </a:t>
            </a:r>
            <a:r>
              <a:rPr lang="fr-FR" sz="2600" b="0" i="1" dirty="0"/>
              <a:t>Compte tenu de l’objectif fondamental que le CCP pour les médicaments vise à satisfaire, à savoir encourager la recherche pharmaceutique dans l’Union, l’article 3, sous c) […] s’oppose-t-il à ce qu’un demandeur, qui s’est déjà vu délivrer un CCP pour un produit protégé en tant que tel par un brevet en vigueur, se voie accorder un CCP visant une nouvelle application dudit produit dans un cas où, comme en l’espèce, cette nouvelle application constitue une nouvelle indication thérapeutique protégée spécifiquement par un nouveau brevet de base ?</a:t>
            </a:r>
            <a:r>
              <a:rPr lang="fr-FR" sz="2600" b="0" dirty="0"/>
              <a:t> »</a:t>
            </a:r>
          </a:p>
          <a:p>
            <a:pPr algn="just">
              <a:spcAft>
                <a:spcPts val="600"/>
              </a:spcAft>
            </a:pPr>
            <a:endParaRPr lang="fr-FR" b="0"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42</a:t>
            </a:fld>
            <a:endParaRPr lang="fr-FR"/>
          </a:p>
        </p:txBody>
      </p:sp>
    </p:spTree>
    <p:extLst>
      <p:ext uri="{BB962C8B-B14F-4D97-AF65-F5344CB8AC3E}">
        <p14:creationId xmlns:p14="http://schemas.microsoft.com/office/powerpoint/2010/main" val="4918413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Article 3 c) du Règlement - Novartis (C-354/19)</a:t>
            </a:r>
          </a:p>
        </p:txBody>
      </p:sp>
      <p:sp>
        <p:nvSpPr>
          <p:cNvPr id="3" name="Espace réservé du contenu 2"/>
          <p:cNvSpPr>
            <a:spLocks noGrp="1"/>
          </p:cNvSpPr>
          <p:nvPr>
            <p:ph idx="1"/>
          </p:nvPr>
        </p:nvSpPr>
        <p:spPr/>
        <p:txBody>
          <a:bodyPr>
            <a:normAutofit fontScale="92500"/>
          </a:bodyPr>
          <a:lstStyle/>
          <a:p>
            <a:pPr algn="just">
              <a:spcAft>
                <a:spcPts val="600"/>
              </a:spcAft>
            </a:pPr>
            <a:r>
              <a:rPr lang="fr-FR" b="0" dirty="0"/>
              <a:t>Cette question est parallèle à la question à laquelle il a été répondu dans l’arrêt </a:t>
            </a:r>
            <a:r>
              <a:rPr lang="fr-FR" b="0" i="1" dirty="0" err="1"/>
              <a:t>Neurim</a:t>
            </a:r>
            <a:r>
              <a:rPr lang="fr-FR" b="0" i="1" dirty="0"/>
              <a:t>.</a:t>
            </a:r>
            <a:r>
              <a:rPr lang="fr-FR" b="0" dirty="0"/>
              <a:t> </a:t>
            </a:r>
          </a:p>
          <a:p>
            <a:pPr algn="just">
              <a:spcAft>
                <a:spcPts val="600"/>
              </a:spcAft>
            </a:pPr>
            <a:r>
              <a:rPr lang="fr-FR" b="0" dirty="0"/>
              <a:t>Dans </a:t>
            </a:r>
            <a:r>
              <a:rPr lang="fr-FR" b="0" i="1" dirty="0" err="1"/>
              <a:t>Neurim</a:t>
            </a:r>
            <a:r>
              <a:rPr lang="fr-FR" b="0" dirty="0"/>
              <a:t>, il s’agissait de savoir si, selon l’article 3 d), un CCP peut être délivré pour une nouvelle AMM portant sur une nouvelle application thérapeutique d’un produit, ce produit en tant que tel, ayant</a:t>
            </a:r>
            <a:r>
              <a:rPr lang="fr-FR" dirty="0"/>
              <a:t> déjà fait l’objet d’une AMM, </a:t>
            </a:r>
          </a:p>
          <a:p>
            <a:pPr algn="just">
              <a:spcAft>
                <a:spcPts val="600"/>
              </a:spcAft>
            </a:pPr>
            <a:r>
              <a:rPr lang="fr-FR" b="0" dirty="0"/>
              <a:t>Ici, il s’agit de savoir si, selon l’article 3 c), un CCP peut être délivré pour une nouvelle application thérapeutique d’un produit qui a </a:t>
            </a:r>
            <a:r>
              <a:rPr lang="fr-FR" dirty="0"/>
              <a:t>déjà fait l’objet d’un CCP</a:t>
            </a:r>
            <a:r>
              <a:rPr lang="fr-FR" b="0" dirty="0"/>
              <a:t>. </a:t>
            </a:r>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43</a:t>
            </a:fld>
            <a:endParaRPr lang="fr-FR"/>
          </a:p>
        </p:txBody>
      </p:sp>
    </p:spTree>
    <p:extLst>
      <p:ext uri="{BB962C8B-B14F-4D97-AF65-F5344CB8AC3E}">
        <p14:creationId xmlns:p14="http://schemas.microsoft.com/office/powerpoint/2010/main" val="9134571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MSD / </a:t>
            </a:r>
            <a:r>
              <a:rPr lang="fr-FR" dirty="0" err="1"/>
              <a:t>génériqueurs</a:t>
            </a:r>
            <a:r>
              <a:rPr lang="fr-FR" dirty="0"/>
              <a:t> : CCP </a:t>
            </a:r>
            <a:r>
              <a:rPr lang="fr-FR" dirty="0" err="1"/>
              <a:t>ezétimibe</a:t>
            </a:r>
            <a:r>
              <a:rPr lang="fr-FR" dirty="0"/>
              <a:t> + </a:t>
            </a:r>
            <a:r>
              <a:rPr lang="fr-FR" dirty="0" err="1"/>
              <a:t>simvastatine</a:t>
            </a:r>
            <a:endParaRPr lang="fr-FR" dirty="0"/>
          </a:p>
        </p:txBody>
      </p:sp>
      <p:sp>
        <p:nvSpPr>
          <p:cNvPr id="3" name="Espace réservé du contenu 2"/>
          <p:cNvSpPr>
            <a:spLocks noGrp="1"/>
          </p:cNvSpPr>
          <p:nvPr>
            <p:ph idx="1"/>
          </p:nvPr>
        </p:nvSpPr>
        <p:spPr>
          <a:xfrm>
            <a:off x="304800" y="1409700"/>
            <a:ext cx="10744200" cy="5943599"/>
          </a:xfrm>
        </p:spPr>
        <p:txBody>
          <a:bodyPr>
            <a:normAutofit/>
          </a:bodyPr>
          <a:lstStyle/>
          <a:p>
            <a:pPr>
              <a:spcAft>
                <a:spcPts val="900"/>
              </a:spcAft>
            </a:pPr>
            <a:endParaRPr lang="fr-FR" sz="2400" b="0" dirty="0"/>
          </a:p>
          <a:p>
            <a:pPr>
              <a:spcAft>
                <a:spcPts val="900"/>
              </a:spcAft>
            </a:pPr>
            <a:r>
              <a:rPr lang="fr-FR" sz="2400" b="0" dirty="0"/>
              <a:t>MSD est titulaire d’un brevet EP599 qui protège une nouvelle classe de composés hypocholestérolémiant, en particulier le principe actif </a:t>
            </a:r>
            <a:r>
              <a:rPr lang="fr-FR" sz="2400" b="0" dirty="0" err="1"/>
              <a:t>ezétimibe</a:t>
            </a:r>
            <a:r>
              <a:rPr lang="fr-FR" sz="2400" b="0" dirty="0"/>
              <a:t>.</a:t>
            </a:r>
          </a:p>
          <a:p>
            <a:pPr>
              <a:spcAft>
                <a:spcPts val="900"/>
              </a:spcAft>
            </a:pPr>
            <a:r>
              <a:rPr lang="fr-FR" sz="2400" b="0" dirty="0"/>
              <a:t>Le brevet EP599 comporte également des revendications pour des combinaisons d’</a:t>
            </a:r>
            <a:r>
              <a:rPr lang="fr-FR" sz="2400" b="0" dirty="0" err="1"/>
              <a:t>ezétimibe</a:t>
            </a:r>
            <a:r>
              <a:rPr lang="fr-FR" sz="2400" b="0" dirty="0"/>
              <a:t> avec des statines, dont la </a:t>
            </a:r>
            <a:r>
              <a:rPr lang="fr-FR" sz="2400" b="0" dirty="0" err="1"/>
              <a:t>simvastatine</a:t>
            </a:r>
            <a:r>
              <a:rPr lang="fr-FR" sz="2400" b="0" dirty="0"/>
              <a:t>. </a:t>
            </a:r>
          </a:p>
          <a:p>
            <a:pPr>
              <a:spcAft>
                <a:spcPts val="900"/>
              </a:spcAft>
            </a:pPr>
            <a:r>
              <a:rPr lang="fr-FR" sz="2400" b="0" dirty="0"/>
              <a:t>Deux AMM sont obtenues, une pour </a:t>
            </a:r>
            <a:r>
              <a:rPr lang="fr-FR" sz="2400" b="0" dirty="0" err="1"/>
              <a:t>ezétimibe</a:t>
            </a:r>
            <a:r>
              <a:rPr lang="fr-FR" sz="2400" b="0" dirty="0"/>
              <a:t>, l’autre pour </a:t>
            </a:r>
            <a:r>
              <a:rPr lang="fr-FR" sz="2400" b="0" dirty="0" err="1"/>
              <a:t>ezétimibe</a:t>
            </a:r>
            <a:r>
              <a:rPr lang="fr-FR" sz="2400" b="0" dirty="0"/>
              <a:t> + </a:t>
            </a:r>
            <a:r>
              <a:rPr lang="fr-FR" sz="2400" b="0" dirty="0" err="1"/>
              <a:t>simvastatine</a:t>
            </a:r>
            <a:r>
              <a:rPr lang="fr-FR" sz="2400" b="0" dirty="0"/>
              <a:t>. </a:t>
            </a:r>
          </a:p>
          <a:p>
            <a:pPr>
              <a:spcAft>
                <a:spcPts val="900"/>
              </a:spcAft>
            </a:pPr>
            <a:r>
              <a:rPr lang="fr-FR" sz="2400" b="0" dirty="0"/>
              <a:t>MSD obtient deux CCP:</a:t>
            </a:r>
          </a:p>
          <a:p>
            <a:pPr lvl="1">
              <a:spcAft>
                <a:spcPts val="900"/>
              </a:spcAft>
            </a:pPr>
            <a:r>
              <a:rPr lang="fr-FR" sz="2400" dirty="0"/>
              <a:t>un CCP 03C0028 pour le produit </a:t>
            </a:r>
            <a:r>
              <a:rPr lang="fr-FR" sz="2400" dirty="0" err="1"/>
              <a:t>ezétimibe</a:t>
            </a:r>
            <a:r>
              <a:rPr lang="fr-FR" sz="2400" dirty="0"/>
              <a:t>, et </a:t>
            </a:r>
          </a:p>
          <a:p>
            <a:pPr lvl="1">
              <a:spcAft>
                <a:spcPts val="900"/>
              </a:spcAft>
            </a:pPr>
            <a:r>
              <a:rPr lang="fr-FR" sz="2400" dirty="0"/>
              <a:t>un CCP 05C0040 pour la combinaison </a:t>
            </a:r>
            <a:r>
              <a:rPr lang="fr-FR" sz="2400" dirty="0" err="1"/>
              <a:t>ezétimibe</a:t>
            </a:r>
            <a:r>
              <a:rPr lang="fr-FR" sz="2400" dirty="0"/>
              <a:t> + </a:t>
            </a:r>
            <a:r>
              <a:rPr lang="fr-FR" sz="2400" dirty="0" err="1"/>
              <a:t>simvastatine</a:t>
            </a:r>
            <a:r>
              <a:rPr lang="fr-FR" sz="2400" dirty="0"/>
              <a:t>. </a:t>
            </a:r>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44</a:t>
            </a:fld>
            <a:endParaRPr lang="fr-FR"/>
          </a:p>
        </p:txBody>
      </p:sp>
    </p:spTree>
    <p:extLst>
      <p:ext uri="{BB962C8B-B14F-4D97-AF65-F5344CB8AC3E}">
        <p14:creationId xmlns:p14="http://schemas.microsoft.com/office/powerpoint/2010/main" val="22686199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MSD / </a:t>
            </a:r>
            <a:r>
              <a:rPr lang="fr-FR" dirty="0" err="1"/>
              <a:t>génériqueurs</a:t>
            </a:r>
            <a:r>
              <a:rPr lang="fr-FR" dirty="0"/>
              <a:t> : CCP </a:t>
            </a:r>
            <a:r>
              <a:rPr lang="fr-FR" dirty="0" err="1"/>
              <a:t>ezétimibe</a:t>
            </a:r>
            <a:r>
              <a:rPr lang="fr-FR" dirty="0"/>
              <a:t> + </a:t>
            </a:r>
            <a:r>
              <a:rPr lang="fr-FR" dirty="0" err="1"/>
              <a:t>simvastatine</a:t>
            </a:r>
            <a:endParaRPr lang="fr-FR" dirty="0"/>
          </a:p>
        </p:txBody>
      </p:sp>
      <p:sp>
        <p:nvSpPr>
          <p:cNvPr id="3" name="Espace réservé du contenu 2"/>
          <p:cNvSpPr>
            <a:spLocks noGrp="1"/>
          </p:cNvSpPr>
          <p:nvPr>
            <p:ph idx="1"/>
          </p:nvPr>
        </p:nvSpPr>
        <p:spPr>
          <a:xfrm>
            <a:off x="685800" y="1409700"/>
            <a:ext cx="10287000" cy="5178425"/>
          </a:xfrm>
        </p:spPr>
        <p:txBody>
          <a:bodyPr>
            <a:normAutofit/>
          </a:bodyPr>
          <a:lstStyle/>
          <a:p>
            <a:pPr>
              <a:spcAft>
                <a:spcPts val="900"/>
              </a:spcAft>
            </a:pPr>
            <a:endParaRPr lang="fr-FR" sz="2400" b="0" dirty="0"/>
          </a:p>
          <a:p>
            <a:pPr>
              <a:spcAft>
                <a:spcPts val="900"/>
              </a:spcAft>
            </a:pPr>
            <a:r>
              <a:rPr lang="fr-FR" sz="2400" b="0" dirty="0"/>
              <a:t>En 2017, la société </a:t>
            </a:r>
            <a:r>
              <a:rPr lang="fr-FR" sz="2400" b="0" dirty="0" err="1"/>
              <a:t>Biogaran</a:t>
            </a:r>
            <a:r>
              <a:rPr lang="fr-FR" sz="2400" b="0" dirty="0"/>
              <a:t> assigne MSD en nullité du CCP 040 pour la combinaison </a:t>
            </a:r>
            <a:r>
              <a:rPr lang="fr-FR" sz="2400" b="0" dirty="0" err="1"/>
              <a:t>ezétimibe</a:t>
            </a:r>
            <a:r>
              <a:rPr lang="fr-FR" sz="2400" b="0" dirty="0"/>
              <a:t> + </a:t>
            </a:r>
            <a:r>
              <a:rPr lang="fr-FR" sz="2400" b="0" dirty="0" err="1"/>
              <a:t>simvastatine</a:t>
            </a:r>
            <a:r>
              <a:rPr lang="fr-FR" sz="2400" b="0" dirty="0"/>
              <a:t>.  </a:t>
            </a:r>
          </a:p>
          <a:p>
            <a:pPr>
              <a:spcAft>
                <a:spcPts val="900"/>
              </a:spcAft>
            </a:pPr>
            <a:r>
              <a:rPr lang="fr-FR" sz="2400" b="0" dirty="0"/>
              <a:t>MSD demande en référé l’interdiction de la combinaison </a:t>
            </a:r>
            <a:r>
              <a:rPr lang="fr-FR" sz="2400" b="0" dirty="0" err="1"/>
              <a:t>ezétimibe</a:t>
            </a:r>
            <a:r>
              <a:rPr lang="fr-FR" sz="2400" b="0" dirty="0"/>
              <a:t> + </a:t>
            </a:r>
            <a:r>
              <a:rPr lang="fr-FR" sz="2400" b="0" dirty="0" err="1"/>
              <a:t>simvastatine</a:t>
            </a:r>
            <a:r>
              <a:rPr lang="fr-FR" sz="2400" b="0" dirty="0"/>
              <a:t>.</a:t>
            </a:r>
          </a:p>
          <a:p>
            <a:pPr>
              <a:spcAft>
                <a:spcPts val="900"/>
              </a:spcAft>
            </a:pPr>
            <a:r>
              <a:rPr lang="fr-FR" sz="2400" b="0" dirty="0"/>
              <a:t>Le 5 avril 2018, ordonnance de référé rejette la demande d’interdiction: le CCP </a:t>
            </a:r>
            <a:r>
              <a:rPr lang="fr-FR" sz="2400" dirty="0"/>
              <a:t>n’est pas valable </a:t>
            </a:r>
            <a:r>
              <a:rPr lang="fr-FR" sz="2400" b="0" dirty="0"/>
              <a:t>dès lors que la combinaison revendiquée ne fait pas partie du « </a:t>
            </a:r>
            <a:r>
              <a:rPr lang="fr-FR" sz="2400" b="0" i="1" dirty="0"/>
              <a:t>cœur de l’invention</a:t>
            </a:r>
            <a:r>
              <a:rPr lang="fr-FR" sz="2400" b="0" dirty="0"/>
              <a:t> ». </a:t>
            </a:r>
          </a:p>
          <a:p>
            <a:pPr>
              <a:spcAft>
                <a:spcPts val="900"/>
              </a:spcAft>
            </a:pPr>
            <a:r>
              <a:rPr lang="fr-FR" sz="2400" b="0" dirty="0"/>
              <a:t>Le 28 juin 2018 la Cour d’Appel de Paris </a:t>
            </a:r>
            <a:r>
              <a:rPr lang="fr-FR" sz="2400" dirty="0"/>
              <a:t>confirme</a:t>
            </a:r>
            <a:r>
              <a:rPr lang="fr-FR" sz="2400" b="0" dirty="0"/>
              <a:t> cette ordonnance,. </a:t>
            </a:r>
          </a:p>
          <a:p>
            <a:pPr>
              <a:spcAft>
                <a:spcPts val="900"/>
              </a:spcAft>
            </a:pPr>
            <a:r>
              <a:rPr lang="fr-FR" sz="2400" b="0" dirty="0"/>
              <a:t>Un pourvoi en cassation est formé.</a:t>
            </a:r>
          </a:p>
          <a:p>
            <a:endParaRPr lang="fr-FR"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45</a:t>
            </a:fld>
            <a:endParaRPr lang="fr-FR"/>
          </a:p>
        </p:txBody>
      </p:sp>
    </p:spTree>
    <p:extLst>
      <p:ext uri="{BB962C8B-B14F-4D97-AF65-F5344CB8AC3E}">
        <p14:creationId xmlns:p14="http://schemas.microsoft.com/office/powerpoint/2010/main" val="17072967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MSD / </a:t>
            </a:r>
            <a:r>
              <a:rPr lang="fr-FR" dirty="0" err="1"/>
              <a:t>génériqueurs</a:t>
            </a:r>
            <a:r>
              <a:rPr lang="fr-FR" dirty="0"/>
              <a:t> : CCP </a:t>
            </a:r>
            <a:r>
              <a:rPr lang="fr-FR" dirty="0" err="1"/>
              <a:t>ezétimibe</a:t>
            </a:r>
            <a:r>
              <a:rPr lang="fr-FR" dirty="0"/>
              <a:t> + </a:t>
            </a:r>
            <a:r>
              <a:rPr lang="fr-FR" dirty="0" err="1"/>
              <a:t>simvastatine</a:t>
            </a:r>
            <a:endParaRPr lang="fr-FR" dirty="0"/>
          </a:p>
        </p:txBody>
      </p:sp>
      <p:sp>
        <p:nvSpPr>
          <p:cNvPr id="3" name="Espace réservé du contenu 2"/>
          <p:cNvSpPr>
            <a:spLocks noGrp="1"/>
          </p:cNvSpPr>
          <p:nvPr>
            <p:ph idx="1"/>
          </p:nvPr>
        </p:nvSpPr>
        <p:spPr/>
        <p:txBody>
          <a:bodyPr>
            <a:normAutofit fontScale="70000" lnSpcReduction="20000"/>
          </a:bodyPr>
          <a:lstStyle/>
          <a:p>
            <a:pPr>
              <a:spcAft>
                <a:spcPts val="1200"/>
              </a:spcAft>
            </a:pPr>
            <a:r>
              <a:rPr lang="fr-FR" b="0" dirty="0"/>
              <a:t>Dans une affaire parallèle, la société </a:t>
            </a:r>
            <a:r>
              <a:rPr lang="fr-FR" b="0" dirty="0" err="1"/>
              <a:t>Teva</a:t>
            </a:r>
            <a:r>
              <a:rPr lang="fr-FR" b="0" dirty="0"/>
              <a:t> a contesté la validité du CCP 040. </a:t>
            </a:r>
          </a:p>
          <a:p>
            <a:pPr>
              <a:spcAft>
                <a:spcPts val="1200"/>
              </a:spcAft>
            </a:pPr>
            <a:r>
              <a:rPr lang="fr-FR" b="0" dirty="0"/>
              <a:t>Le 25 octobre 2018, le TGI considère que le CCP est </a:t>
            </a:r>
            <a:r>
              <a:rPr lang="fr-FR" dirty="0"/>
              <a:t>valide</a:t>
            </a:r>
            <a:r>
              <a:rPr lang="fr-FR" b="0" dirty="0"/>
              <a:t> dans la mesure où la composition </a:t>
            </a:r>
            <a:r>
              <a:rPr lang="fr-FR" b="0" dirty="0" err="1"/>
              <a:t>ézétimibe</a:t>
            </a:r>
            <a:r>
              <a:rPr lang="fr-FR" b="0" dirty="0"/>
              <a:t> + </a:t>
            </a:r>
            <a:r>
              <a:rPr lang="fr-FR" b="0" dirty="0" err="1"/>
              <a:t>simvastatine</a:t>
            </a:r>
            <a:r>
              <a:rPr lang="fr-FR" b="0" dirty="0"/>
              <a:t> était expressément et de manière spécifique visée par les revendications du brevet de base. </a:t>
            </a:r>
          </a:p>
          <a:p>
            <a:pPr>
              <a:spcAft>
                <a:spcPts val="1200"/>
              </a:spcAft>
            </a:pPr>
            <a:r>
              <a:rPr lang="fr-FR" b="0" dirty="0"/>
              <a:t>Dans une autre affaire parallèle, MSD / </a:t>
            </a:r>
            <a:r>
              <a:rPr lang="fr-FR" b="0" dirty="0" err="1"/>
              <a:t>Mylan</a:t>
            </a:r>
            <a:r>
              <a:rPr lang="fr-FR" b="0" dirty="0"/>
              <a:t>, le TGI de Paris considère que le CCP 040 est </a:t>
            </a:r>
            <a:r>
              <a:rPr lang="fr-FR" dirty="0"/>
              <a:t>valide</a:t>
            </a:r>
            <a:r>
              <a:rPr lang="fr-FR" b="0" dirty="0"/>
              <a:t>, et a fait interdiction à </a:t>
            </a:r>
            <a:r>
              <a:rPr lang="fr-FR" b="0" dirty="0" err="1"/>
              <a:t>Mylan</a:t>
            </a:r>
            <a:r>
              <a:rPr lang="fr-FR" b="0" dirty="0"/>
              <a:t> d’exploiter ce produit. </a:t>
            </a:r>
          </a:p>
          <a:p>
            <a:pPr>
              <a:spcAft>
                <a:spcPts val="1200"/>
              </a:spcAft>
            </a:pPr>
            <a:r>
              <a:rPr lang="fr-FR" b="0" dirty="0"/>
              <a:t>Le 14 février 2020, la Cour d’Appel de Paris </a:t>
            </a:r>
            <a:r>
              <a:rPr lang="fr-FR" dirty="0"/>
              <a:t>infirme</a:t>
            </a:r>
            <a:r>
              <a:rPr lang="fr-FR" b="0" dirty="0"/>
              <a:t> la décision du TGI dans MSD / </a:t>
            </a:r>
            <a:r>
              <a:rPr lang="fr-FR" b="0" dirty="0" err="1"/>
              <a:t>Mylan</a:t>
            </a:r>
            <a:r>
              <a:rPr lang="fr-FR" b="0" dirty="0"/>
              <a:t> et considère qu’il n’y a pas lieu à interdiction provisoire, dès lors qu’il y a un doute sérieux sur la validité du CCP 040 au regard des articles 3 a) et 3 c), et à la lumière des décisions Sanofi, Georgetown et </a:t>
            </a:r>
            <a:r>
              <a:rPr lang="fr-FR" b="0" dirty="0" err="1"/>
              <a:t>Boerhinger</a:t>
            </a:r>
            <a:r>
              <a:rPr lang="fr-FR" b="0" dirty="0"/>
              <a:t> de la Cour de Justice.</a:t>
            </a:r>
          </a:p>
          <a:p>
            <a:pPr>
              <a:spcAft>
                <a:spcPts val="1200"/>
              </a:spcAft>
            </a:pPr>
            <a:r>
              <a:rPr lang="fr-FR" b="0" dirty="0"/>
              <a:t>Le 12 mars 2020, dans l’affaire MSD / </a:t>
            </a:r>
            <a:r>
              <a:rPr lang="fr-FR" b="0" dirty="0" err="1"/>
              <a:t>Biogaran</a:t>
            </a:r>
            <a:r>
              <a:rPr lang="fr-FR" b="0" dirty="0"/>
              <a:t>, une ordonnance du TGI de Paris considère le CCP 040 </a:t>
            </a:r>
            <a:r>
              <a:rPr lang="fr-FR" dirty="0"/>
              <a:t>valide</a:t>
            </a:r>
            <a:r>
              <a:rPr lang="fr-FR" b="0" dirty="0"/>
              <a:t> et ordonne à la société </a:t>
            </a:r>
            <a:r>
              <a:rPr lang="fr-FR" b="0" dirty="0" err="1"/>
              <a:t>Biogaran</a:t>
            </a:r>
            <a:r>
              <a:rPr lang="fr-FR" b="0" dirty="0"/>
              <a:t> de communiquer à la société MSD des documents relatifs à la contrefaçon alléguée, sous astreinte. </a:t>
            </a:r>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46</a:t>
            </a:fld>
            <a:endParaRPr lang="fr-FR"/>
          </a:p>
        </p:txBody>
      </p:sp>
    </p:spTree>
    <p:extLst>
      <p:ext uri="{BB962C8B-B14F-4D97-AF65-F5344CB8AC3E}">
        <p14:creationId xmlns:p14="http://schemas.microsoft.com/office/powerpoint/2010/main" val="26229862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MSD / </a:t>
            </a:r>
            <a:r>
              <a:rPr lang="fr-FR" dirty="0" err="1"/>
              <a:t>génériqueurs</a:t>
            </a:r>
            <a:r>
              <a:rPr lang="fr-FR" dirty="0"/>
              <a:t> : CCP </a:t>
            </a:r>
            <a:r>
              <a:rPr lang="fr-FR" dirty="0" err="1"/>
              <a:t>ezétimibe</a:t>
            </a:r>
            <a:r>
              <a:rPr lang="fr-FR" dirty="0"/>
              <a:t> + </a:t>
            </a:r>
            <a:r>
              <a:rPr lang="fr-FR" dirty="0" err="1"/>
              <a:t>simvastatine</a:t>
            </a:r>
            <a:endParaRPr lang="fr-FR" dirty="0"/>
          </a:p>
        </p:txBody>
      </p:sp>
      <p:sp>
        <p:nvSpPr>
          <p:cNvPr id="3" name="Espace réservé du contenu 2"/>
          <p:cNvSpPr>
            <a:spLocks noGrp="1"/>
          </p:cNvSpPr>
          <p:nvPr>
            <p:ph idx="1"/>
          </p:nvPr>
        </p:nvSpPr>
        <p:spPr>
          <a:xfrm>
            <a:off x="571500" y="1775929"/>
            <a:ext cx="10287000" cy="5120172"/>
          </a:xfrm>
        </p:spPr>
        <p:txBody>
          <a:bodyPr>
            <a:noAutofit/>
          </a:bodyPr>
          <a:lstStyle/>
          <a:p>
            <a:pPr algn="just">
              <a:spcAft>
                <a:spcPts val="600"/>
              </a:spcAft>
            </a:pPr>
            <a:r>
              <a:rPr lang="fr-FR" sz="2800" b="0" dirty="0"/>
              <a:t>Ces décisions contradictoires peuvent surprendre. </a:t>
            </a:r>
          </a:p>
          <a:p>
            <a:pPr algn="just">
              <a:spcAft>
                <a:spcPts val="600"/>
              </a:spcAft>
            </a:pPr>
            <a:endParaRPr lang="fr-FR" sz="2800" b="0" dirty="0"/>
          </a:p>
          <a:p>
            <a:pPr algn="just">
              <a:spcAft>
                <a:spcPts val="600"/>
              </a:spcAft>
            </a:pPr>
            <a:r>
              <a:rPr lang="fr-FR" sz="2800" b="0" dirty="0"/>
              <a:t>Les revendications du brevet décrivent </a:t>
            </a:r>
            <a:r>
              <a:rPr lang="fr-FR" sz="2800" dirty="0"/>
              <a:t>explicitement</a:t>
            </a:r>
            <a:r>
              <a:rPr lang="fr-FR" sz="2800" b="0" dirty="0"/>
              <a:t> des combinaisons d’</a:t>
            </a:r>
            <a:r>
              <a:rPr lang="fr-FR" sz="2800" b="0" dirty="0" err="1"/>
              <a:t>ezétimibe</a:t>
            </a:r>
            <a:r>
              <a:rPr lang="fr-FR" sz="2800" b="0" dirty="0"/>
              <a:t> avec, notamment, la </a:t>
            </a:r>
            <a:r>
              <a:rPr lang="fr-FR" sz="2800" b="0" dirty="0" err="1"/>
              <a:t>simvastatine</a:t>
            </a:r>
            <a:r>
              <a:rPr lang="fr-FR" sz="2800" b="0" dirty="0"/>
              <a:t>. Cette combinaison est donc, semble-t-il, conforme à l’article 3 a).</a:t>
            </a:r>
          </a:p>
          <a:p>
            <a:pPr algn="just">
              <a:spcAft>
                <a:spcPts val="600"/>
              </a:spcAft>
            </a:pPr>
            <a:endParaRPr lang="fr-FR" sz="2800" b="0" dirty="0"/>
          </a:p>
          <a:p>
            <a:pPr algn="just">
              <a:spcAft>
                <a:spcPts val="600"/>
              </a:spcAft>
            </a:pPr>
            <a:r>
              <a:rPr lang="fr-FR" sz="2800" b="0" dirty="0"/>
              <a:t>Mais la question de la validité du CCP sous l’angle de l’article 3 c) paraît plus délicate.</a:t>
            </a:r>
            <a:r>
              <a:rPr lang="fr-FR" sz="1800" b="0" dirty="0"/>
              <a:t> </a:t>
            </a:r>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47</a:t>
            </a:fld>
            <a:endParaRPr lang="fr-FR"/>
          </a:p>
        </p:txBody>
      </p:sp>
    </p:spTree>
    <p:extLst>
      <p:ext uri="{BB962C8B-B14F-4D97-AF65-F5344CB8AC3E}">
        <p14:creationId xmlns:p14="http://schemas.microsoft.com/office/powerpoint/2010/main" val="22310466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MSD / </a:t>
            </a:r>
            <a:r>
              <a:rPr lang="fr-FR" dirty="0" err="1"/>
              <a:t>génériqueurs</a:t>
            </a:r>
            <a:r>
              <a:rPr lang="fr-FR" dirty="0"/>
              <a:t> : CCP </a:t>
            </a:r>
            <a:r>
              <a:rPr lang="fr-FR" dirty="0" err="1"/>
              <a:t>ezétimibe</a:t>
            </a:r>
            <a:r>
              <a:rPr lang="fr-FR" dirty="0"/>
              <a:t> + </a:t>
            </a:r>
            <a:r>
              <a:rPr lang="fr-FR" dirty="0" err="1"/>
              <a:t>simvastatine</a:t>
            </a:r>
            <a:endParaRPr lang="fr-FR" dirty="0"/>
          </a:p>
        </p:txBody>
      </p:sp>
      <p:sp>
        <p:nvSpPr>
          <p:cNvPr id="3" name="Espace réservé du contenu 2"/>
          <p:cNvSpPr>
            <a:spLocks noGrp="1"/>
          </p:cNvSpPr>
          <p:nvPr>
            <p:ph idx="1"/>
          </p:nvPr>
        </p:nvSpPr>
        <p:spPr/>
        <p:txBody>
          <a:bodyPr>
            <a:normAutofit fontScale="70000" lnSpcReduction="20000"/>
          </a:bodyPr>
          <a:lstStyle/>
          <a:p>
            <a:pPr algn="just">
              <a:spcAft>
                <a:spcPts val="600"/>
              </a:spcAft>
            </a:pPr>
            <a:r>
              <a:rPr lang="fr-FR" b="0" dirty="0"/>
              <a:t>Dans l’arrêt C-443/12 (</a:t>
            </a:r>
            <a:r>
              <a:rPr lang="fr-FR" b="0" i="1" dirty="0" err="1"/>
              <a:t>Actavis</a:t>
            </a:r>
            <a:r>
              <a:rPr lang="fr-FR" b="0" i="1" dirty="0"/>
              <a:t> / Sanofi</a:t>
            </a:r>
            <a:r>
              <a:rPr lang="fr-FR" b="0" dirty="0"/>
              <a:t>), du 12 décembre 2013, la CJUE a décidé:</a:t>
            </a:r>
          </a:p>
          <a:p>
            <a:pPr marL="890588" indent="-890588" algn="just">
              <a:spcAft>
                <a:spcPts val="600"/>
              </a:spcAft>
              <a:buNone/>
            </a:pPr>
            <a:r>
              <a:rPr lang="fr-FR" b="0" dirty="0"/>
              <a:t>	«  </a:t>
            </a:r>
            <a:r>
              <a:rPr lang="fr-FR" b="0" i="1" dirty="0"/>
              <a:t>Dans des circonstances telles que celles au principal où, sur le fondement d’un brevet protégeant un principe actif novateur et d’une AMM d’un médicament contenant celui-ci en tant que principe actif unique, le titulaire de ce brevet </a:t>
            </a:r>
            <a:r>
              <a:rPr lang="fr-FR" i="1" dirty="0"/>
              <a:t>a déjà obtenu, pour ce principe actif, un CCP</a:t>
            </a:r>
            <a:r>
              <a:rPr lang="fr-FR" b="0" i="1" dirty="0"/>
              <a:t> lui permettant de s’opposer à l’utilisation dudit principe actif seul ou en combinaison avec d’autres principes actifs, l’article 3, sous c), du règlement (CE) nº 469/2009 […] doit être interprété en ce sens qu’il </a:t>
            </a:r>
            <a:r>
              <a:rPr lang="fr-FR" i="1" dirty="0"/>
              <a:t>s’oppose</a:t>
            </a:r>
            <a:r>
              <a:rPr lang="fr-FR" b="0" i="1" dirty="0"/>
              <a:t> à ce que, sur le fondement du même brevet, mais d’une </a:t>
            </a:r>
            <a:r>
              <a:rPr lang="fr-FR" i="1" dirty="0"/>
              <a:t>AMM ultérieure </a:t>
            </a:r>
            <a:r>
              <a:rPr lang="fr-FR" b="0" i="1" dirty="0"/>
              <a:t>d’un médicament différent contenant ledit principe actif en composition avec un autre principe actif, lequel n’est pas, en tant que tel, protégé par ledit brevet, le titulaire de ce même brevet obtienne </a:t>
            </a:r>
            <a:r>
              <a:rPr lang="fr-FR" i="1" dirty="0"/>
              <a:t>un second CCP portant sur cette composition </a:t>
            </a:r>
            <a:r>
              <a:rPr lang="fr-FR" b="0" i="1" dirty="0"/>
              <a:t>de principes actifs</a:t>
            </a:r>
            <a:r>
              <a:rPr lang="fr-FR" b="0" dirty="0"/>
              <a:t> ».</a:t>
            </a:r>
          </a:p>
          <a:p>
            <a:pPr algn="just">
              <a:spcAft>
                <a:spcPts val="600"/>
              </a:spcAft>
            </a:pPr>
            <a:r>
              <a:rPr lang="fr-FR" b="0" dirty="0"/>
              <a:t>Cela n’aurait-il pas pu suffire pour considérer le CCP 040 comme nul?</a:t>
            </a:r>
          </a:p>
          <a:p>
            <a:pPr algn="just">
              <a:spcAft>
                <a:spcPts val="600"/>
              </a:spcAft>
            </a:pPr>
            <a:r>
              <a:rPr lang="fr-FR" b="0" dirty="0"/>
              <a:t>La décision de la Cour de Cassation sera certainement éclairante. </a:t>
            </a:r>
          </a:p>
          <a:p>
            <a:endParaRPr lang="fr-FR" dirty="0"/>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48</a:t>
            </a:fld>
            <a:endParaRPr lang="fr-FR"/>
          </a:p>
        </p:txBody>
      </p:sp>
    </p:spTree>
    <p:extLst>
      <p:ext uri="{BB962C8B-B14F-4D97-AF65-F5344CB8AC3E}">
        <p14:creationId xmlns:p14="http://schemas.microsoft.com/office/powerpoint/2010/main" val="14970774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ormAutofit fontScale="92500"/>
          </a:bodyPr>
          <a:lstStyle/>
          <a:p>
            <a:r>
              <a:rPr lang="fr-FR" dirty="0"/>
              <a:t>Merci pour votre attention</a:t>
            </a:r>
          </a:p>
        </p:txBody>
      </p:sp>
    </p:spTree>
    <p:extLst>
      <p:ext uri="{BB962C8B-B14F-4D97-AF65-F5344CB8AC3E}">
        <p14:creationId xmlns:p14="http://schemas.microsoft.com/office/powerpoint/2010/main" val="578837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Jurisprudence CJUE sur l’article 3 a) du Règlement</a:t>
            </a:r>
          </a:p>
        </p:txBody>
      </p:sp>
      <p:sp>
        <p:nvSpPr>
          <p:cNvPr id="3" name="Espace réservé du contenu 2"/>
          <p:cNvSpPr>
            <a:spLocks noGrp="1"/>
          </p:cNvSpPr>
          <p:nvPr>
            <p:ph idx="1"/>
          </p:nvPr>
        </p:nvSpPr>
        <p:spPr>
          <a:xfrm>
            <a:off x="571500" y="1638301"/>
            <a:ext cx="10287000" cy="5372100"/>
          </a:xfrm>
        </p:spPr>
        <p:txBody>
          <a:bodyPr>
            <a:noAutofit/>
          </a:bodyPr>
          <a:lstStyle/>
          <a:p>
            <a:pPr algn="just">
              <a:spcAft>
                <a:spcPts val="600"/>
              </a:spcAft>
            </a:pPr>
            <a:r>
              <a:rPr lang="fr-FR" sz="2400" dirty="0"/>
              <a:t>Puis est arrivé l’arrêt de la Cour de Justice dans l’affaire </a:t>
            </a:r>
            <a:r>
              <a:rPr lang="fr-FR" sz="2400" i="1" dirty="0" err="1"/>
              <a:t>Medeva</a:t>
            </a:r>
            <a:r>
              <a:rPr lang="fr-FR" sz="2400" dirty="0"/>
              <a:t> (C-322/10 ;     24 novembre 2011). </a:t>
            </a:r>
          </a:p>
          <a:p>
            <a:pPr lvl="1">
              <a:spcAft>
                <a:spcPts val="600"/>
              </a:spcAft>
            </a:pPr>
            <a:r>
              <a:rPr lang="fr-FR" sz="2000" dirty="0"/>
              <a:t>Le brevet de base protégeait un procédé pour préparer un vaccin comprenant la préparation d’un antigène A et la préparation d’un antigène B. </a:t>
            </a:r>
          </a:p>
          <a:p>
            <a:pPr lvl="1" algn="just">
              <a:spcAft>
                <a:spcPts val="600"/>
              </a:spcAft>
            </a:pPr>
            <a:r>
              <a:rPr lang="fr-FR" sz="2000" dirty="0"/>
              <a:t>L’AMM a été octroyée pour un vaccin comprenant les antigènes A, B, C, D,E. </a:t>
            </a:r>
          </a:p>
          <a:p>
            <a:pPr lvl="1">
              <a:spcAft>
                <a:spcPts val="600"/>
              </a:spcAft>
            </a:pPr>
            <a:r>
              <a:rPr lang="fr-FR" sz="2000" dirty="0"/>
              <a:t>5 CCP ont été déposés au Royaume-Uni, dont 4 pour des compositions comprenant, outre A et B, l’un ou plusieurs de C, D, E.</a:t>
            </a:r>
          </a:p>
          <a:p>
            <a:pPr lvl="1">
              <a:spcAft>
                <a:spcPts val="600"/>
              </a:spcAft>
            </a:pPr>
            <a:r>
              <a:rPr lang="fr-FR" sz="2000" dirty="0"/>
              <a:t>Ces 4 demandes de CCP sont rejetés car les principes actifs sont plus nombreux que ceux figurant dans le libellé des revendications du brevet de base et ne sont donc pas protégés au sens de l’article 3, sous a),</a:t>
            </a:r>
          </a:p>
          <a:p>
            <a:pPr lvl="1">
              <a:spcAft>
                <a:spcPts val="600"/>
              </a:spcAft>
            </a:pPr>
            <a:r>
              <a:rPr lang="fr-FR" sz="2000" dirty="0"/>
              <a:t>La question posée à la Cour de justice était de savoir si un brevet revendiquant un vaccin comprenant A + B protégeait un produit constitué de A, B et  C, D et/ou E. </a:t>
            </a:r>
          </a:p>
        </p:txBody>
      </p:sp>
      <p:sp>
        <p:nvSpPr>
          <p:cNvPr id="4" name="Espace réservé de la date 3"/>
          <p:cNvSpPr>
            <a:spLocks noGrp="1"/>
          </p:cNvSpPr>
          <p:nvPr>
            <p:ph type="dt" sz="half" idx="10"/>
          </p:nvPr>
        </p:nvSpPr>
        <p:spPr/>
        <p:txBody>
          <a:bodyPr/>
          <a:lstStyle/>
          <a:p>
            <a:fld id="{7BCEA0FA-4FCE-40D5-A99A-197F5884A143}"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5</a:t>
            </a:fld>
            <a:endParaRPr lang="fr-FR"/>
          </a:p>
        </p:txBody>
      </p:sp>
    </p:spTree>
    <p:extLst>
      <p:ext uri="{BB962C8B-B14F-4D97-AF65-F5344CB8AC3E}">
        <p14:creationId xmlns:p14="http://schemas.microsoft.com/office/powerpoint/2010/main" val="3396964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Jurisprudence CJUE sur l’article 3 a) du Règlement</a:t>
            </a:r>
          </a:p>
        </p:txBody>
      </p:sp>
      <p:sp>
        <p:nvSpPr>
          <p:cNvPr id="3" name="Espace réservé du contenu 2"/>
          <p:cNvSpPr>
            <a:spLocks noGrp="1"/>
          </p:cNvSpPr>
          <p:nvPr>
            <p:ph idx="1"/>
          </p:nvPr>
        </p:nvSpPr>
        <p:spPr>
          <a:xfrm>
            <a:off x="571500" y="1562101"/>
            <a:ext cx="10287000" cy="5448300"/>
          </a:xfrm>
        </p:spPr>
        <p:txBody>
          <a:bodyPr>
            <a:normAutofit/>
          </a:bodyPr>
          <a:lstStyle/>
          <a:p>
            <a:pPr marL="0" indent="0" algn="just">
              <a:buNone/>
            </a:pPr>
            <a:r>
              <a:rPr lang="fr-FR" dirty="0"/>
              <a:t>Affaire </a:t>
            </a:r>
            <a:r>
              <a:rPr lang="fr-FR" i="1" dirty="0" err="1"/>
              <a:t>Medeva</a:t>
            </a:r>
            <a:endParaRPr lang="fr-FR" i="1" dirty="0"/>
          </a:p>
          <a:p>
            <a:pPr marL="0" indent="0" algn="just">
              <a:buNone/>
            </a:pPr>
            <a:endParaRPr lang="fr-FR" dirty="0"/>
          </a:p>
          <a:p>
            <a:pPr algn="just"/>
            <a:r>
              <a:rPr lang="fr-FR" dirty="0"/>
              <a:t>Réponse de la Cour de Justice: </a:t>
            </a:r>
          </a:p>
          <a:p>
            <a:pPr algn="just"/>
            <a:endParaRPr lang="fr-FR" dirty="0"/>
          </a:p>
          <a:p>
            <a:pPr lvl="1" algn="just"/>
            <a:r>
              <a:rPr lang="fr-FR" dirty="0"/>
              <a:t>L’article 3 a) s’oppose à ce qu’un CCP soit délivré pour des principes actifs qui ne sont pas </a:t>
            </a:r>
            <a:r>
              <a:rPr lang="fr-FR" b="1" dirty="0"/>
              <a:t>mentionnés</a:t>
            </a:r>
            <a:r>
              <a:rPr lang="fr-FR" dirty="0"/>
              <a:t> dans le libellé des revendications du brevet de base. </a:t>
            </a:r>
          </a:p>
          <a:p>
            <a:pPr algn="just"/>
            <a:endParaRPr lang="fr-FR" dirty="0"/>
          </a:p>
          <a:p>
            <a:pPr algn="just"/>
            <a:r>
              <a:rPr lang="fr-FR" dirty="0"/>
              <a:t>Question: que signifie « </a:t>
            </a:r>
            <a:r>
              <a:rPr lang="fr-FR" i="1" dirty="0"/>
              <a:t>mentionné</a:t>
            </a:r>
            <a:r>
              <a:rPr lang="fr-FR" dirty="0"/>
              <a:t> »? </a:t>
            </a:r>
          </a:p>
        </p:txBody>
      </p:sp>
      <p:sp>
        <p:nvSpPr>
          <p:cNvPr id="4" name="Espace réservé de la date 3"/>
          <p:cNvSpPr>
            <a:spLocks noGrp="1"/>
          </p:cNvSpPr>
          <p:nvPr>
            <p:ph type="dt" sz="half" idx="10"/>
          </p:nvPr>
        </p:nvSpPr>
        <p:spPr/>
        <p:txBody>
          <a:bodyPr/>
          <a:lstStyle/>
          <a:p>
            <a:fld id="{C0F3146C-A4D4-47AF-BCA0-DB46AC3089BA}"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6</a:t>
            </a:fld>
            <a:endParaRPr lang="fr-FR"/>
          </a:p>
        </p:txBody>
      </p:sp>
    </p:spTree>
    <p:extLst>
      <p:ext uri="{BB962C8B-B14F-4D97-AF65-F5344CB8AC3E}">
        <p14:creationId xmlns:p14="http://schemas.microsoft.com/office/powerpoint/2010/main" val="2713606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Jurisprudence CJUE sur l’article 3 a) du Règlement</a:t>
            </a:r>
          </a:p>
        </p:txBody>
      </p:sp>
      <p:sp>
        <p:nvSpPr>
          <p:cNvPr id="3" name="Espace réservé du contenu 2"/>
          <p:cNvSpPr>
            <a:spLocks noGrp="1"/>
          </p:cNvSpPr>
          <p:nvPr>
            <p:ph idx="1"/>
          </p:nvPr>
        </p:nvSpPr>
        <p:spPr>
          <a:xfrm>
            <a:off x="152400" y="1485901"/>
            <a:ext cx="10706100" cy="5524500"/>
          </a:xfrm>
        </p:spPr>
        <p:txBody>
          <a:bodyPr>
            <a:normAutofit fontScale="70000" lnSpcReduction="20000"/>
          </a:bodyPr>
          <a:lstStyle/>
          <a:p>
            <a:pPr algn="just"/>
            <a:r>
              <a:rPr lang="fr-FR" sz="4400" dirty="0"/>
              <a:t>Affaire </a:t>
            </a:r>
            <a:r>
              <a:rPr lang="fr-FR" sz="4400" i="1" dirty="0"/>
              <a:t>Eli Lilly </a:t>
            </a:r>
            <a:r>
              <a:rPr lang="fr-FR" sz="4400" dirty="0"/>
              <a:t>(C-493/12) du 12 décembre 2013</a:t>
            </a:r>
          </a:p>
          <a:p>
            <a:pPr algn="just"/>
            <a:endParaRPr lang="fr-FR" dirty="0"/>
          </a:p>
          <a:p>
            <a:pPr lvl="1" algn="just"/>
            <a:r>
              <a:rPr lang="fr-FR" sz="4200" dirty="0"/>
              <a:t>Le brevet de base revendique un anticorps défini de manière fonctionnelle (anticorps se liant à un polypeptide de </a:t>
            </a:r>
            <a:r>
              <a:rPr lang="fr-FR" sz="4200" dirty="0" err="1"/>
              <a:t>neutrokine</a:t>
            </a:r>
            <a:r>
              <a:rPr lang="fr-FR" sz="4200" dirty="0"/>
              <a:t>). </a:t>
            </a:r>
          </a:p>
          <a:p>
            <a:pPr marL="457200" lvl="1" indent="0" algn="just">
              <a:buNone/>
            </a:pPr>
            <a:endParaRPr lang="fr-FR" sz="4200" dirty="0"/>
          </a:p>
          <a:p>
            <a:pPr lvl="1" algn="just"/>
            <a:r>
              <a:rPr lang="fr-FR" sz="4200" dirty="0"/>
              <a:t>Une AMM est obtenue pour un anticorps répondant à cette définition fonctionnelle, le </a:t>
            </a:r>
            <a:r>
              <a:rPr lang="fr-FR" sz="4200" dirty="0" err="1"/>
              <a:t>tabalumab</a:t>
            </a:r>
            <a:r>
              <a:rPr lang="fr-FR" sz="4200" dirty="0"/>
              <a:t>. </a:t>
            </a:r>
          </a:p>
          <a:p>
            <a:pPr lvl="1" algn="just"/>
            <a:endParaRPr lang="fr-FR" sz="4200" dirty="0"/>
          </a:p>
          <a:p>
            <a:pPr lvl="1" algn="just"/>
            <a:r>
              <a:rPr lang="fr-FR" sz="4200" dirty="0"/>
              <a:t>Question : Un CCP peut-il être obtenu pour le </a:t>
            </a:r>
            <a:r>
              <a:rPr lang="fr-FR" sz="4200" dirty="0" err="1"/>
              <a:t>tabalumab</a:t>
            </a:r>
            <a:r>
              <a:rPr lang="fr-FR" sz="4200" dirty="0"/>
              <a:t> sur la base d’un brevet comprenant une définition fonctionnelle générale, mais ne décrivant pas explicitement le </a:t>
            </a:r>
            <a:r>
              <a:rPr lang="fr-FR" sz="4200" dirty="0" err="1"/>
              <a:t>tabalumab</a:t>
            </a:r>
            <a:r>
              <a:rPr lang="fr-FR" sz="4200" dirty="0"/>
              <a:t>? </a:t>
            </a:r>
          </a:p>
          <a:p>
            <a:pPr marL="457200" lvl="1" indent="0" algn="just">
              <a:buNone/>
            </a:pPr>
            <a:endParaRPr lang="fr-FR" sz="4200" dirty="0"/>
          </a:p>
        </p:txBody>
      </p:sp>
      <p:sp>
        <p:nvSpPr>
          <p:cNvPr id="4" name="Espace réservé de la date 3"/>
          <p:cNvSpPr>
            <a:spLocks noGrp="1"/>
          </p:cNvSpPr>
          <p:nvPr>
            <p:ph type="dt" sz="half" idx="10"/>
          </p:nvPr>
        </p:nvSpPr>
        <p:spPr/>
        <p:txBody>
          <a:bodyPr/>
          <a:lstStyle/>
          <a:p>
            <a:fld id="{185C9E91-EB6A-46A9-82CB-C8CB0C1C0E4E}"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7</a:t>
            </a:fld>
            <a:endParaRPr lang="fr-FR"/>
          </a:p>
        </p:txBody>
      </p:sp>
    </p:spTree>
    <p:extLst>
      <p:ext uri="{BB962C8B-B14F-4D97-AF65-F5344CB8AC3E}">
        <p14:creationId xmlns:p14="http://schemas.microsoft.com/office/powerpoint/2010/main" val="1606462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Jurisprudence CJUE sur l’article 3 a) du Règlement</a:t>
            </a:r>
          </a:p>
        </p:txBody>
      </p:sp>
      <p:sp>
        <p:nvSpPr>
          <p:cNvPr id="3" name="Espace réservé du contenu 2"/>
          <p:cNvSpPr>
            <a:spLocks noGrp="1"/>
          </p:cNvSpPr>
          <p:nvPr>
            <p:ph idx="1"/>
          </p:nvPr>
        </p:nvSpPr>
        <p:spPr/>
        <p:txBody>
          <a:bodyPr>
            <a:noAutofit/>
          </a:bodyPr>
          <a:lstStyle/>
          <a:p>
            <a:pPr algn="just">
              <a:spcAft>
                <a:spcPts val="1200"/>
              </a:spcAft>
            </a:pPr>
            <a:r>
              <a:rPr lang="fr-FR" sz="2400" dirty="0"/>
              <a:t>Affaire </a:t>
            </a:r>
            <a:r>
              <a:rPr lang="fr-FR" sz="2400" i="1" dirty="0"/>
              <a:t>Eli Lilly </a:t>
            </a:r>
            <a:r>
              <a:rPr lang="fr-FR" sz="2400" dirty="0"/>
              <a:t>(C-493/12) du 12 décembre 2013</a:t>
            </a:r>
          </a:p>
          <a:p>
            <a:pPr lvl="1" algn="just">
              <a:spcAft>
                <a:spcPts val="1200"/>
              </a:spcAft>
            </a:pPr>
            <a:r>
              <a:rPr lang="fr-FR" sz="2000" dirty="0"/>
              <a:t>La CJUE :</a:t>
            </a:r>
          </a:p>
          <a:p>
            <a:pPr marL="800100" lvl="2" indent="0" algn="just">
              <a:spcAft>
                <a:spcPts val="1200"/>
              </a:spcAft>
              <a:buNone/>
            </a:pPr>
            <a:r>
              <a:rPr lang="fr-FR" sz="2000" dirty="0"/>
              <a:t>- Pour qu’un principe actif soit considéré comme protégé par le brevet de base, il n’est pas nécessaire que le principe actif soit mentionné dans les revendications de ce brevet au moyen d’une formule structurelle ;</a:t>
            </a:r>
          </a:p>
          <a:p>
            <a:pPr marL="457200" lvl="1" indent="0" algn="just">
              <a:spcAft>
                <a:spcPts val="1200"/>
              </a:spcAft>
              <a:buNone/>
            </a:pPr>
            <a:r>
              <a:rPr lang="fr-FR" sz="2000" dirty="0"/>
              <a:t>	- Quand ce principe actif est couvert par une formule fonctionnelle figurant dans   	les revendications, un CCP peut être délivré, à la condition qu’il soit possible 	de conclure que ces revendications visent </a:t>
            </a:r>
            <a:r>
              <a:rPr lang="fr-FR" sz="2000" b="1" dirty="0"/>
              <a:t>implicitement</a:t>
            </a:r>
            <a:r>
              <a:rPr lang="fr-FR" sz="2000" dirty="0"/>
              <a:t> mais 	</a:t>
            </a:r>
            <a:r>
              <a:rPr lang="fr-FR" sz="2000" b="1" dirty="0"/>
              <a:t>nécessairement</a:t>
            </a:r>
            <a:r>
              <a:rPr lang="fr-FR" sz="2000" dirty="0"/>
              <a:t> le principe actif en cause, et ce de </a:t>
            </a:r>
            <a:r>
              <a:rPr lang="fr-FR" sz="2000" b="1" dirty="0"/>
              <a:t>manière 	spécifique</a:t>
            </a:r>
            <a:r>
              <a:rPr lang="fr-FR" sz="2000" dirty="0"/>
              <a:t>, ce 	qu’il appartient à la juridiction de renvoi de vérifier. </a:t>
            </a:r>
          </a:p>
          <a:p>
            <a:pPr lvl="1" algn="just">
              <a:spcAft>
                <a:spcPts val="1200"/>
              </a:spcAft>
            </a:pPr>
            <a:r>
              <a:rPr lang="fr-FR" sz="2000" dirty="0"/>
              <a:t>La Cour de renvoi (</a:t>
            </a:r>
            <a:r>
              <a:rPr lang="fr-FR" sz="2000" i="1" dirty="0"/>
              <a:t>High Court of Justice anglaise) :</a:t>
            </a:r>
            <a:r>
              <a:rPr lang="fr-FR" sz="2000" dirty="0"/>
              <a:t> le </a:t>
            </a:r>
            <a:r>
              <a:rPr lang="fr-FR" sz="2000" dirty="0" err="1"/>
              <a:t>tabalumab</a:t>
            </a:r>
            <a:r>
              <a:rPr lang="fr-FR" sz="2000" dirty="0"/>
              <a:t> est protégé par le brevet de base.  </a:t>
            </a:r>
          </a:p>
        </p:txBody>
      </p:sp>
      <p:sp>
        <p:nvSpPr>
          <p:cNvPr id="4" name="Espace réservé de la date 3"/>
          <p:cNvSpPr>
            <a:spLocks noGrp="1"/>
          </p:cNvSpPr>
          <p:nvPr>
            <p:ph type="dt" sz="half" idx="10"/>
          </p:nvPr>
        </p:nvSpPr>
        <p:spPr/>
        <p:txBody>
          <a:bodyPr/>
          <a:lstStyle/>
          <a:p>
            <a:fld id="{502A22AF-4B7C-4F97-8679-287BD6AD0FCD}" type="datetime4">
              <a:rPr lang="fr-FR" smtClean="0"/>
              <a:pPr/>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8</a:t>
            </a:fld>
            <a:endParaRPr lang="fr-FR"/>
          </a:p>
        </p:txBody>
      </p:sp>
    </p:spTree>
    <p:extLst>
      <p:ext uri="{BB962C8B-B14F-4D97-AF65-F5344CB8AC3E}">
        <p14:creationId xmlns:p14="http://schemas.microsoft.com/office/powerpoint/2010/main" val="2832742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Arrêt de la CJUE </a:t>
            </a:r>
            <a:r>
              <a:rPr lang="fr-FR" sz="2800" i="1" dirty="0" err="1"/>
              <a:t>Teva</a:t>
            </a:r>
            <a:r>
              <a:rPr lang="fr-FR" sz="2800" i="1" dirty="0"/>
              <a:t> / </a:t>
            </a:r>
            <a:r>
              <a:rPr lang="fr-FR" sz="2800" i="1" dirty="0" err="1"/>
              <a:t>Gilead</a:t>
            </a:r>
            <a:r>
              <a:rPr lang="fr-FR" sz="2800" i="1" dirty="0"/>
              <a:t> </a:t>
            </a:r>
            <a:r>
              <a:rPr lang="fr-FR" sz="2800" dirty="0"/>
              <a:t>(C-121/17) du 25 juillet 2018</a:t>
            </a:r>
          </a:p>
        </p:txBody>
      </p:sp>
      <p:sp>
        <p:nvSpPr>
          <p:cNvPr id="3" name="Espace réservé du contenu 2"/>
          <p:cNvSpPr>
            <a:spLocks noGrp="1"/>
          </p:cNvSpPr>
          <p:nvPr>
            <p:ph idx="1"/>
          </p:nvPr>
        </p:nvSpPr>
        <p:spPr>
          <a:xfrm>
            <a:off x="762000" y="1714501"/>
            <a:ext cx="10287000" cy="4876800"/>
          </a:xfrm>
        </p:spPr>
        <p:txBody>
          <a:bodyPr>
            <a:noAutofit/>
          </a:bodyPr>
          <a:lstStyle/>
          <a:p>
            <a:pPr>
              <a:spcAft>
                <a:spcPts val="1200"/>
              </a:spcAft>
            </a:pPr>
            <a:r>
              <a:rPr lang="fr-FR" sz="2400" b="0" dirty="0" err="1"/>
              <a:t>Gilead</a:t>
            </a:r>
            <a:r>
              <a:rPr lang="fr-FR" sz="2400" b="0" dirty="0"/>
              <a:t> est titulaire d’un brevet dont les revendications 1 à 24 couvrent un ensemble de molécules par une formule </a:t>
            </a:r>
            <a:r>
              <a:rPr lang="fr-FR" sz="2400" b="0" dirty="0" err="1"/>
              <a:t>Markush</a:t>
            </a:r>
            <a:r>
              <a:rPr lang="fr-FR" sz="2400" b="0" dirty="0"/>
              <a:t>,</a:t>
            </a:r>
          </a:p>
          <a:p>
            <a:pPr>
              <a:spcAft>
                <a:spcPts val="1200"/>
              </a:spcAft>
            </a:pPr>
            <a:r>
              <a:rPr lang="fr-FR" sz="2400" b="0" dirty="0"/>
              <a:t>La revendication 25 vise expressément le </a:t>
            </a:r>
            <a:r>
              <a:rPr lang="fr-FR" sz="2400" b="0" dirty="0" err="1"/>
              <a:t>ténofovir</a:t>
            </a:r>
            <a:r>
              <a:rPr lang="fr-FR" sz="2400" b="0" dirty="0"/>
              <a:t> </a:t>
            </a:r>
            <a:r>
              <a:rPr lang="fr-FR" sz="2400" b="0" dirty="0" err="1"/>
              <a:t>disoproxil</a:t>
            </a:r>
            <a:r>
              <a:rPr lang="fr-FR" sz="2400" b="0" dirty="0"/>
              <a:t>.</a:t>
            </a:r>
          </a:p>
          <a:p>
            <a:pPr>
              <a:spcAft>
                <a:spcPts val="1200"/>
              </a:spcAft>
            </a:pPr>
            <a:r>
              <a:rPr lang="fr-FR" sz="2400" b="0" dirty="0"/>
              <a:t>la revendication 27 protège une composition pharmaceutique comprenant un produit selon l’une des revendications précédentes « </a:t>
            </a:r>
            <a:r>
              <a:rPr lang="fr-FR" sz="2400" b="0" i="1" dirty="0"/>
              <a:t>et, le cas échéant, d’autres ingrédients thérapeutiques</a:t>
            </a:r>
            <a:r>
              <a:rPr lang="fr-FR" sz="2400" b="0" dirty="0"/>
              <a:t> ». </a:t>
            </a:r>
          </a:p>
          <a:p>
            <a:pPr>
              <a:spcAft>
                <a:spcPts val="1200"/>
              </a:spcAft>
            </a:pPr>
            <a:r>
              <a:rPr lang="fr-FR" sz="2400" b="0" dirty="0" err="1"/>
              <a:t>Gilead</a:t>
            </a:r>
            <a:r>
              <a:rPr lang="fr-FR" sz="2400" b="0" dirty="0"/>
              <a:t> obtient une AMM pour une combinaison entre le </a:t>
            </a:r>
            <a:r>
              <a:rPr lang="fr-FR" sz="2400" b="0" dirty="0" err="1"/>
              <a:t>ténofovir</a:t>
            </a:r>
            <a:r>
              <a:rPr lang="fr-FR" sz="2400" b="0" dirty="0"/>
              <a:t> </a:t>
            </a:r>
            <a:r>
              <a:rPr lang="fr-FR" sz="2400" b="0" dirty="0" err="1"/>
              <a:t>disoproxil</a:t>
            </a:r>
            <a:r>
              <a:rPr lang="fr-FR" sz="2400" b="0" dirty="0"/>
              <a:t> et l’</a:t>
            </a:r>
            <a:r>
              <a:rPr lang="fr-FR" sz="2400" b="0" dirty="0" err="1"/>
              <a:t>emtricitabine</a:t>
            </a:r>
            <a:r>
              <a:rPr lang="fr-FR" sz="2400" b="0" dirty="0"/>
              <a:t>. </a:t>
            </a:r>
          </a:p>
          <a:p>
            <a:pPr>
              <a:spcAft>
                <a:spcPts val="1200"/>
              </a:spcAft>
            </a:pPr>
            <a:r>
              <a:rPr lang="fr-FR" sz="2400" b="0" dirty="0"/>
              <a:t>En 2008, </a:t>
            </a:r>
            <a:r>
              <a:rPr lang="fr-FR" sz="2400" b="0" dirty="0" err="1"/>
              <a:t>Gilead</a:t>
            </a:r>
            <a:r>
              <a:rPr lang="fr-FR" sz="2400" b="0" dirty="0"/>
              <a:t> obtient un CCP pour la combinaison de ces deux principes actifs.</a:t>
            </a:r>
          </a:p>
        </p:txBody>
      </p:sp>
      <p:sp>
        <p:nvSpPr>
          <p:cNvPr id="4" name="Espace réservé de la date 3"/>
          <p:cNvSpPr>
            <a:spLocks noGrp="1"/>
          </p:cNvSpPr>
          <p:nvPr>
            <p:ph type="dt" sz="half" idx="10"/>
          </p:nvPr>
        </p:nvSpPr>
        <p:spPr/>
        <p:txBody>
          <a:bodyPr/>
          <a:lstStyle/>
          <a:p>
            <a:fld id="{56179BC2-59EF-4C72-8A16-50D276944227}" type="datetime4">
              <a:rPr lang="fr-FR" smtClean="0"/>
              <a:t>17 juin 2020</a:t>
            </a:fld>
            <a:endParaRPr lang="fr-FR" dirty="0"/>
          </a:p>
        </p:txBody>
      </p:sp>
      <p:sp>
        <p:nvSpPr>
          <p:cNvPr id="5" name="Espace réservé du numéro de diapositive 4"/>
          <p:cNvSpPr>
            <a:spLocks noGrp="1"/>
          </p:cNvSpPr>
          <p:nvPr>
            <p:ph type="sldNum" sz="quarter" idx="12"/>
          </p:nvPr>
        </p:nvSpPr>
        <p:spPr/>
        <p:txBody>
          <a:bodyPr/>
          <a:lstStyle/>
          <a:p>
            <a:fld id="{4CE43E69-E26A-4A34-8D0D-582C6235A695}" type="slidenum">
              <a:rPr lang="fr-FR" smtClean="0"/>
              <a:t>9</a:t>
            </a:fld>
            <a:endParaRPr lang="fr-FR"/>
          </a:p>
        </p:txBody>
      </p:sp>
    </p:spTree>
    <p:extLst>
      <p:ext uri="{BB962C8B-B14F-4D97-AF65-F5344CB8AC3E}">
        <p14:creationId xmlns:p14="http://schemas.microsoft.com/office/powerpoint/2010/main" val="3552160451"/>
      </p:ext>
    </p:extLst>
  </p:cSld>
  <p:clrMapOvr>
    <a:masterClrMapping/>
  </p:clrMapOvr>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29817</TotalTime>
  <Words>3463</Words>
  <Application>Microsoft Office PowerPoint</Application>
  <PresentationFormat>Özel</PresentationFormat>
  <Paragraphs>487</Paragraphs>
  <Slides>49</Slides>
  <Notes>49</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49</vt:i4>
      </vt:variant>
    </vt:vector>
  </HeadingPairs>
  <TitlesOfParts>
    <vt:vector size="55" baseType="lpstr">
      <vt:lpstr>Arial</vt:lpstr>
      <vt:lpstr>Calibri</vt:lpstr>
      <vt:lpstr>Oxygen</vt:lpstr>
      <vt:lpstr>Oxygen-Light</vt:lpstr>
      <vt:lpstr>Wingdings</vt:lpstr>
      <vt:lpstr>Conception personnalisée</vt:lpstr>
      <vt:lpstr>PowerPoint Sunusu</vt:lpstr>
      <vt:lpstr>Article 3 Règlement 469/2009 Conditions d’obtention du certificat</vt:lpstr>
      <vt:lpstr>Article 3 a) du Règlement</vt:lpstr>
      <vt:lpstr>Jurisprudence CJUE sur l’article 3 a) du Règlement</vt:lpstr>
      <vt:lpstr>Jurisprudence CJUE sur l’article 3 a) du Règlement</vt:lpstr>
      <vt:lpstr>Jurisprudence CJUE sur l’article 3 a) du Règlement</vt:lpstr>
      <vt:lpstr>Jurisprudence CJUE sur l’article 3 a) du Règlement</vt:lpstr>
      <vt:lpstr>Jurisprudence CJUE sur l’article 3 a) du Règlement</vt:lpstr>
      <vt:lpstr>Arrêt de la CJUE Teva / Gilead (C-121/17) du 25 juillet 2018</vt:lpstr>
      <vt:lpstr>Arrêt de la CJUE Teva / Gilead (C-121/17) du 25 juillet 2018</vt:lpstr>
      <vt:lpstr>Arrêt de la CJUE Teva / Gilead (C-121/17) du 25 juillet 2018</vt:lpstr>
      <vt:lpstr>Arrêt de la CJUE Teva / Gilead (C-121/17) du 25 juillet 2018</vt:lpstr>
      <vt:lpstr>Arrêt de la CJUE Teva / Gilead (C-121/17) du 25 juillet 2018</vt:lpstr>
      <vt:lpstr>Article 3 a) du Règlement : Position des tribunaux</vt:lpstr>
      <vt:lpstr>Article 3 a) du Règlement : Position des tribunaux</vt:lpstr>
      <vt:lpstr>Article 3 a) du Règlement : Position des tribunaux</vt:lpstr>
      <vt:lpstr>Article 3 a) du Règlement : Position des tribunaux</vt:lpstr>
      <vt:lpstr>Article 3 a) du Règlement : Position des tribunaux</vt:lpstr>
      <vt:lpstr>Article 3 a) du Règlement   -   Position de l’INPI</vt:lpstr>
      <vt:lpstr>Article 3 a) du Règlement - Position de l’INPI </vt:lpstr>
      <vt:lpstr>Arrêt de la CJUE dans l’affaire Royalty Pharma Collection Trust (C-650/17) du 30 avril 2020</vt:lpstr>
      <vt:lpstr>Arrêt de la CJUE dans l’affaire Royalty Pharma Collection Trust (C-650/17) du 30 avril 2020</vt:lpstr>
      <vt:lpstr>Arrêt de la CJUE dans l’affaire Royalty Pharma Collection Trust (C-650/17) du 30 avril 2020</vt:lpstr>
      <vt:lpstr>Arrêt de la CJUE dans l’affaire Royalty Pharma Collection Trust (C-650/17) du 30 avril 2020</vt:lpstr>
      <vt:lpstr>Arrêt de la CJUE dans l’affaire Royalty Pharma Collection Trust (C-650/17) du 30 avril 2020</vt:lpstr>
      <vt:lpstr>Arrêt de la CJUE dans l’affaire Royalty Pharma Collection Trust (C-650/17) du 30 avril 2020</vt:lpstr>
      <vt:lpstr>Arrêt de la CJUE dans l’affaire Royalty Pharma Collection Trust (C-650/17) du 30 avril 2020</vt:lpstr>
      <vt:lpstr>Arrêt de la CJUE dans l’affaire Royalty Pharma Collection Trust (C-650/17) du 30 avril 2020</vt:lpstr>
      <vt:lpstr>Arrêt de la CJUE dans l’affaire Royalty Pharma Collection Trust (C-650/17) du 30 avril 2020</vt:lpstr>
      <vt:lpstr>Arrêt de la CJUE dans l’affaire Royalty Pharma Collection Trust (C-650/17) du 30 avril 2020</vt:lpstr>
      <vt:lpstr>Arrêt de la CJUE dans l’affaire Royalty Pharma Collection Trust (C-650/17) du 30 avril 2020</vt:lpstr>
      <vt:lpstr>Arrêt de la CJUE dans l’affaire Royalty Pharma Collection Trust (C-650/17) du 30 avril 2020</vt:lpstr>
      <vt:lpstr>Arrêt de la CJUE dans l’affaire Royalty Pharma Collection Trust (C-650/17) du 30 avril 2020</vt:lpstr>
      <vt:lpstr>Arrêt de la CJUE dans l’affaire Royalty Pharma Collection Trust (C-650/17) du 30 avril 2020</vt:lpstr>
      <vt:lpstr>Article 3 d) du Règlement</vt:lpstr>
      <vt:lpstr>Article 3 d) du Règlement</vt:lpstr>
      <vt:lpstr>Article 3 d) du Règlement</vt:lpstr>
      <vt:lpstr>Article 3 d) du Règlement</vt:lpstr>
      <vt:lpstr>Position de l’avocat général dans l’affaire Santen (C-673/18)</vt:lpstr>
      <vt:lpstr>Position de l’avocat général dans l’affaire Santen (C-673/18)</vt:lpstr>
      <vt:lpstr>Article 3 c) du Règlement</vt:lpstr>
      <vt:lpstr>Article 3 c) du Règlement - Novartis (C-354/19)</vt:lpstr>
      <vt:lpstr>Article 3 c) du Règlement - Novartis (C-354/19)</vt:lpstr>
      <vt:lpstr>MSD / génériqueurs : CCP ezétimibe + simvastatine</vt:lpstr>
      <vt:lpstr>MSD / génériqueurs : CCP ezétimibe + simvastatine</vt:lpstr>
      <vt:lpstr>MSD / génériqueurs : CCP ezétimibe + simvastatine</vt:lpstr>
      <vt:lpstr>MSD / génériqueurs : CCP ezétimibe + simvastatine</vt:lpstr>
      <vt:lpstr>MSD / génériqueurs : CCP ezétimibe + simvastatine</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Plassat Clémence</dc:creator>
  <cp:lastModifiedBy>casper</cp:lastModifiedBy>
  <cp:revision>233</cp:revision>
  <cp:lastPrinted>2020-06-14T17:46:42Z</cp:lastPrinted>
  <dcterms:created xsi:type="dcterms:W3CDTF">2015-11-18T16:03:15Z</dcterms:created>
  <dcterms:modified xsi:type="dcterms:W3CDTF">2020-06-17T08:27:05Z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2015-11-18T00:00:00Z</vt:filetime>
  </property>
  <property fmtid="{D5CDD505-2E9C-101B-9397-08002B2CF9AE}" pid="3" name="Creator">
    <vt:lpwstr>Adobe InDesign CC 2015 (Macintosh)</vt:lpwstr>
  </property>
  <property fmtid="{D5CDD505-2E9C-101B-9397-08002B2CF9AE}" pid="4" name="LastSaved">
    <vt:filetime>2015-11-18T00:00:00Z</vt:filetime>
  </property>
</Properties>
</file>