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306" r:id="rId2"/>
    <p:sldId id="286" r:id="rId3"/>
    <p:sldId id="296" r:id="rId4"/>
    <p:sldId id="309" r:id="rId5"/>
    <p:sldId id="307" r:id="rId6"/>
    <p:sldId id="303" r:id="rId7"/>
    <p:sldId id="297" r:id="rId8"/>
    <p:sldId id="299" r:id="rId9"/>
    <p:sldId id="298" r:id="rId10"/>
    <p:sldId id="302" r:id="rId11"/>
    <p:sldId id="308" r:id="rId12"/>
    <p:sldId id="300" r:id="rId13"/>
    <p:sldId id="294" r:id="rId14"/>
    <p:sldId id="313" r:id="rId15"/>
    <p:sldId id="287" r:id="rId16"/>
    <p:sldId id="293" r:id="rId17"/>
  </p:sldIdLst>
  <p:sldSz cx="9144000" cy="6858000" type="screen4x3"/>
  <p:notesSz cx="6797675" cy="9928225"/>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3">
          <p15:clr>
            <a:srgbClr val="A4A3A4"/>
          </p15:clr>
        </p15:guide>
        <p15:guide id="2" orient="horz" pos="3385">
          <p15:clr>
            <a:srgbClr val="A4A3A4"/>
          </p15:clr>
        </p15:guide>
        <p15:guide id="3">
          <p15:clr>
            <a:srgbClr val="A4A3A4"/>
          </p15:clr>
        </p15:guide>
        <p15:guide id="4" pos="5396">
          <p15:clr>
            <a:srgbClr val="A4A3A4"/>
          </p15:clr>
        </p15:guide>
        <p15:guide id="5" pos="403">
          <p15:clr>
            <a:srgbClr val="A4A3A4"/>
          </p15:clr>
        </p15:guide>
      </p15:sldGuideLst>
    </p:ext>
    <p:ext uri="{2D200454-40CA-4A62-9FC3-DE9A4176ACB9}">
      <p15:notesGuideLst xmlns:p15="http://schemas.microsoft.com/office/powerpoint/2012/main">
        <p15:guide id="1" orient="horz" pos="3128">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89898"/>
    <a:srgbClr val="CBC6A1"/>
    <a:srgbClr val="BCA36A"/>
    <a:srgbClr val="F6E1BC"/>
    <a:srgbClr val="C2BD94"/>
    <a:srgbClr val="2D403E"/>
    <a:srgbClr val="5961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69388" autoAdjust="0"/>
  </p:normalViewPr>
  <p:slideViewPr>
    <p:cSldViewPr>
      <p:cViewPr varScale="1">
        <p:scale>
          <a:sx n="51" d="100"/>
          <a:sy n="51" d="100"/>
        </p:scale>
        <p:origin x="1992" y="78"/>
      </p:cViewPr>
      <p:guideLst>
        <p:guide orient="horz" pos="393"/>
        <p:guide orient="horz" pos="3385"/>
        <p:guide/>
        <p:guide pos="5396"/>
        <p:guide pos="4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3996" y="-84"/>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1" y="0"/>
            <a:ext cx="2945984" cy="49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8" tIns="46214" rIns="92428" bIns="46214" numCol="1" anchor="t" anchorCtr="0" compatLnSpc="1">
            <a:prstTxWarp prst="textNoShape">
              <a:avLst/>
            </a:prstTxWarp>
          </a:bodyPr>
          <a:lstStyle>
            <a:lvl1pPr>
              <a:defRPr sz="1200"/>
            </a:lvl1pPr>
          </a:lstStyle>
          <a:p>
            <a:pPr>
              <a:defRPr/>
            </a:pPr>
            <a:endParaRPr lang="en-US"/>
          </a:p>
        </p:txBody>
      </p:sp>
      <p:sp>
        <p:nvSpPr>
          <p:cNvPr id="110595" name="Rectangle 3"/>
          <p:cNvSpPr>
            <a:spLocks noGrp="1" noChangeArrowheads="1"/>
          </p:cNvSpPr>
          <p:nvPr>
            <p:ph type="dt" sz="quarter" idx="1"/>
          </p:nvPr>
        </p:nvSpPr>
        <p:spPr bwMode="auto">
          <a:xfrm>
            <a:off x="3850069" y="0"/>
            <a:ext cx="2945984" cy="49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8" tIns="46214" rIns="92428" bIns="46214" numCol="1" anchor="t" anchorCtr="0" compatLnSpc="1">
            <a:prstTxWarp prst="textNoShape">
              <a:avLst/>
            </a:prstTxWarp>
          </a:bodyPr>
          <a:lstStyle>
            <a:lvl1pPr algn="r">
              <a:defRPr sz="1200"/>
            </a:lvl1pPr>
          </a:lstStyle>
          <a:p>
            <a:pPr>
              <a:defRPr/>
            </a:pPr>
            <a:endParaRPr lang="en-US"/>
          </a:p>
        </p:txBody>
      </p:sp>
      <p:sp>
        <p:nvSpPr>
          <p:cNvPr id="110596" name="Rectangle 4"/>
          <p:cNvSpPr>
            <a:spLocks noGrp="1" noChangeArrowheads="1"/>
          </p:cNvSpPr>
          <p:nvPr>
            <p:ph type="ftr" sz="quarter" idx="2"/>
          </p:nvPr>
        </p:nvSpPr>
        <p:spPr bwMode="auto">
          <a:xfrm>
            <a:off x="1" y="9429744"/>
            <a:ext cx="2945984" cy="49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8" tIns="46214" rIns="92428" bIns="46214" numCol="1" anchor="b" anchorCtr="0" compatLnSpc="1">
            <a:prstTxWarp prst="textNoShape">
              <a:avLst/>
            </a:prstTxWarp>
          </a:bodyPr>
          <a:lstStyle>
            <a:lvl1pPr>
              <a:defRPr sz="1200"/>
            </a:lvl1pPr>
          </a:lstStyle>
          <a:p>
            <a:pPr>
              <a:defRPr/>
            </a:pPr>
            <a:endParaRPr lang="en-US"/>
          </a:p>
        </p:txBody>
      </p:sp>
      <p:sp>
        <p:nvSpPr>
          <p:cNvPr id="110597" name="Rectangle 5"/>
          <p:cNvSpPr>
            <a:spLocks noGrp="1" noChangeArrowheads="1"/>
          </p:cNvSpPr>
          <p:nvPr>
            <p:ph type="sldNum" sz="quarter" idx="3"/>
          </p:nvPr>
        </p:nvSpPr>
        <p:spPr bwMode="auto">
          <a:xfrm>
            <a:off x="3850069" y="9429744"/>
            <a:ext cx="2945984" cy="49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8" tIns="46214" rIns="92428" bIns="46214" numCol="1" anchor="b" anchorCtr="0" compatLnSpc="1">
            <a:prstTxWarp prst="textNoShape">
              <a:avLst/>
            </a:prstTxWarp>
          </a:bodyPr>
          <a:lstStyle>
            <a:lvl1pPr algn="r">
              <a:defRPr sz="1200"/>
            </a:lvl1pPr>
          </a:lstStyle>
          <a:p>
            <a:pPr>
              <a:defRPr/>
            </a:pPr>
            <a:fld id="{585181B2-1884-4FD5-8BA5-429C9B2FAC61}" type="slidenum">
              <a:rPr lang="en-US"/>
              <a:pPr>
                <a:defRPr/>
              </a:pPr>
              <a:t>‹#›</a:t>
            </a:fld>
            <a:endParaRPr lang="en-US"/>
          </a:p>
        </p:txBody>
      </p:sp>
    </p:spTree>
    <p:extLst>
      <p:ext uri="{BB962C8B-B14F-4D97-AF65-F5344CB8AC3E}">
        <p14:creationId xmlns:p14="http://schemas.microsoft.com/office/powerpoint/2010/main" val="3851100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0"/>
            <a:ext cx="2945984" cy="49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8" tIns="46214" rIns="92428" bIns="46214" numCol="1" anchor="t" anchorCtr="0" compatLnSpc="1">
            <a:prstTxWarp prst="textNoShape">
              <a:avLst/>
            </a:prstTxWarp>
          </a:bodyPr>
          <a:lstStyle>
            <a:lvl1pPr>
              <a:defRPr sz="1200"/>
            </a:lvl1pPr>
          </a:lstStyle>
          <a:p>
            <a:pPr>
              <a:defRPr/>
            </a:pPr>
            <a:endParaRPr lang="fr-FR"/>
          </a:p>
        </p:txBody>
      </p:sp>
      <p:sp>
        <p:nvSpPr>
          <p:cNvPr id="15363" name="Rectangle 3"/>
          <p:cNvSpPr>
            <a:spLocks noGrp="1" noChangeArrowheads="1"/>
          </p:cNvSpPr>
          <p:nvPr>
            <p:ph type="dt" idx="1"/>
          </p:nvPr>
        </p:nvSpPr>
        <p:spPr bwMode="auto">
          <a:xfrm>
            <a:off x="3850069" y="0"/>
            <a:ext cx="2945984" cy="49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8" tIns="46214" rIns="92428" bIns="46214" numCol="1" anchor="t" anchorCtr="0" compatLnSpc="1">
            <a:prstTxWarp prst="textNoShape">
              <a:avLst/>
            </a:prstTxWarp>
          </a:bodyPr>
          <a:lstStyle>
            <a:lvl1pPr algn="r">
              <a:defRPr sz="1200"/>
            </a:lvl1pPr>
          </a:lstStyle>
          <a:p>
            <a:pPr>
              <a:defRPr/>
            </a:pPr>
            <a:endParaRPr lang="fr-FR"/>
          </a:p>
        </p:txBody>
      </p:sp>
      <p:sp>
        <p:nvSpPr>
          <p:cNvPr id="71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0094" y="4715669"/>
            <a:ext cx="5437491" cy="4467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8" tIns="46214" rIns="92428" bIns="46214"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15366" name="Rectangle 6"/>
          <p:cNvSpPr>
            <a:spLocks noGrp="1" noChangeArrowheads="1"/>
          </p:cNvSpPr>
          <p:nvPr>
            <p:ph type="ftr" sz="quarter" idx="4"/>
          </p:nvPr>
        </p:nvSpPr>
        <p:spPr bwMode="auto">
          <a:xfrm>
            <a:off x="1" y="9429744"/>
            <a:ext cx="2945984" cy="49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8" tIns="46214" rIns="92428" bIns="46214" numCol="1" anchor="b" anchorCtr="0" compatLnSpc="1">
            <a:prstTxWarp prst="textNoShape">
              <a:avLst/>
            </a:prstTxWarp>
          </a:bodyPr>
          <a:lstStyle>
            <a:lvl1pPr>
              <a:defRPr sz="1200"/>
            </a:lvl1pPr>
          </a:lstStyle>
          <a:p>
            <a:pPr>
              <a:defRPr/>
            </a:pPr>
            <a:endParaRPr lang="fr-FR"/>
          </a:p>
        </p:txBody>
      </p:sp>
      <p:sp>
        <p:nvSpPr>
          <p:cNvPr id="15367" name="Rectangle 7"/>
          <p:cNvSpPr>
            <a:spLocks noGrp="1" noChangeArrowheads="1"/>
          </p:cNvSpPr>
          <p:nvPr>
            <p:ph type="sldNum" sz="quarter" idx="5"/>
          </p:nvPr>
        </p:nvSpPr>
        <p:spPr bwMode="auto">
          <a:xfrm>
            <a:off x="3850069" y="9429744"/>
            <a:ext cx="2945984" cy="49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8" tIns="46214" rIns="92428" bIns="46214" numCol="1" anchor="b" anchorCtr="0" compatLnSpc="1">
            <a:prstTxWarp prst="textNoShape">
              <a:avLst/>
            </a:prstTxWarp>
          </a:bodyPr>
          <a:lstStyle>
            <a:lvl1pPr algn="r">
              <a:defRPr sz="1200"/>
            </a:lvl1pPr>
          </a:lstStyle>
          <a:p>
            <a:pPr>
              <a:defRPr/>
            </a:pPr>
            <a:fld id="{F6BF92F8-6AE9-4BDB-B76B-A321FC9DB45E}" type="slidenum">
              <a:rPr lang="fr-FR"/>
              <a:pPr>
                <a:defRPr/>
              </a:pPr>
              <a:t>‹#›</a:t>
            </a:fld>
            <a:endParaRPr lang="fr-FR"/>
          </a:p>
        </p:txBody>
      </p:sp>
    </p:spTree>
    <p:extLst>
      <p:ext uri="{BB962C8B-B14F-4D97-AF65-F5344CB8AC3E}">
        <p14:creationId xmlns:p14="http://schemas.microsoft.com/office/powerpoint/2010/main" val="2583446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7575" y="744538"/>
            <a:ext cx="4962525" cy="3722687"/>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5792C17-AD08-4E4C-AB6D-1035F7AC396F}" type="slidenum">
              <a:rPr lang="fr-FR" smtClean="0"/>
              <a:t>1</a:t>
            </a:fld>
            <a:endParaRPr lang="fr-FR" dirty="0"/>
          </a:p>
        </p:txBody>
      </p:sp>
    </p:spTree>
    <p:extLst>
      <p:ext uri="{BB962C8B-B14F-4D97-AF65-F5344CB8AC3E}">
        <p14:creationId xmlns:p14="http://schemas.microsoft.com/office/powerpoint/2010/main" val="2102973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F6BF92F8-6AE9-4BDB-B76B-A321FC9DB45E}" type="slidenum">
              <a:rPr lang="fr-FR" smtClean="0"/>
              <a:pPr>
                <a:defRPr/>
              </a:pPr>
              <a:t>10</a:t>
            </a:fld>
            <a:endParaRPr lang="fr-FR"/>
          </a:p>
        </p:txBody>
      </p:sp>
    </p:spTree>
    <p:extLst>
      <p:ext uri="{BB962C8B-B14F-4D97-AF65-F5344CB8AC3E}">
        <p14:creationId xmlns:p14="http://schemas.microsoft.com/office/powerpoint/2010/main" val="3844478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F6BF92F8-6AE9-4BDB-B76B-A321FC9DB45E}" type="slidenum">
              <a:rPr lang="fr-FR" smtClean="0"/>
              <a:pPr>
                <a:defRPr/>
              </a:pPr>
              <a:t>11</a:t>
            </a:fld>
            <a:endParaRPr lang="fr-FR"/>
          </a:p>
        </p:txBody>
      </p:sp>
    </p:spTree>
    <p:extLst>
      <p:ext uri="{BB962C8B-B14F-4D97-AF65-F5344CB8AC3E}">
        <p14:creationId xmlns:p14="http://schemas.microsoft.com/office/powerpoint/2010/main" val="2727608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fr-FR" b="1" dirty="0"/>
          </a:p>
        </p:txBody>
      </p:sp>
      <p:sp>
        <p:nvSpPr>
          <p:cNvPr id="4" name="Espace réservé du numéro de diapositive 3"/>
          <p:cNvSpPr>
            <a:spLocks noGrp="1"/>
          </p:cNvSpPr>
          <p:nvPr>
            <p:ph type="sldNum" sz="quarter" idx="10"/>
          </p:nvPr>
        </p:nvSpPr>
        <p:spPr/>
        <p:txBody>
          <a:bodyPr/>
          <a:lstStyle/>
          <a:p>
            <a:pPr>
              <a:defRPr/>
            </a:pPr>
            <a:fld id="{F6BF92F8-6AE9-4BDB-B76B-A321FC9DB45E}" type="slidenum">
              <a:rPr lang="fr-FR" smtClean="0"/>
              <a:pPr>
                <a:defRPr/>
              </a:pPr>
              <a:t>12</a:t>
            </a:fld>
            <a:endParaRPr lang="fr-FR"/>
          </a:p>
        </p:txBody>
      </p:sp>
    </p:spTree>
    <p:extLst>
      <p:ext uri="{BB962C8B-B14F-4D97-AF65-F5344CB8AC3E}">
        <p14:creationId xmlns:p14="http://schemas.microsoft.com/office/powerpoint/2010/main" val="3064834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F6BF92F8-6AE9-4BDB-B76B-A321FC9DB45E}" type="slidenum">
              <a:rPr lang="fr-FR" smtClean="0"/>
              <a:pPr>
                <a:defRPr/>
              </a:pPr>
              <a:t>13</a:t>
            </a:fld>
            <a:endParaRPr lang="fr-FR"/>
          </a:p>
        </p:txBody>
      </p:sp>
    </p:spTree>
    <p:extLst>
      <p:ext uri="{BB962C8B-B14F-4D97-AF65-F5344CB8AC3E}">
        <p14:creationId xmlns:p14="http://schemas.microsoft.com/office/powerpoint/2010/main" val="3115023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6BF92F8-6AE9-4BDB-B76B-A321FC9DB45E}" type="slidenum">
              <a:rPr lang="fr-FR" smtClean="0"/>
              <a:pPr>
                <a:defRPr/>
              </a:pPr>
              <a:t>15</a:t>
            </a:fld>
            <a:endParaRPr lang="fr-FR"/>
          </a:p>
        </p:txBody>
      </p:sp>
    </p:spTree>
    <p:extLst>
      <p:ext uri="{BB962C8B-B14F-4D97-AF65-F5344CB8AC3E}">
        <p14:creationId xmlns:p14="http://schemas.microsoft.com/office/powerpoint/2010/main" val="4293970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pPr>
              <a:defRPr/>
            </a:pPr>
            <a:fld id="{F6BF92F8-6AE9-4BDB-B76B-A321FC9DB45E}" type="slidenum">
              <a:rPr lang="fr-FR" smtClean="0"/>
              <a:pPr>
                <a:defRPr/>
              </a:pPr>
              <a:t>16</a:t>
            </a:fld>
            <a:endParaRPr lang="fr-FR"/>
          </a:p>
        </p:txBody>
      </p:sp>
    </p:spTree>
    <p:extLst>
      <p:ext uri="{BB962C8B-B14F-4D97-AF65-F5344CB8AC3E}">
        <p14:creationId xmlns:p14="http://schemas.microsoft.com/office/powerpoint/2010/main" val="4293970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6BF92F8-6AE9-4BDB-B76B-A321FC9DB45E}" type="slidenum">
              <a:rPr lang="fr-FR" smtClean="0"/>
              <a:pPr>
                <a:defRPr/>
              </a:pPr>
              <a:t>2</a:t>
            </a:fld>
            <a:endParaRPr lang="fr-FR"/>
          </a:p>
        </p:txBody>
      </p:sp>
    </p:spTree>
    <p:extLst>
      <p:ext uri="{BB962C8B-B14F-4D97-AF65-F5344CB8AC3E}">
        <p14:creationId xmlns:p14="http://schemas.microsoft.com/office/powerpoint/2010/main" val="222207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1" dirty="0"/>
          </a:p>
        </p:txBody>
      </p:sp>
      <p:sp>
        <p:nvSpPr>
          <p:cNvPr id="4" name="Espace réservé du numéro de diapositive 3"/>
          <p:cNvSpPr>
            <a:spLocks noGrp="1"/>
          </p:cNvSpPr>
          <p:nvPr>
            <p:ph type="sldNum" sz="quarter" idx="10"/>
          </p:nvPr>
        </p:nvSpPr>
        <p:spPr/>
        <p:txBody>
          <a:bodyPr/>
          <a:lstStyle/>
          <a:p>
            <a:pPr>
              <a:defRPr/>
            </a:pPr>
            <a:fld id="{F6BF92F8-6AE9-4BDB-B76B-A321FC9DB45E}" type="slidenum">
              <a:rPr lang="fr-FR" smtClean="0"/>
              <a:pPr>
                <a:defRPr/>
              </a:pPr>
              <a:t>3</a:t>
            </a:fld>
            <a:endParaRPr lang="fr-FR"/>
          </a:p>
        </p:txBody>
      </p:sp>
    </p:spTree>
    <p:extLst>
      <p:ext uri="{BB962C8B-B14F-4D97-AF65-F5344CB8AC3E}">
        <p14:creationId xmlns:p14="http://schemas.microsoft.com/office/powerpoint/2010/main" val="652930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b="0" dirty="0"/>
          </a:p>
        </p:txBody>
      </p:sp>
      <p:sp>
        <p:nvSpPr>
          <p:cNvPr id="4" name="Espace réservé du numéro de diapositive 3"/>
          <p:cNvSpPr>
            <a:spLocks noGrp="1"/>
          </p:cNvSpPr>
          <p:nvPr>
            <p:ph type="sldNum" sz="quarter" idx="5"/>
          </p:nvPr>
        </p:nvSpPr>
        <p:spPr/>
        <p:txBody>
          <a:bodyPr/>
          <a:lstStyle/>
          <a:p>
            <a:pPr>
              <a:defRPr/>
            </a:pPr>
            <a:fld id="{F6BF92F8-6AE9-4BDB-B76B-A321FC9DB45E}" type="slidenum">
              <a:rPr lang="fr-FR" smtClean="0"/>
              <a:pPr>
                <a:defRPr/>
              </a:pPr>
              <a:t>4</a:t>
            </a:fld>
            <a:endParaRPr lang="fr-FR"/>
          </a:p>
        </p:txBody>
      </p:sp>
    </p:spTree>
    <p:extLst>
      <p:ext uri="{BB962C8B-B14F-4D97-AF65-F5344CB8AC3E}">
        <p14:creationId xmlns:p14="http://schemas.microsoft.com/office/powerpoint/2010/main" val="3493385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6BF92F8-6AE9-4BDB-B76B-A321FC9DB45E}" type="slidenum">
              <a:rPr lang="fr-FR" smtClean="0"/>
              <a:pPr>
                <a:defRPr/>
              </a:pPr>
              <a:t>5</a:t>
            </a:fld>
            <a:endParaRPr lang="fr-FR"/>
          </a:p>
        </p:txBody>
      </p:sp>
    </p:spTree>
    <p:extLst>
      <p:ext uri="{BB962C8B-B14F-4D97-AF65-F5344CB8AC3E}">
        <p14:creationId xmlns:p14="http://schemas.microsoft.com/office/powerpoint/2010/main" val="784435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endParaRPr lang="en-US" sz="1200" b="0" i="0" u="none" strike="noStrike" kern="1200" baseline="0" dirty="0">
              <a:solidFill>
                <a:schemeClr val="tx1"/>
              </a:solidFill>
              <a:latin typeface="Arial" charset="0"/>
              <a:ea typeface="+mn-ea"/>
              <a:cs typeface="Arial" charset="0"/>
            </a:endParaRPr>
          </a:p>
        </p:txBody>
      </p:sp>
      <p:sp>
        <p:nvSpPr>
          <p:cNvPr id="4" name="Espace réservé du numéro de diapositive 3"/>
          <p:cNvSpPr>
            <a:spLocks noGrp="1"/>
          </p:cNvSpPr>
          <p:nvPr>
            <p:ph type="sldNum" sz="quarter" idx="10"/>
          </p:nvPr>
        </p:nvSpPr>
        <p:spPr/>
        <p:txBody>
          <a:bodyPr/>
          <a:lstStyle/>
          <a:p>
            <a:pPr>
              <a:defRPr/>
            </a:pPr>
            <a:fld id="{F6BF92F8-6AE9-4BDB-B76B-A321FC9DB45E}" type="slidenum">
              <a:rPr lang="fr-FR" smtClean="0"/>
              <a:pPr>
                <a:defRPr/>
              </a:pPr>
              <a:t>6</a:t>
            </a:fld>
            <a:endParaRPr lang="fr-FR"/>
          </a:p>
        </p:txBody>
      </p:sp>
    </p:spTree>
    <p:extLst>
      <p:ext uri="{BB962C8B-B14F-4D97-AF65-F5344CB8AC3E}">
        <p14:creationId xmlns:p14="http://schemas.microsoft.com/office/powerpoint/2010/main" val="2669513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6BF92F8-6AE9-4BDB-B76B-A321FC9DB45E}" type="slidenum">
              <a:rPr lang="fr-FR" smtClean="0"/>
              <a:pPr>
                <a:defRPr/>
              </a:pPr>
              <a:t>7</a:t>
            </a:fld>
            <a:endParaRPr lang="fr-FR"/>
          </a:p>
        </p:txBody>
      </p:sp>
    </p:spTree>
    <p:extLst>
      <p:ext uri="{BB962C8B-B14F-4D97-AF65-F5344CB8AC3E}">
        <p14:creationId xmlns:p14="http://schemas.microsoft.com/office/powerpoint/2010/main" val="2992992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28600" indent="-228600">
              <a:buAutoNum type="arabicParenBoth" startAt="20"/>
            </a:pPr>
            <a:endParaRPr lang="fr-FR" dirty="0"/>
          </a:p>
        </p:txBody>
      </p:sp>
      <p:sp>
        <p:nvSpPr>
          <p:cNvPr id="4" name="Espace réservé du numéro de diapositive 3"/>
          <p:cNvSpPr>
            <a:spLocks noGrp="1"/>
          </p:cNvSpPr>
          <p:nvPr>
            <p:ph type="sldNum" sz="quarter" idx="10"/>
          </p:nvPr>
        </p:nvSpPr>
        <p:spPr/>
        <p:txBody>
          <a:bodyPr/>
          <a:lstStyle/>
          <a:p>
            <a:pPr>
              <a:defRPr/>
            </a:pPr>
            <a:fld id="{F6BF92F8-6AE9-4BDB-B76B-A321FC9DB45E}" type="slidenum">
              <a:rPr lang="fr-FR" smtClean="0"/>
              <a:pPr>
                <a:defRPr/>
              </a:pPr>
              <a:t>8</a:t>
            </a:fld>
            <a:endParaRPr lang="fr-FR"/>
          </a:p>
        </p:txBody>
      </p:sp>
    </p:spTree>
    <p:extLst>
      <p:ext uri="{BB962C8B-B14F-4D97-AF65-F5344CB8AC3E}">
        <p14:creationId xmlns:p14="http://schemas.microsoft.com/office/powerpoint/2010/main" val="4238664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 typeface="Arial" panose="020B0604020202020204" pitchFamily="34" charset="0"/>
              <a:buChar char="•"/>
            </a:pPr>
            <a:endParaRPr lang="fr-FR" dirty="0"/>
          </a:p>
        </p:txBody>
      </p:sp>
      <p:sp>
        <p:nvSpPr>
          <p:cNvPr id="4" name="Espace réservé du numéro de diapositive 3"/>
          <p:cNvSpPr>
            <a:spLocks noGrp="1"/>
          </p:cNvSpPr>
          <p:nvPr>
            <p:ph type="sldNum" sz="quarter" idx="10"/>
          </p:nvPr>
        </p:nvSpPr>
        <p:spPr/>
        <p:txBody>
          <a:bodyPr/>
          <a:lstStyle/>
          <a:p>
            <a:pPr>
              <a:defRPr/>
            </a:pPr>
            <a:fld id="{F6BF92F8-6AE9-4BDB-B76B-A321FC9DB45E}" type="slidenum">
              <a:rPr lang="fr-FR" smtClean="0"/>
              <a:pPr>
                <a:defRPr/>
              </a:pPr>
              <a:t>9</a:t>
            </a:fld>
            <a:endParaRPr lang="fr-FR"/>
          </a:p>
        </p:txBody>
      </p:sp>
    </p:spTree>
    <p:extLst>
      <p:ext uri="{BB962C8B-B14F-4D97-AF65-F5344CB8AC3E}">
        <p14:creationId xmlns:p14="http://schemas.microsoft.com/office/powerpoint/2010/main" val="36088639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_titre">
    <p:bg>
      <p:bgPr>
        <a:solidFill>
          <a:schemeClr val="bg1"/>
        </a:solidFill>
        <a:effectLst/>
      </p:bgPr>
    </p:bg>
    <p:spTree>
      <p:nvGrpSpPr>
        <p:cNvPr id="1" name=""/>
        <p:cNvGrpSpPr/>
        <p:nvPr/>
      </p:nvGrpSpPr>
      <p:grpSpPr>
        <a:xfrm>
          <a:off x="0" y="0"/>
          <a:ext cx="0" cy="0"/>
          <a:chOff x="0" y="0"/>
          <a:chExt cx="0" cy="0"/>
        </a:xfrm>
      </p:grpSpPr>
      <p:pic>
        <p:nvPicPr>
          <p:cNvPr id="4" name="Picture 58" descr="fond_150dpi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1825" y="625475"/>
            <a:ext cx="7935913" cy="552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5" descr="SANOFI_Logo_H_2011_Quadri copi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95313" y="6308725"/>
            <a:ext cx="1584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58" name="Rectangle 2"/>
          <p:cNvSpPr>
            <a:spLocks noGrp="1" noChangeArrowheads="1"/>
          </p:cNvSpPr>
          <p:nvPr>
            <p:ph type="ctrTitle"/>
          </p:nvPr>
        </p:nvSpPr>
        <p:spPr>
          <a:xfrm>
            <a:off x="1335088" y="2176463"/>
            <a:ext cx="6461125" cy="1470025"/>
          </a:xfrm>
        </p:spPr>
        <p:txBody>
          <a:bodyPr/>
          <a:lstStyle>
            <a:lvl1pPr>
              <a:defRPr sz="4400">
                <a:solidFill>
                  <a:schemeClr val="bg1"/>
                </a:solidFill>
              </a:defRPr>
            </a:lvl1pPr>
          </a:lstStyle>
          <a:p>
            <a:pPr lvl="0"/>
            <a:r>
              <a:rPr lang="fr-FR" noProof="0"/>
              <a:t>Modifiez le style du titre</a:t>
            </a:r>
          </a:p>
        </p:txBody>
      </p:sp>
      <p:sp>
        <p:nvSpPr>
          <p:cNvPr id="96259" name="Rectangle 3"/>
          <p:cNvSpPr>
            <a:spLocks noGrp="1" noChangeArrowheads="1"/>
          </p:cNvSpPr>
          <p:nvPr>
            <p:ph type="subTitle" idx="1"/>
          </p:nvPr>
        </p:nvSpPr>
        <p:spPr>
          <a:xfrm>
            <a:off x="1347788" y="4100513"/>
            <a:ext cx="6400800" cy="1752600"/>
          </a:xfrm>
        </p:spPr>
        <p:txBody>
          <a:bodyPr/>
          <a:lstStyle>
            <a:lvl1pPr marL="0" indent="0">
              <a:buFont typeface="Verdana" pitchFamily="34" charset="0"/>
              <a:buNone/>
              <a:defRPr>
                <a:solidFill>
                  <a:schemeClr val="bg1"/>
                </a:solidFill>
              </a:defRPr>
            </a:lvl1pPr>
          </a:lstStyle>
          <a:p>
            <a:pPr lvl="0"/>
            <a:r>
              <a:rPr lang="fr-FR" noProof="0"/>
              <a:t>Modifiez le style des sous-titres du masque</a:t>
            </a:r>
          </a:p>
        </p:txBody>
      </p:sp>
      <p:sp>
        <p:nvSpPr>
          <p:cNvPr id="6" name="Rectangle 5"/>
          <p:cNvSpPr>
            <a:spLocks noGrp="1" noChangeArrowheads="1"/>
          </p:cNvSpPr>
          <p:nvPr>
            <p:ph type="sldNum" sz="quarter" idx="10"/>
          </p:nvPr>
        </p:nvSpPr>
        <p:spPr/>
        <p:txBody>
          <a:bodyPr/>
          <a:lstStyle>
            <a:lvl1pPr>
              <a:defRPr/>
            </a:lvl1pPr>
          </a:lstStyle>
          <a:p>
            <a:pPr>
              <a:defRPr/>
            </a:pPr>
            <a:r>
              <a:rPr lang="fr-FR" noProof="0"/>
              <a:t>|</a:t>
            </a:r>
            <a:r>
              <a:rPr lang="fr-FR" sz="900" baseline="16000" noProof="0"/>
              <a:t>         </a:t>
            </a:r>
            <a:fld id="{BC85B7FB-4DEF-4DF1-B6A4-9288A37320BA}" type="slidenum">
              <a:rPr lang="fr-FR" noProof="0"/>
              <a:pPr>
                <a:defRPr/>
              </a:pPr>
              <a:t>‹#›</a:t>
            </a:fld>
            <a:endParaRPr lang="fr-FR" noProof="0"/>
          </a:p>
        </p:txBody>
      </p:sp>
      <p:sp>
        <p:nvSpPr>
          <p:cNvPr id="7" name="Rectangle 45"/>
          <p:cNvSpPr>
            <a:spLocks noGrp="1" noChangeArrowheads="1"/>
          </p:cNvSpPr>
          <p:nvPr>
            <p:ph type="ftr" sz="quarter" idx="11"/>
          </p:nvPr>
        </p:nvSpPr>
        <p:spPr/>
        <p:txBody>
          <a:bodyPr/>
          <a:lstStyle>
            <a:lvl1pPr>
              <a:defRPr/>
            </a:lvl1pPr>
          </a:lstStyle>
          <a:p>
            <a:pPr>
              <a:defRPr/>
            </a:pPr>
            <a:r>
              <a:rPr lang="fr-FR" noProof="0"/>
              <a:t>CLIENT ATTORNEY PRIVILEGE           CONFIDENTIAL                           </a:t>
            </a:r>
          </a:p>
        </p:txBody>
      </p:sp>
    </p:spTree>
    <p:extLst>
      <p:ext uri="{BB962C8B-B14F-4D97-AF65-F5344CB8AC3E}">
        <p14:creationId xmlns:p14="http://schemas.microsoft.com/office/powerpoint/2010/main" val="735997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lide_courante">
    <p:spTree>
      <p:nvGrpSpPr>
        <p:cNvPr id="1" name=""/>
        <p:cNvGrpSpPr/>
        <p:nvPr/>
      </p:nvGrpSpPr>
      <p:grpSpPr>
        <a:xfrm>
          <a:off x="0" y="0"/>
          <a:ext cx="0" cy="0"/>
          <a:chOff x="0" y="0"/>
          <a:chExt cx="0" cy="0"/>
        </a:xfrm>
      </p:grpSpPr>
      <p:sp>
        <p:nvSpPr>
          <p:cNvPr id="2" name="Titre 1"/>
          <p:cNvSpPr>
            <a:spLocks noGrp="1"/>
          </p:cNvSpPr>
          <p:nvPr>
            <p:ph type="title"/>
          </p:nvPr>
        </p:nvSpPr>
        <p:spPr>
          <a:xfrm>
            <a:off x="643539" y="284163"/>
            <a:ext cx="7922611" cy="841375"/>
          </a:xfrm>
        </p:spPr>
        <p:txBody>
          <a:bodyPr/>
          <a:lstStyle/>
          <a:p>
            <a:r>
              <a:rPr lang="fr-FR" noProof="0"/>
              <a:t>Modifiez le style du titre</a:t>
            </a:r>
          </a:p>
        </p:txBody>
      </p:sp>
      <p:sp>
        <p:nvSpPr>
          <p:cNvPr id="3" name="Espace réservé du contenu 2"/>
          <p:cNvSpPr>
            <a:spLocks noGrp="1"/>
          </p:cNvSpPr>
          <p:nvPr>
            <p:ph idx="1"/>
          </p:nvPr>
        </p:nvSpPr>
        <p:spPr>
          <a:xfrm>
            <a:off x="643539" y="1390650"/>
            <a:ext cx="7922611" cy="4248150"/>
          </a:xfrm>
        </p:spPr>
        <p:txBody>
          <a:body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4" name="Rectangle 28"/>
          <p:cNvSpPr>
            <a:spLocks noGrp="1" noChangeArrowheads="1"/>
          </p:cNvSpPr>
          <p:nvPr>
            <p:ph type="ftr" sz="quarter" idx="10"/>
          </p:nvPr>
        </p:nvSpPr>
        <p:spPr>
          <a:ln/>
        </p:spPr>
        <p:txBody>
          <a:bodyPr/>
          <a:lstStyle>
            <a:lvl1pPr>
              <a:defRPr/>
            </a:lvl1pPr>
          </a:lstStyle>
          <a:p>
            <a:pPr>
              <a:defRPr/>
            </a:pPr>
            <a:endParaRPr lang="fr-FR" dirty="0"/>
          </a:p>
        </p:txBody>
      </p:sp>
      <p:sp>
        <p:nvSpPr>
          <p:cNvPr id="5" name="Rectangle 40"/>
          <p:cNvSpPr>
            <a:spLocks noGrp="1" noChangeArrowheads="1"/>
          </p:cNvSpPr>
          <p:nvPr>
            <p:ph type="sldNum" sz="quarter" idx="11"/>
          </p:nvPr>
        </p:nvSpPr>
        <p:spPr>
          <a:ln/>
        </p:spPr>
        <p:txBody>
          <a:bodyPr/>
          <a:lstStyle>
            <a:lvl1pPr>
              <a:defRPr/>
            </a:lvl1pPr>
          </a:lstStyle>
          <a:p>
            <a:pPr>
              <a:defRPr/>
            </a:pPr>
            <a:r>
              <a:rPr lang="fr-FR" noProof="0" dirty="0"/>
              <a:t>|</a:t>
            </a:r>
            <a:r>
              <a:rPr lang="fr-FR" sz="900" baseline="16000" noProof="0" dirty="0"/>
              <a:t>         </a:t>
            </a:r>
            <a:fld id="{89AA987A-3B42-4DCD-9D25-A7621F79A60E}" type="slidenum">
              <a:rPr lang="fr-FR" noProof="0"/>
              <a:pPr>
                <a:defRPr/>
              </a:pPr>
              <a:t>‹#›</a:t>
            </a:fld>
            <a:endParaRPr lang="fr-FR" noProof="0" dirty="0"/>
          </a:p>
        </p:txBody>
      </p:sp>
    </p:spTree>
    <p:extLst>
      <p:ext uri="{BB962C8B-B14F-4D97-AF65-F5344CB8AC3E}">
        <p14:creationId xmlns:p14="http://schemas.microsoft.com/office/powerpoint/2010/main" val="3065821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43539" y="284163"/>
            <a:ext cx="7922611" cy="841375"/>
          </a:xfrm>
        </p:spPr>
        <p:txBody>
          <a:bodyPr/>
          <a:lstStyle/>
          <a:p>
            <a:r>
              <a:rPr lang="fr-FR" noProof="0"/>
              <a:t>Modifiez le style du titre</a:t>
            </a:r>
          </a:p>
        </p:txBody>
      </p:sp>
      <p:sp>
        <p:nvSpPr>
          <p:cNvPr id="3" name="Espace réservé du contenu 2"/>
          <p:cNvSpPr>
            <a:spLocks noGrp="1"/>
          </p:cNvSpPr>
          <p:nvPr>
            <p:ph sz="half" idx="1"/>
          </p:nvPr>
        </p:nvSpPr>
        <p:spPr>
          <a:xfrm>
            <a:off x="643539" y="1390650"/>
            <a:ext cx="3854450" cy="4248150"/>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4" name="Espace réservé du contenu 3"/>
          <p:cNvSpPr>
            <a:spLocks noGrp="1"/>
          </p:cNvSpPr>
          <p:nvPr>
            <p:ph sz="half" idx="2"/>
          </p:nvPr>
        </p:nvSpPr>
        <p:spPr>
          <a:xfrm>
            <a:off x="4633913" y="1390650"/>
            <a:ext cx="3932237" cy="4248150"/>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5" name="Rectangle 28"/>
          <p:cNvSpPr>
            <a:spLocks noGrp="1" noChangeArrowheads="1"/>
          </p:cNvSpPr>
          <p:nvPr>
            <p:ph type="ftr" sz="quarter" idx="10"/>
          </p:nvPr>
        </p:nvSpPr>
        <p:spPr>
          <a:ln/>
        </p:spPr>
        <p:txBody>
          <a:bodyPr/>
          <a:lstStyle>
            <a:lvl1pPr>
              <a:defRPr/>
            </a:lvl1pPr>
          </a:lstStyle>
          <a:p>
            <a:pPr>
              <a:defRPr/>
            </a:pPr>
            <a:r>
              <a:rPr lang="fr-FR" noProof="0"/>
              <a:t>CLIENT ATTORNEY PRIVILEGE           CONFIDENTIAL                           </a:t>
            </a:r>
          </a:p>
        </p:txBody>
      </p:sp>
      <p:sp>
        <p:nvSpPr>
          <p:cNvPr id="6" name="Rectangle 40"/>
          <p:cNvSpPr>
            <a:spLocks noGrp="1" noChangeArrowheads="1"/>
          </p:cNvSpPr>
          <p:nvPr>
            <p:ph type="sldNum" sz="quarter" idx="11"/>
          </p:nvPr>
        </p:nvSpPr>
        <p:spPr>
          <a:ln/>
        </p:spPr>
        <p:txBody>
          <a:bodyPr/>
          <a:lstStyle>
            <a:lvl1pPr>
              <a:defRPr/>
            </a:lvl1pPr>
          </a:lstStyle>
          <a:p>
            <a:pPr>
              <a:defRPr/>
            </a:pPr>
            <a:r>
              <a:rPr lang="fr-FR" noProof="0"/>
              <a:t>|</a:t>
            </a:r>
            <a:r>
              <a:rPr lang="fr-FR" sz="900" baseline="16000" noProof="0"/>
              <a:t>         </a:t>
            </a:r>
            <a:fld id="{26B441C7-3078-47C2-B4FD-2671815EE27E}" type="slidenum">
              <a:rPr lang="fr-FR" noProof="0"/>
              <a:pPr>
                <a:defRPr/>
              </a:pPr>
              <a:t>‹#›</a:t>
            </a:fld>
            <a:endParaRPr lang="fr-FR" noProof="0"/>
          </a:p>
        </p:txBody>
      </p:sp>
    </p:spTree>
    <p:extLst>
      <p:ext uri="{BB962C8B-B14F-4D97-AF65-F5344CB8AC3E}">
        <p14:creationId xmlns:p14="http://schemas.microsoft.com/office/powerpoint/2010/main" val="1712880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9763" y="274638"/>
            <a:ext cx="7926388" cy="778098"/>
          </a:xfrm>
        </p:spPr>
        <p:txBody>
          <a:bodyPr/>
          <a:lstStyle>
            <a:lvl1pPr>
              <a:defRPr/>
            </a:lvl1pPr>
          </a:lstStyle>
          <a:p>
            <a:r>
              <a:rPr lang="fr-FR" noProof="0"/>
              <a:t>Modifiez le style du titre</a:t>
            </a:r>
          </a:p>
        </p:txBody>
      </p:sp>
      <p:sp>
        <p:nvSpPr>
          <p:cNvPr id="3" name="Espace réservé du texte 2"/>
          <p:cNvSpPr>
            <a:spLocks noGrp="1"/>
          </p:cNvSpPr>
          <p:nvPr>
            <p:ph type="body" idx="1"/>
          </p:nvPr>
        </p:nvSpPr>
        <p:spPr>
          <a:xfrm>
            <a:off x="639762" y="1535113"/>
            <a:ext cx="385762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noProof="0"/>
              <a:t>Modifiez les styles du texte du masque</a:t>
            </a:r>
          </a:p>
        </p:txBody>
      </p:sp>
      <p:sp>
        <p:nvSpPr>
          <p:cNvPr id="4" name="Espace réservé du contenu 3"/>
          <p:cNvSpPr>
            <a:spLocks noGrp="1"/>
          </p:cNvSpPr>
          <p:nvPr>
            <p:ph sz="half" idx="2"/>
          </p:nvPr>
        </p:nvSpPr>
        <p:spPr>
          <a:xfrm>
            <a:off x="639762" y="2174875"/>
            <a:ext cx="3857625" cy="3702397"/>
          </a:xfrm>
        </p:spPr>
        <p:txBody>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5" name="Espace réservé du texte 4"/>
          <p:cNvSpPr>
            <a:spLocks noGrp="1"/>
          </p:cNvSpPr>
          <p:nvPr>
            <p:ph type="body" sz="quarter" idx="3"/>
          </p:nvPr>
        </p:nvSpPr>
        <p:spPr>
          <a:xfrm>
            <a:off x="4645025" y="1535113"/>
            <a:ext cx="392112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noProof="0"/>
              <a:t>Modifiez les styles du texte du masque</a:t>
            </a:r>
          </a:p>
        </p:txBody>
      </p:sp>
      <p:sp>
        <p:nvSpPr>
          <p:cNvPr id="6" name="Espace réservé du contenu 5"/>
          <p:cNvSpPr>
            <a:spLocks noGrp="1"/>
          </p:cNvSpPr>
          <p:nvPr>
            <p:ph sz="quarter" idx="4"/>
          </p:nvPr>
        </p:nvSpPr>
        <p:spPr>
          <a:xfrm>
            <a:off x="4645025" y="2174875"/>
            <a:ext cx="3921125" cy="3702397"/>
          </a:xfrm>
        </p:spPr>
        <p:txBody>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7" name="Rectangle 28"/>
          <p:cNvSpPr>
            <a:spLocks noGrp="1" noChangeArrowheads="1"/>
          </p:cNvSpPr>
          <p:nvPr>
            <p:ph type="ftr" sz="quarter" idx="10"/>
          </p:nvPr>
        </p:nvSpPr>
        <p:spPr>
          <a:ln/>
        </p:spPr>
        <p:txBody>
          <a:bodyPr/>
          <a:lstStyle>
            <a:lvl1pPr>
              <a:defRPr/>
            </a:lvl1pPr>
          </a:lstStyle>
          <a:p>
            <a:pPr>
              <a:defRPr/>
            </a:pPr>
            <a:r>
              <a:rPr lang="fr-FR" noProof="0"/>
              <a:t>CLIENT ATTORNEY PRIVILEGE           CONFIDENTIAL                           </a:t>
            </a:r>
          </a:p>
        </p:txBody>
      </p:sp>
      <p:sp>
        <p:nvSpPr>
          <p:cNvPr id="8" name="Rectangle 40"/>
          <p:cNvSpPr>
            <a:spLocks noGrp="1" noChangeArrowheads="1"/>
          </p:cNvSpPr>
          <p:nvPr>
            <p:ph type="sldNum" sz="quarter" idx="11"/>
          </p:nvPr>
        </p:nvSpPr>
        <p:spPr>
          <a:ln/>
        </p:spPr>
        <p:txBody>
          <a:bodyPr/>
          <a:lstStyle>
            <a:lvl1pPr>
              <a:defRPr/>
            </a:lvl1pPr>
          </a:lstStyle>
          <a:p>
            <a:pPr>
              <a:defRPr/>
            </a:pPr>
            <a:r>
              <a:rPr lang="fr-FR" noProof="0"/>
              <a:t>|</a:t>
            </a:r>
            <a:r>
              <a:rPr lang="fr-FR" sz="900" baseline="16000" noProof="0"/>
              <a:t>         </a:t>
            </a:r>
            <a:fld id="{341D1697-51C2-4CCA-A48F-EBD5C6DA0479}" type="slidenum">
              <a:rPr lang="fr-FR" noProof="0"/>
              <a:pPr>
                <a:defRPr/>
              </a:pPr>
              <a:t>‹#›</a:t>
            </a:fld>
            <a:endParaRPr lang="fr-FR" noProof="0"/>
          </a:p>
        </p:txBody>
      </p:sp>
    </p:spTree>
    <p:extLst>
      <p:ext uri="{BB962C8B-B14F-4D97-AF65-F5344CB8AC3E}">
        <p14:creationId xmlns:p14="http://schemas.microsoft.com/office/powerpoint/2010/main" val="123636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9763" y="4800600"/>
            <a:ext cx="7926387" cy="566738"/>
          </a:xfrm>
        </p:spPr>
        <p:txBody>
          <a:bodyPr anchor="b"/>
          <a:lstStyle>
            <a:lvl1pPr algn="l">
              <a:defRPr sz="2000" b="1"/>
            </a:lvl1pPr>
          </a:lstStyle>
          <a:p>
            <a:r>
              <a:rPr lang="fr-FR" noProof="0"/>
              <a:t>Modifiez le style du titre</a:t>
            </a:r>
          </a:p>
        </p:txBody>
      </p:sp>
      <p:sp>
        <p:nvSpPr>
          <p:cNvPr id="3" name="Espace réservé pour une image  2"/>
          <p:cNvSpPr>
            <a:spLocks noGrp="1"/>
          </p:cNvSpPr>
          <p:nvPr>
            <p:ph type="pic" idx="1"/>
          </p:nvPr>
        </p:nvSpPr>
        <p:spPr>
          <a:xfrm>
            <a:off x="639763" y="1484783"/>
            <a:ext cx="7926387" cy="32427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639763" y="5367338"/>
            <a:ext cx="7926387" cy="5099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noProof="0"/>
              <a:t>Modifiez les styles du texte du masque</a:t>
            </a:r>
          </a:p>
        </p:txBody>
      </p:sp>
      <p:sp>
        <p:nvSpPr>
          <p:cNvPr id="5" name="Rectangle 28"/>
          <p:cNvSpPr>
            <a:spLocks noGrp="1" noChangeArrowheads="1"/>
          </p:cNvSpPr>
          <p:nvPr>
            <p:ph type="ftr" sz="quarter" idx="10"/>
          </p:nvPr>
        </p:nvSpPr>
        <p:spPr>
          <a:ln/>
        </p:spPr>
        <p:txBody>
          <a:bodyPr/>
          <a:lstStyle>
            <a:lvl1pPr>
              <a:defRPr/>
            </a:lvl1pPr>
          </a:lstStyle>
          <a:p>
            <a:pPr>
              <a:defRPr/>
            </a:pPr>
            <a:r>
              <a:rPr lang="fr-FR" noProof="0"/>
              <a:t>CLIENT ATTORNEY PRIVILEGE           CONFIDENTIAL                           </a:t>
            </a:r>
          </a:p>
        </p:txBody>
      </p:sp>
      <p:sp>
        <p:nvSpPr>
          <p:cNvPr id="6" name="Rectangle 40"/>
          <p:cNvSpPr>
            <a:spLocks noGrp="1" noChangeArrowheads="1"/>
          </p:cNvSpPr>
          <p:nvPr>
            <p:ph type="sldNum" sz="quarter" idx="11"/>
          </p:nvPr>
        </p:nvSpPr>
        <p:spPr>
          <a:ln/>
        </p:spPr>
        <p:txBody>
          <a:bodyPr/>
          <a:lstStyle>
            <a:lvl1pPr>
              <a:defRPr/>
            </a:lvl1pPr>
          </a:lstStyle>
          <a:p>
            <a:pPr>
              <a:defRPr/>
            </a:pPr>
            <a:r>
              <a:rPr lang="fr-FR" noProof="0"/>
              <a:t>|</a:t>
            </a:r>
            <a:r>
              <a:rPr lang="fr-FR" sz="900" baseline="16000" noProof="0"/>
              <a:t>         </a:t>
            </a:r>
            <a:fld id="{1CD6FF59-7474-47AE-B75C-3ED712FA77B5}" type="slidenum">
              <a:rPr lang="fr-FR" noProof="0"/>
              <a:pPr>
                <a:defRPr/>
              </a:pPr>
              <a:t>‹#›</a:t>
            </a:fld>
            <a:endParaRPr lang="fr-FR" noProof="0"/>
          </a:p>
        </p:txBody>
      </p:sp>
    </p:spTree>
    <p:extLst>
      <p:ext uri="{BB962C8B-B14F-4D97-AF65-F5344CB8AC3E}">
        <p14:creationId xmlns:p14="http://schemas.microsoft.com/office/powerpoint/2010/main" val="2186179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_fin">
    <p:spTree>
      <p:nvGrpSpPr>
        <p:cNvPr id="1" name=""/>
        <p:cNvGrpSpPr/>
        <p:nvPr/>
      </p:nvGrpSpPr>
      <p:grpSpPr>
        <a:xfrm>
          <a:off x="0" y="0"/>
          <a:ext cx="0" cy="0"/>
          <a:chOff x="0" y="0"/>
          <a:chExt cx="0" cy="0"/>
        </a:xfrm>
      </p:grpSpPr>
      <p:sp>
        <p:nvSpPr>
          <p:cNvPr id="3" name="Rectangle 6"/>
          <p:cNvSpPr>
            <a:spLocks noChangeArrowheads="1"/>
          </p:cNvSpPr>
          <p:nvPr userDrawn="1"/>
        </p:nvSpPr>
        <p:spPr bwMode="auto">
          <a:xfrm>
            <a:off x="631825" y="625475"/>
            <a:ext cx="7935913" cy="5527675"/>
          </a:xfrm>
          <a:prstGeom prst="rect">
            <a:avLst/>
          </a:prstGeom>
          <a:solidFill>
            <a:srgbClr val="BCA36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noProof="0"/>
          </a:p>
        </p:txBody>
      </p:sp>
      <p:sp>
        <p:nvSpPr>
          <p:cNvPr id="2" name="Titre 1"/>
          <p:cNvSpPr>
            <a:spLocks noGrp="1"/>
          </p:cNvSpPr>
          <p:nvPr>
            <p:ph type="title"/>
          </p:nvPr>
        </p:nvSpPr>
        <p:spPr>
          <a:xfrm>
            <a:off x="627063" y="3009600"/>
            <a:ext cx="7858125" cy="841375"/>
          </a:xfrm>
        </p:spPr>
        <p:txBody>
          <a:bodyPr/>
          <a:lstStyle>
            <a:lvl1pPr algn="ctr">
              <a:defRPr>
                <a:solidFill>
                  <a:schemeClr val="bg1"/>
                </a:solidFill>
              </a:defRPr>
            </a:lvl1pPr>
          </a:lstStyle>
          <a:p>
            <a:r>
              <a:rPr lang="fr-FR" noProof="0"/>
              <a:t>Modifiez le style du titre</a:t>
            </a:r>
          </a:p>
        </p:txBody>
      </p:sp>
      <p:sp>
        <p:nvSpPr>
          <p:cNvPr id="4" name="Espace réservé du pied de page 2"/>
          <p:cNvSpPr>
            <a:spLocks noGrp="1"/>
          </p:cNvSpPr>
          <p:nvPr>
            <p:ph type="ftr" sz="quarter" idx="10"/>
          </p:nvPr>
        </p:nvSpPr>
        <p:spPr/>
        <p:txBody>
          <a:bodyPr/>
          <a:lstStyle>
            <a:lvl1pPr>
              <a:defRPr/>
            </a:lvl1pPr>
          </a:lstStyle>
          <a:p>
            <a:pPr>
              <a:defRPr/>
            </a:pPr>
            <a:r>
              <a:rPr lang="fr-FR" noProof="0"/>
              <a:t>CLIENT ATTORNEY PRIVILEGE           CONFIDENTIAL                           </a:t>
            </a:r>
          </a:p>
        </p:txBody>
      </p:sp>
      <p:sp>
        <p:nvSpPr>
          <p:cNvPr id="5" name="Espace réservé du numéro de diapositive 3"/>
          <p:cNvSpPr>
            <a:spLocks noGrp="1"/>
          </p:cNvSpPr>
          <p:nvPr>
            <p:ph type="sldNum" sz="quarter" idx="11"/>
          </p:nvPr>
        </p:nvSpPr>
        <p:spPr/>
        <p:txBody>
          <a:bodyPr/>
          <a:lstStyle>
            <a:lvl1pPr>
              <a:defRPr/>
            </a:lvl1pPr>
          </a:lstStyle>
          <a:p>
            <a:pPr>
              <a:defRPr/>
            </a:pPr>
            <a:r>
              <a:rPr lang="fr-FR" noProof="0"/>
              <a:t>|</a:t>
            </a:r>
            <a:r>
              <a:rPr lang="fr-FR" sz="900" baseline="16000" noProof="0"/>
              <a:t>         </a:t>
            </a:r>
            <a:fld id="{C00B244F-762A-4A33-BE9E-FB68F90B4352}" type="slidenum">
              <a:rPr lang="fr-FR" noProof="0"/>
              <a:pPr>
                <a:defRPr/>
              </a:pPr>
              <a:t>‹#›</a:t>
            </a:fld>
            <a:endParaRPr lang="fr-FR" noProof="0"/>
          </a:p>
        </p:txBody>
      </p:sp>
    </p:spTree>
    <p:extLst>
      <p:ext uri="{BB962C8B-B14F-4D97-AF65-F5344CB8AC3E}">
        <p14:creationId xmlns:p14="http://schemas.microsoft.com/office/powerpoint/2010/main" val="6144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Diapositive de titre">
    <p:spTree>
      <p:nvGrpSpPr>
        <p:cNvPr id="1" name=""/>
        <p:cNvGrpSpPr/>
        <p:nvPr/>
      </p:nvGrpSpPr>
      <p:grpSpPr>
        <a:xfrm>
          <a:off x="0" y="0"/>
          <a:ext cx="0" cy="0"/>
          <a:chOff x="0" y="0"/>
          <a:chExt cx="0" cy="0"/>
        </a:xfrm>
      </p:grpSpPr>
      <p:sp>
        <p:nvSpPr>
          <p:cNvPr id="4" name="Espace réservé du texte 3"/>
          <p:cNvSpPr>
            <a:spLocks noGrp="1"/>
          </p:cNvSpPr>
          <p:nvPr>
            <p:ph type="body" sz="quarter" idx="11" hasCustomPrompt="1"/>
          </p:nvPr>
        </p:nvSpPr>
        <p:spPr>
          <a:xfrm>
            <a:off x="2847703" y="6052567"/>
            <a:ext cx="6023247" cy="369332"/>
          </a:xfrm>
        </p:spPr>
        <p:txBody>
          <a:bodyPr wrap="square">
            <a:spAutoFit/>
          </a:bodyPr>
          <a:lstStyle>
            <a:lvl1pPr marL="0" indent="0" algn="r">
              <a:buNone/>
              <a:defRPr sz="2400" b="0"/>
            </a:lvl1pPr>
          </a:lstStyle>
          <a:p>
            <a:pPr lvl="0"/>
            <a:r>
              <a:rPr lang="en-US" noProof="0" dirty="0"/>
              <a:t>Subtitle, 24 </a:t>
            </a:r>
            <a:r>
              <a:rPr lang="en-US" noProof="0" dirty="0" err="1"/>
              <a:t>pts</a:t>
            </a:r>
            <a:endParaRPr lang="en-US" noProof="0" dirty="0"/>
          </a:p>
        </p:txBody>
      </p:sp>
      <p:sp>
        <p:nvSpPr>
          <p:cNvPr id="8" name="Espace réservé pour une image  7"/>
          <p:cNvSpPr>
            <a:spLocks noGrp="1"/>
          </p:cNvSpPr>
          <p:nvPr>
            <p:ph type="pic" sz="quarter" idx="10" hasCustomPrompt="1"/>
          </p:nvPr>
        </p:nvSpPr>
        <p:spPr>
          <a:xfrm>
            <a:off x="0" y="0"/>
            <a:ext cx="9144000" cy="5174400"/>
          </a:xfrm>
        </p:spPr>
        <p:txBody>
          <a:bodyPr/>
          <a:lstStyle/>
          <a:p>
            <a:r>
              <a:rPr lang="en-US" noProof="0"/>
              <a:t>Picture</a:t>
            </a:r>
          </a:p>
        </p:txBody>
      </p:sp>
      <p:sp>
        <p:nvSpPr>
          <p:cNvPr id="2" name="Title 1"/>
          <p:cNvSpPr>
            <a:spLocks noGrp="1"/>
          </p:cNvSpPr>
          <p:nvPr>
            <p:ph type="ctrTitle" hasCustomPrompt="1"/>
          </p:nvPr>
        </p:nvSpPr>
        <p:spPr>
          <a:xfrm>
            <a:off x="2847703" y="5413056"/>
            <a:ext cx="6019300" cy="601875"/>
          </a:xfrm>
        </p:spPr>
        <p:txBody>
          <a:bodyPr anchor="b"/>
          <a:lstStyle>
            <a:lvl1pPr algn="r">
              <a:defRPr sz="3200">
                <a:solidFill>
                  <a:schemeClr val="tx2"/>
                </a:solidFill>
              </a:defRPr>
            </a:lvl1pPr>
          </a:lstStyle>
          <a:p>
            <a:r>
              <a:rPr lang="en-US" noProof="0" dirty="0"/>
              <a:t>Presentation title, 32 </a:t>
            </a:r>
            <a:r>
              <a:rPr lang="en-US" noProof="0" dirty="0" err="1"/>
              <a:t>pts</a:t>
            </a:r>
            <a:endParaRPr lang="en-US" noProof="0" dirty="0"/>
          </a:p>
        </p:txBody>
      </p:sp>
      <p:cxnSp>
        <p:nvCxnSpPr>
          <p:cNvPr id="6" name="Connecteur droit 5"/>
          <p:cNvCxnSpPr/>
          <p:nvPr userDrawn="1"/>
        </p:nvCxnSpPr>
        <p:spPr>
          <a:xfrm>
            <a:off x="2679318" y="5505577"/>
            <a:ext cx="0" cy="1003200"/>
          </a:xfrm>
          <a:prstGeom prst="line">
            <a:avLst/>
          </a:prstGeom>
          <a:ln w="19050">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370439"/>
            <a:ext cx="2417162" cy="1248133"/>
          </a:xfrm>
          <a:prstGeom prst="rect">
            <a:avLst/>
          </a:prstGeom>
        </p:spPr>
      </p:pic>
    </p:spTree>
    <p:extLst>
      <p:ext uri="{BB962C8B-B14F-4D97-AF65-F5344CB8AC3E}">
        <p14:creationId xmlns:p14="http://schemas.microsoft.com/office/powerpoint/2010/main" val="1972607667"/>
      </p:ext>
    </p:extLst>
  </p:cSld>
  <p:clrMapOvr>
    <a:masterClrMapping/>
  </p:clrMapOvr>
  <p:extLst>
    <p:ext uri="{DCECCB84-F9BA-43D5-87BE-67443E8EF086}">
      <p15:sldGuideLst xmlns:p15="http://schemas.microsoft.com/office/powerpoint/2012/main">
        <p15:guide id="1" orient="horz" pos="2836" userDrawn="1">
          <p15:clr>
            <a:srgbClr val="FBAE40"/>
          </p15:clr>
        </p15:guide>
        <p15:guide id="2" orient="horz" pos="3072" userDrawn="1">
          <p15:clr>
            <a:srgbClr val="FBAE40"/>
          </p15:clr>
        </p15:guide>
        <p15:guide id="3" pos="5588" userDrawn="1">
          <p15:clr>
            <a:srgbClr val="FBAE40"/>
          </p15:clr>
        </p15:guide>
        <p15:guide id="4" pos="185" userDrawn="1">
          <p15:clr>
            <a:srgbClr val="FBAE40"/>
          </p15:clr>
        </p15:guide>
        <p15:guide id="5" pos="1444" userDrawn="1">
          <p15:clr>
            <a:srgbClr val="FBAE40"/>
          </p15:clr>
        </p15:guide>
        <p15:guide id="6" orient="horz" pos="2978" userDrawn="1">
          <p15:clr>
            <a:srgbClr val="FBAE40"/>
          </p15:clr>
        </p15:guide>
        <p15:guide id="7" orient="horz" pos="24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27063" y="284163"/>
            <a:ext cx="7858125"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fr-FR" noProof="0"/>
              <a:t>Cliquez pour modifier le style du titre</a:t>
            </a:r>
          </a:p>
        </p:txBody>
      </p:sp>
      <p:sp>
        <p:nvSpPr>
          <p:cNvPr id="1027" name="Rectangle 3"/>
          <p:cNvSpPr>
            <a:spLocks noGrp="1" noChangeArrowheads="1"/>
          </p:cNvSpPr>
          <p:nvPr>
            <p:ph type="body" idx="1"/>
          </p:nvPr>
        </p:nvSpPr>
        <p:spPr bwMode="auto">
          <a:xfrm>
            <a:off x="627063" y="1390650"/>
            <a:ext cx="7862887"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3100" name="Rectangle 28"/>
          <p:cNvSpPr>
            <a:spLocks noGrp="1" noChangeArrowheads="1"/>
          </p:cNvSpPr>
          <p:nvPr>
            <p:ph type="ftr" sz="quarter" idx="3"/>
          </p:nvPr>
        </p:nvSpPr>
        <p:spPr bwMode="auto">
          <a:xfrm>
            <a:off x="5203825" y="6427788"/>
            <a:ext cx="28956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800">
                <a:solidFill>
                  <a:srgbClr val="000000"/>
                </a:solidFill>
              </a:defRPr>
            </a:lvl1pPr>
          </a:lstStyle>
          <a:p>
            <a:pPr>
              <a:defRPr/>
            </a:pPr>
            <a:r>
              <a:rPr lang="fr-FR" noProof="0"/>
              <a:t>CLIENT ATTORNEY PRIVILEGE           CONFIDENTIAL                           </a:t>
            </a:r>
          </a:p>
        </p:txBody>
      </p:sp>
      <p:sp>
        <p:nvSpPr>
          <p:cNvPr id="3112" name="Rectangle 40"/>
          <p:cNvSpPr>
            <a:spLocks noGrp="1" noChangeArrowheads="1"/>
          </p:cNvSpPr>
          <p:nvPr>
            <p:ph type="sldNum" sz="quarter" idx="4"/>
          </p:nvPr>
        </p:nvSpPr>
        <p:spPr bwMode="auto">
          <a:xfrm>
            <a:off x="8085138" y="6424613"/>
            <a:ext cx="482600"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800">
                <a:solidFill>
                  <a:srgbClr val="000000"/>
                </a:solidFill>
              </a:defRPr>
            </a:lvl1pPr>
          </a:lstStyle>
          <a:p>
            <a:pPr>
              <a:defRPr/>
            </a:pPr>
            <a:r>
              <a:rPr lang="fr-FR" noProof="0"/>
              <a:t>|</a:t>
            </a:r>
            <a:r>
              <a:rPr lang="fr-FR" sz="900" baseline="16000" noProof="0"/>
              <a:t>         </a:t>
            </a:r>
            <a:fld id="{1C975EE3-3E44-4C95-B260-A640E2BA2D85}" type="slidenum">
              <a:rPr lang="fr-FR" noProof="0"/>
              <a:pPr>
                <a:defRPr/>
              </a:pPr>
              <a:t>‹#›</a:t>
            </a:fld>
            <a:endParaRPr lang="fr-FR" noProof="0"/>
          </a:p>
        </p:txBody>
      </p:sp>
      <p:pic>
        <p:nvPicPr>
          <p:cNvPr id="1030" name="Picture 45" descr="SANOFI_Logo_H_2011_Quadri copi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5313" y="6308725"/>
            <a:ext cx="1584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8" r:id="rId1"/>
    <p:sldLayoutId id="2147483684" r:id="rId2"/>
    <p:sldLayoutId id="2147483685" r:id="rId3"/>
    <p:sldLayoutId id="2147483686" r:id="rId4"/>
    <p:sldLayoutId id="2147483687" r:id="rId5"/>
    <p:sldLayoutId id="2147483689" r:id="rId6"/>
    <p:sldLayoutId id="2147483690" r:id="rId7"/>
  </p:sldLayoutIdLst>
  <p:hf hdr="0" dt="0"/>
  <p:txStyles>
    <p:titleStyle>
      <a:lvl1pPr algn="l" rtl="0" eaLnBrk="1" fontAlgn="base" hangingPunct="1">
        <a:lnSpc>
          <a:spcPct val="90000"/>
        </a:lnSpc>
        <a:spcBef>
          <a:spcPct val="0"/>
        </a:spcBef>
        <a:spcAft>
          <a:spcPct val="0"/>
        </a:spcAft>
        <a:defRPr sz="3000">
          <a:solidFill>
            <a:srgbClr val="989898"/>
          </a:solidFill>
          <a:latin typeface="+mj-lt"/>
          <a:ea typeface="+mj-ea"/>
          <a:cs typeface="+mj-cs"/>
        </a:defRPr>
      </a:lvl1pPr>
      <a:lvl2pPr algn="l" rtl="0" eaLnBrk="1" fontAlgn="base" hangingPunct="1">
        <a:lnSpc>
          <a:spcPct val="90000"/>
        </a:lnSpc>
        <a:spcBef>
          <a:spcPct val="0"/>
        </a:spcBef>
        <a:spcAft>
          <a:spcPct val="0"/>
        </a:spcAft>
        <a:defRPr sz="3000">
          <a:solidFill>
            <a:srgbClr val="989898"/>
          </a:solidFill>
          <a:latin typeface="Arial" charset="0"/>
          <a:cs typeface="Arial" charset="0"/>
        </a:defRPr>
      </a:lvl2pPr>
      <a:lvl3pPr algn="l" rtl="0" eaLnBrk="1" fontAlgn="base" hangingPunct="1">
        <a:lnSpc>
          <a:spcPct val="90000"/>
        </a:lnSpc>
        <a:spcBef>
          <a:spcPct val="0"/>
        </a:spcBef>
        <a:spcAft>
          <a:spcPct val="0"/>
        </a:spcAft>
        <a:defRPr sz="3000">
          <a:solidFill>
            <a:srgbClr val="989898"/>
          </a:solidFill>
          <a:latin typeface="Arial" charset="0"/>
          <a:cs typeface="Arial" charset="0"/>
        </a:defRPr>
      </a:lvl3pPr>
      <a:lvl4pPr algn="l" rtl="0" eaLnBrk="1" fontAlgn="base" hangingPunct="1">
        <a:lnSpc>
          <a:spcPct val="90000"/>
        </a:lnSpc>
        <a:spcBef>
          <a:spcPct val="0"/>
        </a:spcBef>
        <a:spcAft>
          <a:spcPct val="0"/>
        </a:spcAft>
        <a:defRPr sz="3000">
          <a:solidFill>
            <a:srgbClr val="989898"/>
          </a:solidFill>
          <a:latin typeface="Arial" charset="0"/>
          <a:cs typeface="Arial" charset="0"/>
        </a:defRPr>
      </a:lvl4pPr>
      <a:lvl5pPr algn="l" rtl="0" eaLnBrk="1" fontAlgn="base" hangingPunct="1">
        <a:lnSpc>
          <a:spcPct val="90000"/>
        </a:lnSpc>
        <a:spcBef>
          <a:spcPct val="0"/>
        </a:spcBef>
        <a:spcAft>
          <a:spcPct val="0"/>
        </a:spcAft>
        <a:defRPr sz="3000">
          <a:solidFill>
            <a:srgbClr val="989898"/>
          </a:solidFill>
          <a:latin typeface="Arial" charset="0"/>
          <a:cs typeface="Arial" charset="0"/>
        </a:defRPr>
      </a:lvl5pPr>
      <a:lvl6pPr marL="457200" algn="l" rtl="0" eaLnBrk="1" fontAlgn="base" hangingPunct="1">
        <a:lnSpc>
          <a:spcPct val="90000"/>
        </a:lnSpc>
        <a:spcBef>
          <a:spcPct val="0"/>
        </a:spcBef>
        <a:spcAft>
          <a:spcPct val="0"/>
        </a:spcAft>
        <a:defRPr sz="3000">
          <a:solidFill>
            <a:srgbClr val="989898"/>
          </a:solidFill>
          <a:latin typeface="Arial" charset="0"/>
          <a:cs typeface="Arial" charset="0"/>
        </a:defRPr>
      </a:lvl6pPr>
      <a:lvl7pPr marL="914400" algn="l" rtl="0" eaLnBrk="1" fontAlgn="base" hangingPunct="1">
        <a:lnSpc>
          <a:spcPct val="90000"/>
        </a:lnSpc>
        <a:spcBef>
          <a:spcPct val="0"/>
        </a:spcBef>
        <a:spcAft>
          <a:spcPct val="0"/>
        </a:spcAft>
        <a:defRPr sz="3000">
          <a:solidFill>
            <a:srgbClr val="989898"/>
          </a:solidFill>
          <a:latin typeface="Arial" charset="0"/>
          <a:cs typeface="Arial" charset="0"/>
        </a:defRPr>
      </a:lvl7pPr>
      <a:lvl8pPr marL="1371600" algn="l" rtl="0" eaLnBrk="1" fontAlgn="base" hangingPunct="1">
        <a:lnSpc>
          <a:spcPct val="90000"/>
        </a:lnSpc>
        <a:spcBef>
          <a:spcPct val="0"/>
        </a:spcBef>
        <a:spcAft>
          <a:spcPct val="0"/>
        </a:spcAft>
        <a:defRPr sz="3000">
          <a:solidFill>
            <a:srgbClr val="989898"/>
          </a:solidFill>
          <a:latin typeface="Arial" charset="0"/>
          <a:cs typeface="Arial" charset="0"/>
        </a:defRPr>
      </a:lvl8pPr>
      <a:lvl9pPr marL="1828800" algn="l" rtl="0" eaLnBrk="1" fontAlgn="base" hangingPunct="1">
        <a:lnSpc>
          <a:spcPct val="90000"/>
        </a:lnSpc>
        <a:spcBef>
          <a:spcPct val="0"/>
        </a:spcBef>
        <a:spcAft>
          <a:spcPct val="0"/>
        </a:spcAft>
        <a:defRPr sz="3000">
          <a:solidFill>
            <a:srgbClr val="989898"/>
          </a:solidFill>
          <a:latin typeface="Arial" charset="0"/>
          <a:cs typeface="Arial" charset="0"/>
        </a:defRPr>
      </a:lvl9pPr>
    </p:titleStyle>
    <p:bodyStyle>
      <a:lvl1pPr marL="342900" indent="-342900" algn="l" rtl="0" eaLnBrk="1" fontAlgn="base" hangingPunct="1">
        <a:spcBef>
          <a:spcPct val="20000"/>
        </a:spcBef>
        <a:spcAft>
          <a:spcPct val="0"/>
        </a:spcAft>
        <a:buClr>
          <a:schemeClr val="bg2"/>
        </a:buClr>
        <a:buSzPct val="130000"/>
        <a:buFont typeface="Verdana" pitchFamily="34" charset="0"/>
        <a:buChar char="●"/>
        <a:defRPr>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Font typeface="Verdana" pitchFamily="34" charset="0"/>
        <a:buChar char="●"/>
        <a:defRPr sz="1600" b="1">
          <a:solidFill>
            <a:srgbClr val="989898"/>
          </a:solidFill>
          <a:latin typeface="+mn-lt"/>
          <a:cs typeface="+mn-cs"/>
        </a:defRPr>
      </a:lvl2pPr>
      <a:lvl3pPr marL="1143000" indent="-228600" algn="l" rtl="0" eaLnBrk="1" fontAlgn="base" hangingPunct="1">
        <a:spcBef>
          <a:spcPct val="20000"/>
        </a:spcBef>
        <a:spcAft>
          <a:spcPct val="0"/>
        </a:spcAft>
        <a:buClr>
          <a:schemeClr val="hlink"/>
        </a:buClr>
        <a:buChar char="•"/>
        <a:defRPr sz="1600">
          <a:solidFill>
            <a:srgbClr val="989898"/>
          </a:solidFill>
          <a:latin typeface="+mn-lt"/>
          <a:cs typeface="+mn-cs"/>
        </a:defRPr>
      </a:lvl3pPr>
      <a:lvl4pPr marL="1600200" indent="-228600" algn="l" rtl="0" eaLnBrk="1" fontAlgn="base" hangingPunct="1">
        <a:spcBef>
          <a:spcPct val="20000"/>
        </a:spcBef>
        <a:spcAft>
          <a:spcPct val="0"/>
        </a:spcAft>
        <a:buClr>
          <a:schemeClr val="accent2"/>
        </a:buClr>
        <a:buChar char="•"/>
        <a:defRPr sz="1600">
          <a:solidFill>
            <a:srgbClr val="989898"/>
          </a:solidFill>
          <a:latin typeface="+mn-lt"/>
          <a:cs typeface="+mn-cs"/>
        </a:defRPr>
      </a:lvl4pPr>
      <a:lvl5pPr marL="2057400" indent="-228600" algn="l" rtl="0" eaLnBrk="1" fontAlgn="base" hangingPunct="1">
        <a:spcBef>
          <a:spcPct val="20000"/>
        </a:spcBef>
        <a:spcAft>
          <a:spcPct val="0"/>
        </a:spcAft>
        <a:buClr>
          <a:schemeClr val="accent2"/>
        </a:buClr>
        <a:buChar char="•"/>
        <a:defRPr sz="1600">
          <a:solidFill>
            <a:srgbClr val="989898"/>
          </a:solidFill>
          <a:latin typeface="+mn-lt"/>
          <a:cs typeface="+mn-cs"/>
        </a:defRPr>
      </a:lvl5pPr>
      <a:lvl6pPr marL="2514600" indent="-228600" algn="l" rtl="0" eaLnBrk="1" fontAlgn="base" hangingPunct="1">
        <a:spcBef>
          <a:spcPct val="20000"/>
        </a:spcBef>
        <a:spcAft>
          <a:spcPct val="0"/>
        </a:spcAft>
        <a:buClr>
          <a:schemeClr val="accent2"/>
        </a:buClr>
        <a:buChar char="•"/>
        <a:defRPr sz="1600">
          <a:solidFill>
            <a:srgbClr val="989898"/>
          </a:solidFill>
          <a:latin typeface="+mn-lt"/>
          <a:cs typeface="+mn-cs"/>
        </a:defRPr>
      </a:lvl6pPr>
      <a:lvl7pPr marL="2971800" indent="-228600" algn="l" rtl="0" eaLnBrk="1" fontAlgn="base" hangingPunct="1">
        <a:spcBef>
          <a:spcPct val="20000"/>
        </a:spcBef>
        <a:spcAft>
          <a:spcPct val="0"/>
        </a:spcAft>
        <a:buClr>
          <a:schemeClr val="accent2"/>
        </a:buClr>
        <a:buChar char="•"/>
        <a:defRPr sz="1600">
          <a:solidFill>
            <a:srgbClr val="989898"/>
          </a:solidFill>
          <a:latin typeface="+mn-lt"/>
          <a:cs typeface="+mn-cs"/>
        </a:defRPr>
      </a:lvl7pPr>
      <a:lvl8pPr marL="3429000" indent="-228600" algn="l" rtl="0" eaLnBrk="1" fontAlgn="base" hangingPunct="1">
        <a:spcBef>
          <a:spcPct val="20000"/>
        </a:spcBef>
        <a:spcAft>
          <a:spcPct val="0"/>
        </a:spcAft>
        <a:buClr>
          <a:schemeClr val="accent2"/>
        </a:buClr>
        <a:buChar char="•"/>
        <a:defRPr sz="1600">
          <a:solidFill>
            <a:srgbClr val="989898"/>
          </a:solidFill>
          <a:latin typeface="+mn-lt"/>
          <a:cs typeface="+mn-cs"/>
        </a:defRPr>
      </a:lvl8pPr>
      <a:lvl9pPr marL="3886200" indent="-228600" algn="l" rtl="0" eaLnBrk="1" fontAlgn="base" hangingPunct="1">
        <a:spcBef>
          <a:spcPct val="20000"/>
        </a:spcBef>
        <a:spcAft>
          <a:spcPct val="0"/>
        </a:spcAft>
        <a:buClr>
          <a:schemeClr val="accent2"/>
        </a:buClr>
        <a:buChar char="•"/>
        <a:defRPr sz="1600">
          <a:solidFill>
            <a:srgbClr val="989898"/>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emf"/></Relationships>
</file>

<file path=ppt/slides/_rels/slide1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sz="quarter" idx="11"/>
          </p:nvPr>
        </p:nvSpPr>
        <p:spPr>
          <a:xfrm>
            <a:off x="-77118" y="1210661"/>
            <a:ext cx="4494882" cy="369332"/>
          </a:xfrm>
        </p:spPr>
        <p:txBody>
          <a:bodyPr/>
          <a:lstStyle/>
          <a:p>
            <a:endParaRPr lang="en-US" altLang="fr-FR" dirty="0"/>
          </a:p>
        </p:txBody>
      </p:sp>
      <p:sp>
        <p:nvSpPr>
          <p:cNvPr id="3" name="Titre 2"/>
          <p:cNvSpPr>
            <a:spLocks noGrp="1"/>
          </p:cNvSpPr>
          <p:nvPr>
            <p:ph type="ctrTitle"/>
          </p:nvPr>
        </p:nvSpPr>
        <p:spPr>
          <a:xfrm>
            <a:off x="277225" y="429960"/>
            <a:ext cx="8589550" cy="601875"/>
          </a:xfrm>
        </p:spPr>
        <p:txBody>
          <a:bodyPr/>
          <a:lstStyle/>
          <a:p>
            <a:pPr algn="l"/>
            <a:r>
              <a:rPr lang="fr-FR" sz="2400" kern="1200" dirty="0">
                <a:solidFill>
                  <a:schemeClr val="tx1"/>
                </a:solidFill>
                <a:latin typeface="Arial" charset="0"/>
                <a:ea typeface="+mn-ea"/>
                <a:cs typeface="Arial" charset="0"/>
              </a:rPr>
              <a:t/>
            </a:r>
            <a:br>
              <a:rPr lang="fr-FR" sz="2400" kern="1200" dirty="0">
                <a:solidFill>
                  <a:schemeClr val="tx1"/>
                </a:solidFill>
                <a:latin typeface="Arial" charset="0"/>
                <a:ea typeface="+mn-ea"/>
                <a:cs typeface="Arial" charset="0"/>
              </a:rPr>
            </a:br>
            <a:r>
              <a:rPr lang="fr-FR" sz="2400" b="1" kern="1200" dirty="0">
                <a:solidFill>
                  <a:schemeClr val="tx1"/>
                </a:solidFill>
                <a:latin typeface="Arial" charset="0"/>
                <a:ea typeface="+mn-ea"/>
                <a:cs typeface="Arial" charset="0"/>
              </a:rPr>
              <a:t>SPC </a:t>
            </a:r>
            <a:r>
              <a:rPr lang="fr-FR" sz="2400" b="1" kern="1200" dirty="0" err="1">
                <a:solidFill>
                  <a:schemeClr val="tx1"/>
                </a:solidFill>
                <a:latin typeface="Arial" charset="0"/>
                <a:ea typeface="+mn-ea"/>
                <a:cs typeface="Arial" charset="0"/>
              </a:rPr>
              <a:t>Manufacturing</a:t>
            </a:r>
            <a:r>
              <a:rPr lang="fr-FR" sz="2400" b="1" kern="1200" dirty="0">
                <a:solidFill>
                  <a:schemeClr val="tx1"/>
                </a:solidFill>
                <a:latin typeface="Arial" charset="0"/>
                <a:ea typeface="+mn-ea"/>
                <a:cs typeface="Arial" charset="0"/>
              </a:rPr>
              <a:t> </a:t>
            </a:r>
            <a:r>
              <a:rPr lang="fr-FR" sz="2400" b="1" kern="1200" dirty="0" err="1">
                <a:solidFill>
                  <a:schemeClr val="tx1"/>
                </a:solidFill>
                <a:latin typeface="Arial" charset="0"/>
                <a:ea typeface="+mn-ea"/>
                <a:cs typeface="Arial" charset="0"/>
              </a:rPr>
              <a:t>Waiver</a:t>
            </a:r>
            <a:r>
              <a:rPr lang="fr-FR" sz="2400" b="1" kern="1200" dirty="0">
                <a:solidFill>
                  <a:schemeClr val="tx1"/>
                </a:solidFill>
                <a:latin typeface="Arial" charset="0"/>
                <a:ea typeface="+mn-ea"/>
                <a:cs typeface="Arial" charset="0"/>
              </a:rPr>
              <a:t/>
            </a:r>
            <a:br>
              <a:rPr lang="fr-FR" sz="2400" b="1" kern="1200" dirty="0">
                <a:solidFill>
                  <a:schemeClr val="tx1"/>
                </a:solidFill>
                <a:latin typeface="Arial" charset="0"/>
                <a:ea typeface="+mn-ea"/>
                <a:cs typeface="Arial" charset="0"/>
              </a:rPr>
            </a:br>
            <a:r>
              <a:rPr lang="fr-FR" sz="2400" b="1" kern="1200" dirty="0">
                <a:solidFill>
                  <a:schemeClr val="tx1"/>
                </a:solidFill>
                <a:latin typeface="Arial" charset="0"/>
                <a:ea typeface="+mn-ea"/>
                <a:cs typeface="Arial" charset="0"/>
              </a:rPr>
              <a:t>L’exception de fabrication</a:t>
            </a:r>
            <a:br>
              <a:rPr lang="fr-FR" sz="2400" b="1" kern="1200" dirty="0">
                <a:solidFill>
                  <a:schemeClr val="tx1"/>
                </a:solidFill>
                <a:latin typeface="Arial" charset="0"/>
                <a:ea typeface="+mn-ea"/>
                <a:cs typeface="Arial" charset="0"/>
              </a:rPr>
            </a:br>
            <a:r>
              <a:rPr lang="fr-FR" sz="2400" b="1" kern="1200" dirty="0">
                <a:solidFill>
                  <a:schemeClr val="tx1"/>
                </a:solidFill>
                <a:latin typeface="Arial" charset="0"/>
                <a:ea typeface="+mn-ea"/>
                <a:cs typeface="Arial" charset="0"/>
              </a:rPr>
              <a:t>Mise en œuvre et conséquences</a:t>
            </a:r>
            <a:endParaRPr lang="en-US" sz="2400" b="1" dirty="0">
              <a:solidFill>
                <a:srgbClr val="989898"/>
              </a:solidFill>
            </a:endParaRPr>
          </a:p>
        </p:txBody>
      </p:sp>
      <p:sp>
        <p:nvSpPr>
          <p:cNvPr id="8" name="Rectangle 7"/>
          <p:cNvSpPr/>
          <p:nvPr/>
        </p:nvSpPr>
        <p:spPr>
          <a:xfrm rot="16200000">
            <a:off x="-1003750" y="1126024"/>
            <a:ext cx="2300063" cy="169277"/>
          </a:xfrm>
          <a:prstGeom prst="rect">
            <a:avLst/>
          </a:prstGeom>
        </p:spPr>
        <p:txBody>
          <a:bodyPr wrap="square">
            <a:spAutoFit/>
          </a:bodyPr>
          <a:lstStyle/>
          <a:p>
            <a:r>
              <a:rPr lang="fr-FR" sz="500" dirty="0">
                <a:solidFill>
                  <a:schemeClr val="bg1"/>
                </a:solidFill>
              </a:rPr>
              <a:t>©Cultura RM Exclusive/Edwin Jimenez/GettyImages </a:t>
            </a:r>
          </a:p>
        </p:txBody>
      </p:sp>
      <p:pic>
        <p:nvPicPr>
          <p:cNvPr id="9" name="Espace réservé du contenu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3219" y="2260009"/>
            <a:ext cx="4175747" cy="3473248"/>
          </a:xfrm>
          <a:prstGeom prst="rect">
            <a:avLst/>
          </a:prstGeom>
        </p:spPr>
      </p:pic>
      <p:sp>
        <p:nvSpPr>
          <p:cNvPr id="2" name="ZoneTexte 1"/>
          <p:cNvSpPr txBox="1"/>
          <p:nvPr/>
        </p:nvSpPr>
        <p:spPr>
          <a:xfrm>
            <a:off x="146281" y="1988840"/>
            <a:ext cx="2769535" cy="3139321"/>
          </a:xfrm>
          <a:prstGeom prst="rect">
            <a:avLst/>
          </a:prstGeom>
          <a:noFill/>
        </p:spPr>
        <p:txBody>
          <a:bodyPr wrap="square" rtlCol="0">
            <a:spAutoFit/>
          </a:bodyPr>
          <a:lstStyle/>
          <a:p>
            <a:endParaRPr lang="fr-FR" dirty="0"/>
          </a:p>
          <a:p>
            <a:r>
              <a:rPr lang="fr-FR" b="1" dirty="0"/>
              <a:t>Philippe BOUVET</a:t>
            </a:r>
          </a:p>
          <a:p>
            <a:r>
              <a:rPr lang="fr-FR" b="1" dirty="0"/>
              <a:t>Mandataire en Brevets Européens</a:t>
            </a:r>
            <a:endParaRPr lang="fr-FR" dirty="0"/>
          </a:p>
          <a:p>
            <a:endParaRPr lang="fr-FR" dirty="0"/>
          </a:p>
          <a:p>
            <a:r>
              <a:rPr lang="fr-FR" dirty="0"/>
              <a:t>Webinar - Conference LES France / ASPI - LIFE SCIENCES </a:t>
            </a:r>
          </a:p>
          <a:p>
            <a:r>
              <a:rPr lang="fr-FR" dirty="0"/>
              <a:t>16 juin 2020 </a:t>
            </a:r>
          </a:p>
          <a:p>
            <a:endParaRPr lang="fr-FR" sz="1800" b="1" dirty="0">
              <a:solidFill>
                <a:srgbClr val="FF0000"/>
              </a:solidFill>
            </a:endParaRPr>
          </a:p>
          <a:p>
            <a:endParaRPr lang="fr-FR" dirty="0"/>
          </a:p>
        </p:txBody>
      </p:sp>
      <p:pic>
        <p:nvPicPr>
          <p:cNvPr id="10" name="Picture 4" descr="Description de cette image, Ã©galement commentÃ©e ci-aprÃ¨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6372200" y="61667"/>
            <a:ext cx="1540794" cy="1027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24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Formulaire type de notification </a:t>
            </a:r>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p:txBody>
          <a:bodyPr/>
          <a:lstStyle/>
          <a:p>
            <a:pPr>
              <a:defRPr/>
            </a:pPr>
            <a:r>
              <a:rPr lang="fr-FR" noProof="0"/>
              <a:t>|</a:t>
            </a:r>
            <a:r>
              <a:rPr lang="fr-FR" sz="900" baseline="16000" noProof="0"/>
              <a:t>         </a:t>
            </a:r>
            <a:fld id="{89AA987A-3B42-4DCD-9D25-A7621F79A60E}" type="slidenum">
              <a:rPr lang="fr-FR" noProof="0" smtClean="0"/>
              <a:pPr>
                <a:defRPr/>
              </a:pPr>
              <a:t>10</a:t>
            </a:fld>
            <a:endParaRPr lang="fr-FR" noProof="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65618" y="1390650"/>
            <a:ext cx="7877851" cy="424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Image 2">
            <a:extLst>
              <a:ext uri="{FF2B5EF4-FFF2-40B4-BE49-F238E27FC236}">
                <a16:creationId xmlns:a16="http://schemas.microsoft.com/office/drawing/2014/main" xmlns="" id="{B7F4E335-0756-4762-93B3-26E4B8B8D031}"/>
              </a:ext>
            </a:extLst>
          </p:cNvPr>
          <p:cNvPicPr>
            <a:picLocks noChangeAspect="1"/>
          </p:cNvPicPr>
          <p:nvPr/>
        </p:nvPicPr>
        <p:blipFill>
          <a:blip r:embed="rId4"/>
          <a:stretch>
            <a:fillRect/>
          </a:stretch>
        </p:blipFill>
        <p:spPr>
          <a:xfrm>
            <a:off x="179512" y="1165707"/>
            <a:ext cx="8478382" cy="4698036"/>
          </a:xfrm>
          <a:prstGeom prst="rect">
            <a:avLst/>
          </a:prstGeom>
        </p:spPr>
      </p:pic>
      <p:pic>
        <p:nvPicPr>
          <p:cNvPr id="9" name="Picture 2" descr="C:\Users\s8672676\Desktop\jurisp\M2\images\INPI.png">
            <a:extLst>
              <a:ext uri="{FF2B5EF4-FFF2-40B4-BE49-F238E27FC236}">
                <a16:creationId xmlns:a16="http://schemas.microsoft.com/office/drawing/2014/main" xmlns="" id="{5DBA1C23-C392-40C9-B53B-E6290A03E9C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64450" y="291318"/>
            <a:ext cx="620688" cy="620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3717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3A3B273-EE61-4B7E-931E-8E2305C504B8}"/>
              </a:ext>
            </a:extLst>
          </p:cNvPr>
          <p:cNvSpPr>
            <a:spLocks noGrp="1"/>
          </p:cNvSpPr>
          <p:nvPr>
            <p:ph type="title"/>
          </p:nvPr>
        </p:nvSpPr>
        <p:spPr/>
        <p:txBody>
          <a:bodyPr/>
          <a:lstStyle/>
          <a:p>
            <a:r>
              <a:rPr lang="fr-FR" dirty="0"/>
              <a:t>Mise en œuvre en France</a:t>
            </a:r>
          </a:p>
        </p:txBody>
      </p:sp>
      <p:sp>
        <p:nvSpPr>
          <p:cNvPr id="3" name="Espace réservé du contenu 2">
            <a:extLst>
              <a:ext uri="{FF2B5EF4-FFF2-40B4-BE49-F238E27FC236}">
                <a16:creationId xmlns:a16="http://schemas.microsoft.com/office/drawing/2014/main" xmlns="" id="{35A717B2-74C5-4AAA-80FE-2AF168C50B12}"/>
              </a:ext>
            </a:extLst>
          </p:cNvPr>
          <p:cNvSpPr>
            <a:spLocks noGrp="1"/>
          </p:cNvSpPr>
          <p:nvPr>
            <p:ph idx="1"/>
          </p:nvPr>
        </p:nvSpPr>
        <p:spPr/>
        <p:txBody>
          <a:bodyPr/>
          <a:lstStyle/>
          <a:p>
            <a:endParaRPr lang="fr-FR" dirty="0"/>
          </a:p>
          <a:p>
            <a:endParaRPr lang="fr-FR" dirty="0"/>
          </a:p>
          <a:p>
            <a:endParaRPr lang="fr-FR" dirty="0"/>
          </a:p>
          <a:p>
            <a:r>
              <a:rPr lang="fr-FR" dirty="0"/>
              <a:t>Communiqué de l’INPI en date du 10 février 2020</a:t>
            </a:r>
          </a:p>
          <a:p>
            <a:pPr marL="0" indent="0">
              <a:buNone/>
            </a:pPr>
            <a:r>
              <a:rPr lang="fr-FR" dirty="0"/>
              <a:t>-formulaire type, téléchargeable sur le site de l’INPI</a:t>
            </a:r>
          </a:p>
          <a:p>
            <a:pPr marL="0" indent="0">
              <a:buNone/>
            </a:pPr>
            <a:r>
              <a:rPr lang="fr-FR" dirty="0"/>
              <a:t>- à notifier à l’INPI par le biais d’une demande d’inscription d’un « acte affectant la propriété ou la jouissance d’un titre », effectuée sous forme électronique sur le site Internet de l’INPI via le portail e-procédures </a:t>
            </a:r>
          </a:p>
          <a:p>
            <a:pPr marL="0" indent="0">
              <a:buNone/>
            </a:pPr>
            <a:r>
              <a:rPr lang="fr-FR" dirty="0"/>
              <a:t>- redevance de 27€ à payer (s’applique aussi aux modifications de l’art 5.2.b/c ?)</a:t>
            </a:r>
          </a:p>
          <a:p>
            <a:endParaRPr lang="fr-FR" dirty="0"/>
          </a:p>
          <a:p>
            <a:r>
              <a:rPr lang="fr-FR" kern="1200" dirty="0">
                <a:latin typeface="Arial" charset="0"/>
                <a:cs typeface="Arial" charset="0"/>
              </a:rPr>
              <a:t>Inscription visible sur la base brevets INPI, dans le champ RNB (avec le code nature dédié EC)</a:t>
            </a:r>
            <a:endParaRPr lang="fr-FR" dirty="0"/>
          </a:p>
          <a:p>
            <a:endParaRPr lang="fr-FR" dirty="0"/>
          </a:p>
        </p:txBody>
      </p:sp>
      <p:sp>
        <p:nvSpPr>
          <p:cNvPr id="4" name="Espace réservé du pied de page 3">
            <a:extLst>
              <a:ext uri="{FF2B5EF4-FFF2-40B4-BE49-F238E27FC236}">
                <a16:creationId xmlns:a16="http://schemas.microsoft.com/office/drawing/2014/main" xmlns="" id="{376E4922-D67F-48B7-9521-7D67C0A65027}"/>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xmlns="" id="{05D7E770-91A2-45B3-9F90-609075DE35F0}"/>
              </a:ext>
            </a:extLst>
          </p:cNvPr>
          <p:cNvSpPr>
            <a:spLocks noGrp="1"/>
          </p:cNvSpPr>
          <p:nvPr>
            <p:ph type="sldNum" sz="quarter" idx="11"/>
          </p:nvPr>
        </p:nvSpPr>
        <p:spPr/>
        <p:txBody>
          <a:bodyPr/>
          <a:lstStyle/>
          <a:p>
            <a:pPr>
              <a:defRPr/>
            </a:pPr>
            <a:r>
              <a:rPr lang="fr-FR" noProof="0"/>
              <a:t>|</a:t>
            </a:r>
            <a:r>
              <a:rPr lang="fr-FR" sz="900" baseline="16000" noProof="0"/>
              <a:t>         </a:t>
            </a:r>
            <a:fld id="{89AA987A-3B42-4DCD-9D25-A7621F79A60E}" type="slidenum">
              <a:rPr lang="fr-FR" noProof="0" smtClean="0"/>
              <a:pPr>
                <a:defRPr/>
              </a:pPr>
              <a:t>11</a:t>
            </a:fld>
            <a:endParaRPr lang="fr-FR" noProof="0"/>
          </a:p>
        </p:txBody>
      </p:sp>
      <p:pic>
        <p:nvPicPr>
          <p:cNvPr id="6" name="Image 5">
            <a:extLst>
              <a:ext uri="{FF2B5EF4-FFF2-40B4-BE49-F238E27FC236}">
                <a16:creationId xmlns:a16="http://schemas.microsoft.com/office/drawing/2014/main" xmlns="" id="{2D8C07C7-23B2-448E-8307-E58F00038759}"/>
              </a:ext>
            </a:extLst>
          </p:cNvPr>
          <p:cNvPicPr>
            <a:picLocks noChangeAspect="1"/>
          </p:cNvPicPr>
          <p:nvPr/>
        </p:nvPicPr>
        <p:blipFill>
          <a:blip r:embed="rId3"/>
          <a:stretch>
            <a:fillRect/>
          </a:stretch>
        </p:blipFill>
        <p:spPr>
          <a:xfrm>
            <a:off x="7231346" y="0"/>
            <a:ext cx="1707584" cy="1098892"/>
          </a:xfrm>
          <a:prstGeom prst="rect">
            <a:avLst/>
          </a:prstGeom>
        </p:spPr>
      </p:pic>
      <p:pic>
        <p:nvPicPr>
          <p:cNvPr id="7" name="Image 6">
            <a:extLst>
              <a:ext uri="{FF2B5EF4-FFF2-40B4-BE49-F238E27FC236}">
                <a16:creationId xmlns:a16="http://schemas.microsoft.com/office/drawing/2014/main" xmlns="" id="{56FD795D-B0A3-48E7-87FA-9DBE5079D5FF}"/>
              </a:ext>
            </a:extLst>
          </p:cNvPr>
          <p:cNvPicPr>
            <a:picLocks noChangeAspect="1"/>
          </p:cNvPicPr>
          <p:nvPr/>
        </p:nvPicPr>
        <p:blipFill>
          <a:blip r:embed="rId4"/>
          <a:stretch>
            <a:fillRect/>
          </a:stretch>
        </p:blipFill>
        <p:spPr>
          <a:xfrm>
            <a:off x="395535" y="1269321"/>
            <a:ext cx="8352929" cy="912633"/>
          </a:xfrm>
          <a:prstGeom prst="rect">
            <a:avLst/>
          </a:prstGeom>
        </p:spPr>
      </p:pic>
    </p:spTree>
    <p:extLst>
      <p:ext uri="{BB962C8B-B14F-4D97-AF65-F5344CB8AC3E}">
        <p14:creationId xmlns:p14="http://schemas.microsoft.com/office/powerpoint/2010/main" val="1837840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Conclusions</a:t>
            </a:r>
            <a:br>
              <a:rPr lang="fr-FR" dirty="0"/>
            </a:br>
            <a:r>
              <a:rPr lang="fr-FR" dirty="0"/>
              <a:t>Aspects pratiques</a:t>
            </a:r>
          </a:p>
        </p:txBody>
      </p:sp>
      <p:sp>
        <p:nvSpPr>
          <p:cNvPr id="3" name="Espace réservé du contenu 2"/>
          <p:cNvSpPr>
            <a:spLocks noGrp="1"/>
          </p:cNvSpPr>
          <p:nvPr>
            <p:ph idx="1"/>
          </p:nvPr>
        </p:nvSpPr>
        <p:spPr>
          <a:xfrm>
            <a:off x="403827" y="1304925"/>
            <a:ext cx="7922611" cy="4248150"/>
          </a:xfrm>
        </p:spPr>
        <p:txBody>
          <a:bodyPr/>
          <a:lstStyle/>
          <a:p>
            <a:r>
              <a:rPr lang="fr-FR" dirty="0"/>
              <a:t>Nouvelles dispositions ajoutant un niveau supplémentaire de complexité dans un domaine déjà complexe</a:t>
            </a:r>
          </a:p>
          <a:p>
            <a:r>
              <a:rPr lang="fr-FR" dirty="0"/>
              <a:t>Certains points devront être clarifiés par des décisions nationales et de la CJUE</a:t>
            </a:r>
          </a:p>
          <a:p>
            <a:r>
              <a:rPr lang="fr-FR" dirty="0"/>
              <a:t>Nombreuses obligations (information, délais, diligence..) à respecter strictement par le fabricant; susceptibles de faire l’objet de litiges </a:t>
            </a:r>
          </a:p>
          <a:p>
            <a:r>
              <a:rPr lang="fr-FR" dirty="0"/>
              <a:t>Informations à vérifier par le titulaire du CCP</a:t>
            </a:r>
            <a:endParaRPr lang="fr-FR" b="1" dirty="0">
              <a:solidFill>
                <a:srgbClr val="FF0000"/>
              </a:solidFill>
            </a:endParaRPr>
          </a:p>
          <a:p>
            <a:r>
              <a:rPr lang="fr-FR" dirty="0"/>
              <a:t>Risques de mauvaise communication des informations au sein de sociétés/groupes de taille importante ou dans des cas de collaborations</a:t>
            </a:r>
          </a:p>
          <a:p>
            <a:r>
              <a:rPr lang="fr-FR" dirty="0"/>
              <a:t>Vérifier régulièrement auprès des offices les plus à risque si des notifications sont faites; mettre en place une surveillance des bases de données</a:t>
            </a:r>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p:txBody>
          <a:bodyPr/>
          <a:lstStyle/>
          <a:p>
            <a:pPr>
              <a:defRPr/>
            </a:pPr>
            <a:r>
              <a:rPr lang="fr-FR" noProof="0"/>
              <a:t>|</a:t>
            </a:r>
            <a:r>
              <a:rPr lang="fr-FR" sz="900" baseline="16000" noProof="0"/>
              <a:t>         </a:t>
            </a:r>
            <a:fld id="{89AA987A-3B42-4DCD-9D25-A7621F79A60E}" type="slidenum">
              <a:rPr lang="fr-FR" noProof="0" smtClean="0"/>
              <a:pPr>
                <a:defRPr/>
              </a:pPr>
              <a:t>12</a:t>
            </a:fld>
            <a:endParaRPr lang="fr-FR" noProof="0"/>
          </a:p>
        </p:txBody>
      </p:sp>
      <p:pic>
        <p:nvPicPr>
          <p:cNvPr id="8" name="Picture 2" descr="cervea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116633"/>
            <a:ext cx="1512168"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0247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Merci pour votre attention</a:t>
            </a:r>
          </a:p>
        </p:txBody>
      </p:sp>
      <p:sp>
        <p:nvSpPr>
          <p:cNvPr id="3" name="Espace réservé du pied de page 2"/>
          <p:cNvSpPr>
            <a:spLocks noGrp="1"/>
          </p:cNvSpPr>
          <p:nvPr>
            <p:ph type="ftr" sz="quarter" idx="10"/>
          </p:nvPr>
        </p:nvSpPr>
        <p:spPr/>
        <p:txBody>
          <a:bodyPr/>
          <a:lstStyle/>
          <a:p>
            <a:pPr>
              <a:defRPr/>
            </a:pPr>
            <a:endParaRPr lang="fr-FR" noProof="0" dirty="0"/>
          </a:p>
        </p:txBody>
      </p:sp>
      <p:sp>
        <p:nvSpPr>
          <p:cNvPr id="4" name="Espace réservé du numéro de diapositive 3"/>
          <p:cNvSpPr>
            <a:spLocks noGrp="1"/>
          </p:cNvSpPr>
          <p:nvPr>
            <p:ph type="sldNum" sz="quarter" idx="11"/>
          </p:nvPr>
        </p:nvSpPr>
        <p:spPr/>
        <p:txBody>
          <a:bodyPr/>
          <a:lstStyle/>
          <a:p>
            <a:pPr>
              <a:defRPr/>
            </a:pPr>
            <a:r>
              <a:rPr lang="fr-FR" noProof="0"/>
              <a:t>|</a:t>
            </a:r>
            <a:r>
              <a:rPr lang="fr-FR" sz="900" baseline="16000" noProof="0"/>
              <a:t>         </a:t>
            </a:r>
            <a:fld id="{C00B244F-762A-4A33-BE9E-FB68F90B4352}" type="slidenum">
              <a:rPr lang="fr-FR" noProof="0" smtClean="0"/>
              <a:pPr>
                <a:defRPr/>
              </a:pPr>
              <a:t>13</a:t>
            </a:fld>
            <a:endParaRPr lang="fr-FR" noProof="0"/>
          </a:p>
        </p:txBody>
      </p:sp>
    </p:spTree>
    <p:extLst>
      <p:ext uri="{BB962C8B-B14F-4D97-AF65-F5344CB8AC3E}">
        <p14:creationId xmlns:p14="http://schemas.microsoft.com/office/powerpoint/2010/main" val="3970296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075A40E-0A2C-4360-96D1-FB6958E9FE9C}"/>
              </a:ext>
            </a:extLst>
          </p:cNvPr>
          <p:cNvSpPr>
            <a:spLocks noGrp="1"/>
          </p:cNvSpPr>
          <p:nvPr>
            <p:ph type="title"/>
          </p:nvPr>
        </p:nvSpPr>
        <p:spPr/>
        <p:txBody>
          <a:bodyPr/>
          <a:lstStyle/>
          <a:p>
            <a:r>
              <a:rPr lang="fr-FR" dirty="0"/>
              <a:t>BREXIT</a:t>
            </a:r>
          </a:p>
        </p:txBody>
      </p:sp>
      <p:sp>
        <p:nvSpPr>
          <p:cNvPr id="3" name="Espace réservé du contenu 2">
            <a:extLst>
              <a:ext uri="{FF2B5EF4-FFF2-40B4-BE49-F238E27FC236}">
                <a16:creationId xmlns:a16="http://schemas.microsoft.com/office/drawing/2014/main" xmlns="" id="{E417D32D-3359-499D-BF50-E1D6FA593C16}"/>
              </a:ext>
            </a:extLst>
          </p:cNvPr>
          <p:cNvSpPr>
            <a:spLocks noGrp="1"/>
          </p:cNvSpPr>
          <p:nvPr>
            <p:ph idx="1"/>
          </p:nvPr>
        </p:nvSpPr>
        <p:spPr/>
        <p:txBody>
          <a:bodyPr/>
          <a:lstStyle/>
          <a:p>
            <a:pPr marL="0" indent="0">
              <a:buNone/>
            </a:pPr>
            <a:r>
              <a:rPr lang="en-US" b="1" u="sng" dirty="0"/>
              <a:t>GOV.UK : Changes to SPC and patent law from 1 January </a:t>
            </a:r>
            <a:r>
              <a:rPr lang="fr-FR" b="1" u="sng" dirty="0"/>
              <a:t>2021 </a:t>
            </a:r>
            <a:r>
              <a:rPr lang="fr-FR" u="sng" dirty="0"/>
              <a:t>(</a:t>
            </a:r>
            <a:r>
              <a:rPr lang="fr-FR" dirty="0" err="1"/>
              <a:t>Published</a:t>
            </a:r>
            <a:r>
              <a:rPr lang="fr-FR" dirty="0"/>
              <a:t> 30 </a:t>
            </a:r>
            <a:r>
              <a:rPr lang="fr-FR" dirty="0" err="1"/>
              <a:t>January</a:t>
            </a:r>
            <a:r>
              <a:rPr lang="fr-FR" dirty="0"/>
              <a:t> 2020)</a:t>
            </a:r>
            <a:endParaRPr lang="fr-FR" b="1" u="sng" dirty="0"/>
          </a:p>
          <a:p>
            <a:pPr marL="0" indent="0">
              <a:buNone/>
            </a:pPr>
            <a:endParaRPr lang="en-US" u="sng" dirty="0"/>
          </a:p>
          <a:p>
            <a:r>
              <a:rPr lang="en-US" dirty="0"/>
              <a:t>In July 2019, a new EU law introduced a manufacturing waiver to the SPC system.</a:t>
            </a:r>
          </a:p>
          <a:p>
            <a:r>
              <a:rPr lang="en-US" dirty="0"/>
              <a:t>As this new law came into force after the Patents Regulations 2019 were made on 4 April 2019, it has not been fixed by those Regulations so that it works correctly as UK law after the transition period. </a:t>
            </a:r>
          </a:p>
          <a:p>
            <a:r>
              <a:rPr lang="en-US" dirty="0"/>
              <a:t>A call for views </a:t>
            </a:r>
            <a:r>
              <a:rPr lang="fi-FI" dirty="0"/>
              <a:t>(https://www.gov.uk/government/consultations/supplementary-protection-certificate-waiver-no-deal-legislation) on draft </a:t>
            </a:r>
            <a:r>
              <a:rPr lang="en-US" dirty="0"/>
              <a:t>modifications to fix the manufacturing waiver law ran from 5 July to 9 August 2019. </a:t>
            </a:r>
          </a:p>
          <a:p>
            <a:r>
              <a:rPr lang="en-US" dirty="0"/>
              <a:t>We are considering the final form of legislation to be laid before Parliament in light of these responses.</a:t>
            </a:r>
            <a:endParaRPr lang="fr-FR" dirty="0"/>
          </a:p>
        </p:txBody>
      </p:sp>
      <p:sp>
        <p:nvSpPr>
          <p:cNvPr id="4" name="Espace réservé du pied de page 3">
            <a:extLst>
              <a:ext uri="{FF2B5EF4-FFF2-40B4-BE49-F238E27FC236}">
                <a16:creationId xmlns:a16="http://schemas.microsoft.com/office/drawing/2014/main" xmlns="" id="{AD741CD3-FF7A-49C6-93F4-17635EC0B21B}"/>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xmlns="" id="{F3AB7C7E-20E9-483C-8AF3-9C7A33042E6C}"/>
              </a:ext>
            </a:extLst>
          </p:cNvPr>
          <p:cNvSpPr>
            <a:spLocks noGrp="1"/>
          </p:cNvSpPr>
          <p:nvPr>
            <p:ph type="sldNum" sz="quarter" idx="11"/>
          </p:nvPr>
        </p:nvSpPr>
        <p:spPr/>
        <p:txBody>
          <a:bodyPr/>
          <a:lstStyle/>
          <a:p>
            <a:pPr>
              <a:defRPr/>
            </a:pPr>
            <a:r>
              <a:rPr lang="fr-FR" noProof="0"/>
              <a:t>|</a:t>
            </a:r>
            <a:r>
              <a:rPr lang="fr-FR" sz="900" baseline="16000" noProof="0"/>
              <a:t>         </a:t>
            </a:r>
            <a:fld id="{89AA987A-3B42-4DCD-9D25-A7621F79A60E}" type="slidenum">
              <a:rPr lang="fr-FR" noProof="0" smtClean="0"/>
              <a:pPr>
                <a:defRPr/>
              </a:pPr>
              <a:t>14</a:t>
            </a:fld>
            <a:endParaRPr lang="fr-FR" noProof="0"/>
          </a:p>
        </p:txBody>
      </p:sp>
    </p:spTree>
    <p:extLst>
      <p:ext uri="{BB962C8B-B14F-4D97-AF65-F5344CB8AC3E}">
        <p14:creationId xmlns:p14="http://schemas.microsoft.com/office/powerpoint/2010/main" val="382615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SPC waiver</a:t>
            </a:r>
            <a:br>
              <a:rPr lang="en-US" dirty="0"/>
            </a:br>
            <a:r>
              <a:rPr lang="en-US" dirty="0"/>
              <a:t>MA allowed before July 2019</a:t>
            </a:r>
            <a:endParaRPr lang="fr-FR" dirty="0"/>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p:txBody>
          <a:bodyPr/>
          <a:lstStyle/>
          <a:p>
            <a:pPr>
              <a:defRPr/>
            </a:pPr>
            <a:r>
              <a:rPr lang="fr-FR" noProof="0"/>
              <a:t>|</a:t>
            </a:r>
            <a:r>
              <a:rPr lang="fr-FR" sz="900" baseline="16000" noProof="0"/>
              <a:t>         </a:t>
            </a:r>
            <a:fld id="{89AA987A-3B42-4DCD-9D25-A7621F79A60E}" type="slidenum">
              <a:rPr lang="fr-FR" noProof="0" smtClean="0"/>
              <a:pPr>
                <a:defRPr/>
              </a:pPr>
              <a:t>15</a:t>
            </a:fld>
            <a:endParaRPr lang="fr-FR" noProof="0"/>
          </a:p>
        </p:txBody>
      </p:sp>
      <p:sp>
        <p:nvSpPr>
          <p:cNvPr id="7" name="Pentagone 6"/>
          <p:cNvSpPr/>
          <p:nvPr/>
        </p:nvSpPr>
        <p:spPr>
          <a:xfrm>
            <a:off x="343885" y="1650774"/>
            <a:ext cx="2664296" cy="108012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Chevron 7"/>
          <p:cNvSpPr/>
          <p:nvPr/>
        </p:nvSpPr>
        <p:spPr>
          <a:xfrm>
            <a:off x="2483768" y="1650774"/>
            <a:ext cx="2880320" cy="1080120"/>
          </a:xfrm>
          <a:prstGeom prst="chevr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Chevron 8"/>
          <p:cNvSpPr/>
          <p:nvPr/>
        </p:nvSpPr>
        <p:spPr>
          <a:xfrm>
            <a:off x="4716016" y="1650774"/>
            <a:ext cx="3888432" cy="1080120"/>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SPC </a:t>
            </a:r>
            <a:r>
              <a:rPr lang="fr-FR" sz="1400" dirty="0" err="1"/>
              <a:t>filed</a:t>
            </a:r>
            <a:r>
              <a:rPr lang="fr-FR" sz="1400" dirty="0"/>
              <a:t> </a:t>
            </a:r>
            <a:r>
              <a:rPr lang="fr-FR" sz="1400" dirty="0" err="1"/>
              <a:t>after</a:t>
            </a:r>
            <a:r>
              <a:rPr lang="en-US" sz="1400" dirty="0"/>
              <a:t>July 2019 </a:t>
            </a:r>
          </a:p>
          <a:p>
            <a:pPr algn="ctr"/>
            <a:r>
              <a:rPr lang="en-US" sz="1400" b="1" dirty="0">
                <a:solidFill>
                  <a:schemeClr val="bg1"/>
                </a:solidFill>
              </a:rPr>
              <a:t>IN </a:t>
            </a:r>
          </a:p>
          <a:p>
            <a:pPr algn="ctr"/>
            <a:r>
              <a:rPr lang="en-US" sz="1400" dirty="0">
                <a:solidFill>
                  <a:schemeClr val="bg1"/>
                </a:solidFill>
              </a:rPr>
              <a:t>Waiver applies</a:t>
            </a:r>
            <a:endParaRPr lang="fr-FR" sz="1400" dirty="0">
              <a:solidFill>
                <a:schemeClr val="bg1"/>
              </a:solidFill>
            </a:endParaRPr>
          </a:p>
        </p:txBody>
      </p:sp>
      <p:sp>
        <p:nvSpPr>
          <p:cNvPr id="10" name="Rectangle avec flèche vers le haut 9"/>
          <p:cNvSpPr/>
          <p:nvPr/>
        </p:nvSpPr>
        <p:spPr>
          <a:xfrm>
            <a:off x="1929829" y="2833779"/>
            <a:ext cx="1008112" cy="864096"/>
          </a:xfrm>
          <a:prstGeom prst="upArrowCallou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907703" y="3113100"/>
            <a:ext cx="1152129" cy="584775"/>
          </a:xfrm>
          <a:prstGeom prst="rect">
            <a:avLst/>
          </a:prstGeom>
          <a:noFill/>
        </p:spPr>
        <p:txBody>
          <a:bodyPr wrap="square" rtlCol="0">
            <a:spAutoFit/>
          </a:bodyPr>
          <a:lstStyle/>
          <a:p>
            <a:r>
              <a:rPr lang="en-US" sz="1400" dirty="0"/>
              <a:t>July 2019</a:t>
            </a:r>
          </a:p>
          <a:p>
            <a:endParaRPr lang="fr-FR" dirty="0"/>
          </a:p>
        </p:txBody>
      </p:sp>
      <p:sp>
        <p:nvSpPr>
          <p:cNvPr id="12" name="Rectangle avec flèche vers le haut 11"/>
          <p:cNvSpPr/>
          <p:nvPr/>
        </p:nvSpPr>
        <p:spPr>
          <a:xfrm>
            <a:off x="4211960" y="2826159"/>
            <a:ext cx="1008112" cy="864096"/>
          </a:xfrm>
          <a:prstGeom prst="upArrowCallou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211960" y="3105480"/>
            <a:ext cx="1152129" cy="584775"/>
          </a:xfrm>
          <a:prstGeom prst="rect">
            <a:avLst/>
          </a:prstGeom>
          <a:noFill/>
        </p:spPr>
        <p:txBody>
          <a:bodyPr wrap="square" rtlCol="0">
            <a:spAutoFit/>
          </a:bodyPr>
          <a:lstStyle/>
          <a:p>
            <a:r>
              <a:rPr lang="en-US" sz="1400" dirty="0"/>
              <a:t>July 2022</a:t>
            </a:r>
          </a:p>
          <a:p>
            <a:endParaRPr lang="fr-FR" dirty="0"/>
          </a:p>
        </p:txBody>
      </p:sp>
      <p:sp>
        <p:nvSpPr>
          <p:cNvPr id="14" name="ZoneTexte 13"/>
          <p:cNvSpPr txBox="1"/>
          <p:nvPr/>
        </p:nvSpPr>
        <p:spPr>
          <a:xfrm>
            <a:off x="611560" y="1821502"/>
            <a:ext cx="1584176" cy="738664"/>
          </a:xfrm>
          <a:prstGeom prst="rect">
            <a:avLst/>
          </a:prstGeom>
          <a:noFill/>
        </p:spPr>
        <p:txBody>
          <a:bodyPr wrap="square" rtlCol="0">
            <a:spAutoFit/>
          </a:bodyPr>
          <a:lstStyle/>
          <a:p>
            <a:r>
              <a:rPr lang="fr-FR" sz="1400" dirty="0"/>
              <a:t>SPC </a:t>
            </a:r>
            <a:r>
              <a:rPr lang="fr-FR" sz="1400" dirty="0" err="1"/>
              <a:t>into</a:t>
            </a:r>
            <a:r>
              <a:rPr lang="fr-FR" sz="1400" dirty="0"/>
              <a:t> </a:t>
            </a:r>
            <a:r>
              <a:rPr lang="fr-FR" sz="1400" dirty="0" err="1"/>
              <a:t>effect</a:t>
            </a:r>
            <a:r>
              <a:rPr lang="fr-FR" sz="1400" dirty="0"/>
              <a:t> </a:t>
            </a:r>
            <a:r>
              <a:rPr lang="fr-FR" sz="1400" dirty="0" err="1"/>
              <a:t>before</a:t>
            </a:r>
            <a:r>
              <a:rPr lang="fr-FR" sz="1400" dirty="0"/>
              <a:t> </a:t>
            </a:r>
            <a:r>
              <a:rPr lang="en-US" sz="1400" dirty="0"/>
              <a:t>July 2019</a:t>
            </a:r>
            <a:endParaRPr lang="fr-FR" sz="1400" dirty="0"/>
          </a:p>
          <a:p>
            <a:r>
              <a:rPr lang="fr-FR" sz="1400" b="1" dirty="0"/>
              <a:t>OUT</a:t>
            </a:r>
            <a:r>
              <a:rPr lang="fr-FR" sz="1400" dirty="0"/>
              <a:t> of </a:t>
            </a:r>
            <a:r>
              <a:rPr lang="fr-FR" sz="1400" dirty="0" err="1"/>
              <a:t>waiwer</a:t>
            </a:r>
            <a:endParaRPr lang="fr-FR" sz="1400" dirty="0"/>
          </a:p>
        </p:txBody>
      </p:sp>
      <p:sp>
        <p:nvSpPr>
          <p:cNvPr id="15" name="ZoneTexte 14"/>
          <p:cNvSpPr txBox="1"/>
          <p:nvPr/>
        </p:nvSpPr>
        <p:spPr>
          <a:xfrm>
            <a:off x="2980208" y="1651543"/>
            <a:ext cx="1951831" cy="954107"/>
          </a:xfrm>
          <a:prstGeom prst="rect">
            <a:avLst/>
          </a:prstGeom>
          <a:noFill/>
        </p:spPr>
        <p:txBody>
          <a:bodyPr wrap="square" rtlCol="0">
            <a:spAutoFit/>
          </a:bodyPr>
          <a:lstStyle/>
          <a:p>
            <a:r>
              <a:rPr lang="fr-FR" sz="1400" dirty="0"/>
              <a:t>SPC </a:t>
            </a:r>
            <a:r>
              <a:rPr lang="fr-FR" sz="1400" dirty="0" err="1"/>
              <a:t>filed</a:t>
            </a:r>
            <a:r>
              <a:rPr lang="fr-FR" sz="1400" dirty="0"/>
              <a:t> </a:t>
            </a:r>
            <a:r>
              <a:rPr lang="fr-FR" sz="1400" dirty="0" err="1"/>
              <a:t>before</a:t>
            </a:r>
            <a:r>
              <a:rPr lang="fr-FR" sz="1400" dirty="0"/>
              <a:t> </a:t>
            </a:r>
            <a:r>
              <a:rPr lang="en-US" sz="1400" dirty="0"/>
              <a:t>July 2019 but </a:t>
            </a:r>
            <a:endParaRPr lang="fr-FR" sz="1400" dirty="0"/>
          </a:p>
          <a:p>
            <a:r>
              <a:rPr lang="fr-FR" sz="1400" dirty="0" err="1"/>
              <a:t>into</a:t>
            </a:r>
            <a:r>
              <a:rPr lang="fr-FR" sz="1400" dirty="0"/>
              <a:t> </a:t>
            </a:r>
            <a:r>
              <a:rPr lang="fr-FR" sz="1400" dirty="0" err="1"/>
              <a:t>effect</a:t>
            </a:r>
            <a:r>
              <a:rPr lang="fr-FR" sz="1400" dirty="0"/>
              <a:t> </a:t>
            </a:r>
            <a:r>
              <a:rPr lang="fr-FR" sz="1400" dirty="0" err="1"/>
              <a:t>after</a:t>
            </a:r>
            <a:r>
              <a:rPr lang="fr-FR" sz="1400" dirty="0"/>
              <a:t> </a:t>
            </a:r>
            <a:r>
              <a:rPr lang="fr-FR" sz="1400" b="1" dirty="0"/>
              <a:t>INTERIM</a:t>
            </a:r>
            <a:r>
              <a:rPr lang="fr-FR" sz="1400" dirty="0"/>
              <a:t> Provisions</a:t>
            </a:r>
          </a:p>
        </p:txBody>
      </p:sp>
      <p:sp>
        <p:nvSpPr>
          <p:cNvPr id="3" name="ZoneTexte 2"/>
          <p:cNvSpPr txBox="1"/>
          <p:nvPr/>
        </p:nvSpPr>
        <p:spPr>
          <a:xfrm>
            <a:off x="275086" y="4137223"/>
            <a:ext cx="184731" cy="369332"/>
          </a:xfrm>
          <a:prstGeom prst="rect">
            <a:avLst/>
          </a:prstGeom>
          <a:noFill/>
        </p:spPr>
        <p:txBody>
          <a:bodyPr wrap="none" rtlCol="0">
            <a:spAutoFit/>
          </a:bodyPr>
          <a:lstStyle/>
          <a:p>
            <a:endParaRPr lang="fr-FR" dirty="0"/>
          </a:p>
        </p:txBody>
      </p:sp>
      <p:sp>
        <p:nvSpPr>
          <p:cNvPr id="16" name="Pentagone 15"/>
          <p:cNvSpPr/>
          <p:nvPr/>
        </p:nvSpPr>
        <p:spPr>
          <a:xfrm>
            <a:off x="367451" y="3992810"/>
            <a:ext cx="1275787" cy="576064"/>
          </a:xfrm>
          <a:prstGeom prst="homePlate">
            <a:avLst/>
          </a:prstGeom>
          <a:solidFill>
            <a:schemeClr val="bg2">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7" name="Chevron 16"/>
          <p:cNvSpPr/>
          <p:nvPr/>
        </p:nvSpPr>
        <p:spPr>
          <a:xfrm>
            <a:off x="1361802" y="3993207"/>
            <a:ext cx="1967781" cy="576064"/>
          </a:xfrm>
          <a:prstGeom prst="chevr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SPC</a:t>
            </a:r>
          </a:p>
        </p:txBody>
      </p:sp>
      <p:sp>
        <p:nvSpPr>
          <p:cNvPr id="18" name="ZoneTexte 17"/>
          <p:cNvSpPr txBox="1"/>
          <p:nvPr/>
        </p:nvSpPr>
        <p:spPr>
          <a:xfrm>
            <a:off x="459817" y="4137223"/>
            <a:ext cx="751373" cy="307777"/>
          </a:xfrm>
          <a:prstGeom prst="rect">
            <a:avLst/>
          </a:prstGeom>
          <a:noFill/>
        </p:spPr>
        <p:txBody>
          <a:bodyPr wrap="square" rtlCol="0">
            <a:spAutoFit/>
          </a:bodyPr>
          <a:lstStyle/>
          <a:p>
            <a:r>
              <a:rPr lang="fr-FR" sz="1400" dirty="0"/>
              <a:t>Patent</a:t>
            </a:r>
          </a:p>
        </p:txBody>
      </p:sp>
      <p:sp>
        <p:nvSpPr>
          <p:cNvPr id="19" name="Pentagone 18"/>
          <p:cNvSpPr/>
          <p:nvPr/>
        </p:nvSpPr>
        <p:spPr>
          <a:xfrm>
            <a:off x="409298" y="4796755"/>
            <a:ext cx="3370614" cy="576064"/>
          </a:xfrm>
          <a:prstGeom prst="homePlate">
            <a:avLst/>
          </a:prstGeom>
          <a:solidFill>
            <a:schemeClr val="bg2">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0" name="Chevron 19"/>
          <p:cNvSpPr/>
          <p:nvPr/>
        </p:nvSpPr>
        <p:spPr>
          <a:xfrm>
            <a:off x="3500760" y="4796755"/>
            <a:ext cx="2430512" cy="576064"/>
          </a:xfrm>
          <a:prstGeom prst="chevr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SPC</a:t>
            </a:r>
          </a:p>
        </p:txBody>
      </p:sp>
      <p:sp>
        <p:nvSpPr>
          <p:cNvPr id="21" name="ZoneTexte 20"/>
          <p:cNvSpPr txBox="1"/>
          <p:nvPr/>
        </p:nvSpPr>
        <p:spPr>
          <a:xfrm>
            <a:off x="465175" y="4941168"/>
            <a:ext cx="751373" cy="307777"/>
          </a:xfrm>
          <a:prstGeom prst="rect">
            <a:avLst/>
          </a:prstGeom>
          <a:noFill/>
        </p:spPr>
        <p:txBody>
          <a:bodyPr wrap="square" rtlCol="0">
            <a:spAutoFit/>
          </a:bodyPr>
          <a:lstStyle/>
          <a:p>
            <a:r>
              <a:rPr lang="fr-FR" sz="1400" dirty="0"/>
              <a:t>Patent</a:t>
            </a:r>
          </a:p>
        </p:txBody>
      </p:sp>
      <p:sp>
        <p:nvSpPr>
          <p:cNvPr id="22" name="Pentagone 21"/>
          <p:cNvSpPr/>
          <p:nvPr/>
        </p:nvSpPr>
        <p:spPr>
          <a:xfrm>
            <a:off x="401682" y="5516835"/>
            <a:ext cx="6488104" cy="576064"/>
          </a:xfrm>
          <a:prstGeom prst="homePlate">
            <a:avLst/>
          </a:prstGeom>
          <a:solidFill>
            <a:schemeClr val="bg2">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23" name="Chevron 22"/>
          <p:cNvSpPr/>
          <p:nvPr/>
        </p:nvSpPr>
        <p:spPr>
          <a:xfrm>
            <a:off x="6228185" y="5516835"/>
            <a:ext cx="1799823" cy="576064"/>
          </a:xfrm>
          <a:prstGeom prst="chevr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SPC</a:t>
            </a:r>
          </a:p>
        </p:txBody>
      </p:sp>
      <p:sp>
        <p:nvSpPr>
          <p:cNvPr id="24" name="ZoneTexte 23"/>
          <p:cNvSpPr txBox="1"/>
          <p:nvPr/>
        </p:nvSpPr>
        <p:spPr>
          <a:xfrm>
            <a:off x="501663" y="5661248"/>
            <a:ext cx="751373" cy="307777"/>
          </a:xfrm>
          <a:prstGeom prst="rect">
            <a:avLst/>
          </a:prstGeom>
          <a:noFill/>
        </p:spPr>
        <p:txBody>
          <a:bodyPr wrap="square" rtlCol="0">
            <a:spAutoFit/>
          </a:bodyPr>
          <a:lstStyle/>
          <a:p>
            <a:r>
              <a:rPr lang="fr-FR" sz="1400" dirty="0"/>
              <a:t>Patent</a:t>
            </a:r>
          </a:p>
        </p:txBody>
      </p:sp>
      <p:sp>
        <p:nvSpPr>
          <p:cNvPr id="25" name="ZoneTexte 24"/>
          <p:cNvSpPr txBox="1"/>
          <p:nvPr/>
        </p:nvSpPr>
        <p:spPr>
          <a:xfrm>
            <a:off x="3482851" y="4106446"/>
            <a:ext cx="1368152" cy="338554"/>
          </a:xfrm>
          <a:prstGeom prst="rect">
            <a:avLst/>
          </a:prstGeom>
          <a:noFill/>
        </p:spPr>
        <p:txBody>
          <a:bodyPr wrap="square" rtlCol="0">
            <a:spAutoFit/>
          </a:bodyPr>
          <a:lstStyle/>
          <a:p>
            <a:r>
              <a:rPr lang="fr-FR" sz="1600" dirty="0"/>
              <a:t>Case1</a:t>
            </a:r>
          </a:p>
        </p:txBody>
      </p:sp>
      <p:sp>
        <p:nvSpPr>
          <p:cNvPr id="26" name="Rectangle 25"/>
          <p:cNvSpPr/>
          <p:nvPr/>
        </p:nvSpPr>
        <p:spPr>
          <a:xfrm>
            <a:off x="6083792" y="4885447"/>
            <a:ext cx="833883" cy="338554"/>
          </a:xfrm>
          <a:prstGeom prst="rect">
            <a:avLst/>
          </a:prstGeom>
        </p:spPr>
        <p:txBody>
          <a:bodyPr wrap="none">
            <a:spAutoFit/>
          </a:bodyPr>
          <a:lstStyle/>
          <a:p>
            <a:r>
              <a:rPr lang="fr-FR" sz="1600" dirty="0"/>
              <a:t>Case 2</a:t>
            </a:r>
          </a:p>
        </p:txBody>
      </p:sp>
      <p:sp>
        <p:nvSpPr>
          <p:cNvPr id="27" name="Rectangle 26"/>
          <p:cNvSpPr/>
          <p:nvPr/>
        </p:nvSpPr>
        <p:spPr>
          <a:xfrm>
            <a:off x="8028008" y="5617736"/>
            <a:ext cx="833883" cy="338554"/>
          </a:xfrm>
          <a:prstGeom prst="rect">
            <a:avLst/>
          </a:prstGeom>
        </p:spPr>
        <p:txBody>
          <a:bodyPr wrap="none">
            <a:spAutoFit/>
          </a:bodyPr>
          <a:lstStyle/>
          <a:p>
            <a:r>
              <a:rPr lang="fr-FR" sz="1600" dirty="0"/>
              <a:t>Case 3</a:t>
            </a:r>
          </a:p>
        </p:txBody>
      </p:sp>
      <p:sp>
        <p:nvSpPr>
          <p:cNvPr id="28" name="Étoile à 5 branches 27"/>
          <p:cNvSpPr/>
          <p:nvPr/>
        </p:nvSpPr>
        <p:spPr>
          <a:xfrm>
            <a:off x="504790" y="2793392"/>
            <a:ext cx="914400" cy="914400"/>
          </a:xfrm>
          <a:prstGeom prst="star5">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685768" y="3125192"/>
            <a:ext cx="792087" cy="369332"/>
          </a:xfrm>
          <a:prstGeom prst="rect">
            <a:avLst/>
          </a:prstGeom>
          <a:noFill/>
        </p:spPr>
        <p:txBody>
          <a:bodyPr wrap="square" rtlCol="0">
            <a:spAutoFit/>
          </a:bodyPr>
          <a:lstStyle/>
          <a:p>
            <a:r>
              <a:rPr lang="fr-FR" dirty="0"/>
              <a:t>MA</a:t>
            </a:r>
          </a:p>
        </p:txBody>
      </p:sp>
    </p:spTree>
    <p:extLst>
      <p:ext uri="{BB962C8B-B14F-4D97-AF65-F5344CB8AC3E}">
        <p14:creationId xmlns:p14="http://schemas.microsoft.com/office/powerpoint/2010/main" val="1952064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SPC waiver</a:t>
            </a:r>
            <a:br>
              <a:rPr lang="en-US" dirty="0"/>
            </a:br>
            <a:r>
              <a:rPr lang="en-US" dirty="0"/>
              <a:t>MA allowed after July 2019</a:t>
            </a:r>
            <a:endParaRPr lang="fr-FR" dirty="0"/>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p:txBody>
          <a:bodyPr/>
          <a:lstStyle/>
          <a:p>
            <a:pPr>
              <a:defRPr/>
            </a:pPr>
            <a:r>
              <a:rPr lang="fr-FR" noProof="0"/>
              <a:t>|</a:t>
            </a:r>
            <a:r>
              <a:rPr lang="fr-FR" sz="900" baseline="16000" noProof="0"/>
              <a:t>         </a:t>
            </a:r>
            <a:fld id="{89AA987A-3B42-4DCD-9D25-A7621F79A60E}" type="slidenum">
              <a:rPr lang="fr-FR" noProof="0" smtClean="0"/>
              <a:pPr>
                <a:defRPr/>
              </a:pPr>
              <a:t>16</a:t>
            </a:fld>
            <a:endParaRPr lang="fr-FR" noProof="0"/>
          </a:p>
        </p:txBody>
      </p:sp>
      <p:sp>
        <p:nvSpPr>
          <p:cNvPr id="7" name="Pentagone 6"/>
          <p:cNvSpPr/>
          <p:nvPr/>
        </p:nvSpPr>
        <p:spPr>
          <a:xfrm>
            <a:off x="343885" y="1650774"/>
            <a:ext cx="2664296" cy="108012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Chevron 7"/>
          <p:cNvSpPr/>
          <p:nvPr/>
        </p:nvSpPr>
        <p:spPr>
          <a:xfrm>
            <a:off x="2442293" y="1650774"/>
            <a:ext cx="2880320" cy="1080120"/>
          </a:xfrm>
          <a:prstGeom prst="chevr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Chevron 8"/>
          <p:cNvSpPr/>
          <p:nvPr/>
        </p:nvSpPr>
        <p:spPr>
          <a:xfrm>
            <a:off x="4716016" y="1650774"/>
            <a:ext cx="3888432" cy="1080120"/>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SPC </a:t>
            </a:r>
            <a:r>
              <a:rPr lang="fr-FR" sz="1400" dirty="0" err="1"/>
              <a:t>filed</a:t>
            </a:r>
            <a:r>
              <a:rPr lang="fr-FR" sz="1400" dirty="0"/>
              <a:t> </a:t>
            </a:r>
            <a:r>
              <a:rPr lang="fr-FR" sz="1400" dirty="0" err="1"/>
              <a:t>after</a:t>
            </a:r>
            <a:r>
              <a:rPr lang="en-US" sz="1400" dirty="0"/>
              <a:t>July 2019 </a:t>
            </a:r>
          </a:p>
          <a:p>
            <a:pPr algn="ctr"/>
            <a:r>
              <a:rPr lang="en-US" sz="1400" b="1" dirty="0">
                <a:solidFill>
                  <a:schemeClr val="bg1"/>
                </a:solidFill>
              </a:rPr>
              <a:t>IN </a:t>
            </a:r>
          </a:p>
          <a:p>
            <a:pPr algn="ctr"/>
            <a:r>
              <a:rPr lang="en-US" sz="1400" dirty="0">
                <a:solidFill>
                  <a:schemeClr val="bg1"/>
                </a:solidFill>
              </a:rPr>
              <a:t>Waiver applies</a:t>
            </a:r>
            <a:endParaRPr lang="fr-FR" sz="1400" dirty="0">
              <a:solidFill>
                <a:schemeClr val="bg1"/>
              </a:solidFill>
            </a:endParaRPr>
          </a:p>
        </p:txBody>
      </p:sp>
      <p:sp>
        <p:nvSpPr>
          <p:cNvPr id="10" name="Rectangle avec flèche vers le haut 9"/>
          <p:cNvSpPr/>
          <p:nvPr/>
        </p:nvSpPr>
        <p:spPr>
          <a:xfrm>
            <a:off x="1929829" y="2833779"/>
            <a:ext cx="1008112" cy="864096"/>
          </a:xfrm>
          <a:prstGeom prst="upArrowCallou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907703" y="3113100"/>
            <a:ext cx="1152129" cy="584775"/>
          </a:xfrm>
          <a:prstGeom prst="rect">
            <a:avLst/>
          </a:prstGeom>
          <a:noFill/>
        </p:spPr>
        <p:txBody>
          <a:bodyPr wrap="square" rtlCol="0">
            <a:spAutoFit/>
          </a:bodyPr>
          <a:lstStyle/>
          <a:p>
            <a:r>
              <a:rPr lang="en-US" sz="1400" dirty="0"/>
              <a:t>July 2019</a:t>
            </a:r>
          </a:p>
          <a:p>
            <a:endParaRPr lang="fr-FR" dirty="0"/>
          </a:p>
        </p:txBody>
      </p:sp>
      <p:sp>
        <p:nvSpPr>
          <p:cNvPr id="12" name="Rectangle avec flèche vers le haut 11"/>
          <p:cNvSpPr/>
          <p:nvPr/>
        </p:nvSpPr>
        <p:spPr>
          <a:xfrm>
            <a:off x="4211960" y="2826159"/>
            <a:ext cx="1008112" cy="864096"/>
          </a:xfrm>
          <a:prstGeom prst="upArrowCallou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211960" y="3105480"/>
            <a:ext cx="1152129" cy="584775"/>
          </a:xfrm>
          <a:prstGeom prst="rect">
            <a:avLst/>
          </a:prstGeom>
          <a:noFill/>
        </p:spPr>
        <p:txBody>
          <a:bodyPr wrap="square" rtlCol="0">
            <a:spAutoFit/>
          </a:bodyPr>
          <a:lstStyle/>
          <a:p>
            <a:r>
              <a:rPr lang="en-US" sz="1400" dirty="0"/>
              <a:t>July 2022</a:t>
            </a:r>
          </a:p>
          <a:p>
            <a:endParaRPr lang="fr-FR" dirty="0"/>
          </a:p>
        </p:txBody>
      </p:sp>
      <p:sp>
        <p:nvSpPr>
          <p:cNvPr id="14" name="ZoneTexte 13"/>
          <p:cNvSpPr txBox="1"/>
          <p:nvPr/>
        </p:nvSpPr>
        <p:spPr>
          <a:xfrm>
            <a:off x="611560" y="1821502"/>
            <a:ext cx="1584176" cy="738664"/>
          </a:xfrm>
          <a:prstGeom prst="rect">
            <a:avLst/>
          </a:prstGeom>
          <a:noFill/>
        </p:spPr>
        <p:txBody>
          <a:bodyPr wrap="square" rtlCol="0">
            <a:spAutoFit/>
          </a:bodyPr>
          <a:lstStyle/>
          <a:p>
            <a:r>
              <a:rPr lang="fr-FR" sz="1400" dirty="0"/>
              <a:t>SPC </a:t>
            </a:r>
            <a:r>
              <a:rPr lang="fr-FR" sz="1400" dirty="0" err="1"/>
              <a:t>into</a:t>
            </a:r>
            <a:r>
              <a:rPr lang="fr-FR" sz="1400" dirty="0"/>
              <a:t> </a:t>
            </a:r>
            <a:r>
              <a:rPr lang="fr-FR" sz="1400" dirty="0" err="1"/>
              <a:t>effect</a:t>
            </a:r>
            <a:r>
              <a:rPr lang="fr-FR" sz="1400" dirty="0"/>
              <a:t> </a:t>
            </a:r>
            <a:r>
              <a:rPr lang="fr-FR" sz="1400" dirty="0" err="1"/>
              <a:t>before</a:t>
            </a:r>
            <a:r>
              <a:rPr lang="fr-FR" sz="1400" dirty="0"/>
              <a:t> </a:t>
            </a:r>
            <a:r>
              <a:rPr lang="en-US" sz="1400" dirty="0"/>
              <a:t>July 2019</a:t>
            </a:r>
            <a:endParaRPr lang="fr-FR" sz="1400" dirty="0"/>
          </a:p>
          <a:p>
            <a:r>
              <a:rPr lang="fr-FR" sz="1400" b="1" dirty="0"/>
              <a:t>OUT</a:t>
            </a:r>
            <a:r>
              <a:rPr lang="fr-FR" sz="1400" dirty="0"/>
              <a:t> of </a:t>
            </a:r>
            <a:r>
              <a:rPr lang="fr-FR" sz="1400" dirty="0" err="1"/>
              <a:t>waiwer</a:t>
            </a:r>
            <a:endParaRPr lang="fr-FR" sz="1400" dirty="0"/>
          </a:p>
        </p:txBody>
      </p:sp>
      <p:sp>
        <p:nvSpPr>
          <p:cNvPr id="15" name="ZoneTexte 14"/>
          <p:cNvSpPr txBox="1"/>
          <p:nvPr/>
        </p:nvSpPr>
        <p:spPr>
          <a:xfrm>
            <a:off x="2980208" y="1651543"/>
            <a:ext cx="1951831" cy="954107"/>
          </a:xfrm>
          <a:prstGeom prst="rect">
            <a:avLst/>
          </a:prstGeom>
          <a:noFill/>
        </p:spPr>
        <p:txBody>
          <a:bodyPr wrap="square" rtlCol="0">
            <a:spAutoFit/>
          </a:bodyPr>
          <a:lstStyle/>
          <a:p>
            <a:r>
              <a:rPr lang="fr-FR" sz="1400" dirty="0"/>
              <a:t>SPC </a:t>
            </a:r>
            <a:r>
              <a:rPr lang="fr-FR" sz="1400" dirty="0" err="1"/>
              <a:t>filed</a:t>
            </a:r>
            <a:r>
              <a:rPr lang="fr-FR" sz="1400" dirty="0"/>
              <a:t> </a:t>
            </a:r>
            <a:r>
              <a:rPr lang="fr-FR" sz="1400" dirty="0" err="1"/>
              <a:t>before</a:t>
            </a:r>
            <a:r>
              <a:rPr lang="fr-FR" sz="1400" dirty="0"/>
              <a:t> </a:t>
            </a:r>
            <a:r>
              <a:rPr lang="en-US" sz="1400" dirty="0"/>
              <a:t>July 2019 but </a:t>
            </a:r>
            <a:endParaRPr lang="fr-FR" sz="1400" dirty="0"/>
          </a:p>
          <a:p>
            <a:r>
              <a:rPr lang="fr-FR" sz="1400" dirty="0" err="1"/>
              <a:t>into</a:t>
            </a:r>
            <a:r>
              <a:rPr lang="fr-FR" sz="1400" dirty="0"/>
              <a:t> </a:t>
            </a:r>
            <a:r>
              <a:rPr lang="fr-FR" sz="1400" dirty="0" err="1"/>
              <a:t>effect</a:t>
            </a:r>
            <a:r>
              <a:rPr lang="fr-FR" sz="1400" dirty="0"/>
              <a:t> </a:t>
            </a:r>
            <a:r>
              <a:rPr lang="fr-FR" sz="1400" dirty="0" err="1"/>
              <a:t>after</a:t>
            </a:r>
            <a:r>
              <a:rPr lang="fr-FR" sz="1400" dirty="0"/>
              <a:t> </a:t>
            </a:r>
            <a:r>
              <a:rPr lang="fr-FR" sz="1400" b="1" dirty="0"/>
              <a:t>INTERIM</a:t>
            </a:r>
            <a:r>
              <a:rPr lang="fr-FR" sz="1400" dirty="0"/>
              <a:t> Provisions</a:t>
            </a:r>
          </a:p>
        </p:txBody>
      </p:sp>
      <p:sp>
        <p:nvSpPr>
          <p:cNvPr id="3" name="ZoneTexte 2"/>
          <p:cNvSpPr txBox="1"/>
          <p:nvPr/>
        </p:nvSpPr>
        <p:spPr>
          <a:xfrm>
            <a:off x="254498" y="3806110"/>
            <a:ext cx="184731" cy="369332"/>
          </a:xfrm>
          <a:prstGeom prst="rect">
            <a:avLst/>
          </a:prstGeom>
          <a:noFill/>
        </p:spPr>
        <p:txBody>
          <a:bodyPr wrap="none" rtlCol="0">
            <a:spAutoFit/>
          </a:bodyPr>
          <a:lstStyle/>
          <a:p>
            <a:endParaRPr lang="fr-FR" dirty="0"/>
          </a:p>
        </p:txBody>
      </p:sp>
      <p:sp>
        <p:nvSpPr>
          <p:cNvPr id="28" name="Étoile à 5 branches 27"/>
          <p:cNvSpPr/>
          <p:nvPr/>
        </p:nvSpPr>
        <p:spPr>
          <a:xfrm>
            <a:off x="3041723" y="2810827"/>
            <a:ext cx="914400" cy="914400"/>
          </a:xfrm>
          <a:prstGeom prst="star5">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3194871" y="3143910"/>
            <a:ext cx="792087" cy="369332"/>
          </a:xfrm>
          <a:prstGeom prst="rect">
            <a:avLst/>
          </a:prstGeom>
          <a:noFill/>
        </p:spPr>
        <p:txBody>
          <a:bodyPr wrap="square" rtlCol="0">
            <a:spAutoFit/>
          </a:bodyPr>
          <a:lstStyle/>
          <a:p>
            <a:r>
              <a:rPr lang="fr-FR" dirty="0"/>
              <a:t>MA</a:t>
            </a:r>
          </a:p>
        </p:txBody>
      </p:sp>
      <p:sp>
        <p:nvSpPr>
          <p:cNvPr id="30" name="Pentagone 29"/>
          <p:cNvSpPr/>
          <p:nvPr/>
        </p:nvSpPr>
        <p:spPr>
          <a:xfrm>
            <a:off x="361721" y="3882146"/>
            <a:ext cx="3994255" cy="576064"/>
          </a:xfrm>
          <a:prstGeom prst="homePlate">
            <a:avLst/>
          </a:prstGeom>
          <a:solidFill>
            <a:schemeClr val="bg2">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dirty="0"/>
          </a:p>
        </p:txBody>
      </p:sp>
      <p:sp>
        <p:nvSpPr>
          <p:cNvPr id="31" name="Chevron 30"/>
          <p:cNvSpPr/>
          <p:nvPr/>
        </p:nvSpPr>
        <p:spPr>
          <a:xfrm>
            <a:off x="4067944" y="3878877"/>
            <a:ext cx="1843634" cy="576064"/>
          </a:xfrm>
          <a:prstGeom prst="chevr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SPC</a:t>
            </a:r>
          </a:p>
        </p:txBody>
      </p:sp>
      <p:sp>
        <p:nvSpPr>
          <p:cNvPr id="32" name="ZoneTexte 31"/>
          <p:cNvSpPr txBox="1"/>
          <p:nvPr/>
        </p:nvSpPr>
        <p:spPr>
          <a:xfrm>
            <a:off x="575420" y="4021553"/>
            <a:ext cx="714885" cy="307777"/>
          </a:xfrm>
          <a:prstGeom prst="rect">
            <a:avLst/>
          </a:prstGeom>
          <a:noFill/>
        </p:spPr>
        <p:txBody>
          <a:bodyPr wrap="square" rtlCol="0">
            <a:spAutoFit/>
          </a:bodyPr>
          <a:lstStyle/>
          <a:p>
            <a:r>
              <a:rPr lang="fr-FR" sz="1400" dirty="0"/>
              <a:t>Patent</a:t>
            </a:r>
          </a:p>
        </p:txBody>
      </p:sp>
      <p:sp>
        <p:nvSpPr>
          <p:cNvPr id="33" name="Pentagone 32"/>
          <p:cNvSpPr/>
          <p:nvPr/>
        </p:nvSpPr>
        <p:spPr>
          <a:xfrm>
            <a:off x="346863" y="5527104"/>
            <a:ext cx="6488104" cy="576064"/>
          </a:xfrm>
          <a:prstGeom prst="homePlate">
            <a:avLst/>
          </a:prstGeom>
          <a:solidFill>
            <a:schemeClr val="bg2">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34" name="Chevron 33"/>
          <p:cNvSpPr/>
          <p:nvPr/>
        </p:nvSpPr>
        <p:spPr>
          <a:xfrm>
            <a:off x="6569124" y="5527104"/>
            <a:ext cx="1460371" cy="576064"/>
          </a:xfrm>
          <a:prstGeom prst="chevr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SPC</a:t>
            </a:r>
          </a:p>
        </p:txBody>
      </p:sp>
      <p:sp>
        <p:nvSpPr>
          <p:cNvPr id="35" name="ZoneTexte 34"/>
          <p:cNvSpPr txBox="1"/>
          <p:nvPr/>
        </p:nvSpPr>
        <p:spPr>
          <a:xfrm>
            <a:off x="501663" y="5661248"/>
            <a:ext cx="751373" cy="307777"/>
          </a:xfrm>
          <a:prstGeom prst="rect">
            <a:avLst/>
          </a:prstGeom>
          <a:noFill/>
        </p:spPr>
        <p:txBody>
          <a:bodyPr wrap="square" rtlCol="0">
            <a:spAutoFit/>
          </a:bodyPr>
          <a:lstStyle/>
          <a:p>
            <a:r>
              <a:rPr lang="fr-FR" sz="1400" dirty="0"/>
              <a:t>Patent</a:t>
            </a:r>
          </a:p>
        </p:txBody>
      </p:sp>
      <p:sp>
        <p:nvSpPr>
          <p:cNvPr id="36" name="Rectangle 35"/>
          <p:cNvSpPr/>
          <p:nvPr/>
        </p:nvSpPr>
        <p:spPr>
          <a:xfrm>
            <a:off x="6458158" y="3540323"/>
            <a:ext cx="833883" cy="338554"/>
          </a:xfrm>
          <a:prstGeom prst="rect">
            <a:avLst/>
          </a:prstGeom>
        </p:spPr>
        <p:txBody>
          <a:bodyPr wrap="none">
            <a:spAutoFit/>
          </a:bodyPr>
          <a:lstStyle/>
          <a:p>
            <a:r>
              <a:rPr lang="fr-FR" sz="1600" dirty="0"/>
              <a:t>Case 1</a:t>
            </a:r>
          </a:p>
        </p:txBody>
      </p:sp>
      <p:sp>
        <p:nvSpPr>
          <p:cNvPr id="37" name="Rectangle 36"/>
          <p:cNvSpPr/>
          <p:nvPr/>
        </p:nvSpPr>
        <p:spPr>
          <a:xfrm>
            <a:off x="7021860" y="4863385"/>
            <a:ext cx="833883" cy="338554"/>
          </a:xfrm>
          <a:prstGeom prst="rect">
            <a:avLst/>
          </a:prstGeom>
        </p:spPr>
        <p:txBody>
          <a:bodyPr wrap="none">
            <a:spAutoFit/>
          </a:bodyPr>
          <a:lstStyle/>
          <a:p>
            <a:r>
              <a:rPr lang="fr-FR" sz="1600" dirty="0"/>
              <a:t>Case 2</a:t>
            </a:r>
          </a:p>
        </p:txBody>
      </p:sp>
      <p:sp>
        <p:nvSpPr>
          <p:cNvPr id="38" name="Étoile à 5 branches 37"/>
          <p:cNvSpPr/>
          <p:nvPr/>
        </p:nvSpPr>
        <p:spPr>
          <a:xfrm>
            <a:off x="5322613" y="4560073"/>
            <a:ext cx="914400" cy="914400"/>
          </a:xfrm>
          <a:prstGeom prst="star5">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p:cNvSpPr txBox="1"/>
          <p:nvPr/>
        </p:nvSpPr>
        <p:spPr>
          <a:xfrm>
            <a:off x="5491781" y="4832607"/>
            <a:ext cx="576064" cy="369332"/>
          </a:xfrm>
          <a:prstGeom prst="rect">
            <a:avLst/>
          </a:prstGeom>
          <a:noFill/>
        </p:spPr>
        <p:txBody>
          <a:bodyPr wrap="square" rtlCol="0">
            <a:spAutoFit/>
          </a:bodyPr>
          <a:lstStyle/>
          <a:p>
            <a:r>
              <a:rPr lang="fr-FR" dirty="0"/>
              <a:t>MA</a:t>
            </a:r>
          </a:p>
        </p:txBody>
      </p:sp>
    </p:spTree>
    <p:extLst>
      <p:ext uri="{BB962C8B-B14F-4D97-AF65-F5344CB8AC3E}">
        <p14:creationId xmlns:p14="http://schemas.microsoft.com/office/powerpoint/2010/main" val="2247018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3539" y="284163"/>
            <a:ext cx="8248941" cy="841375"/>
          </a:xfrm>
        </p:spPr>
        <p:txBody>
          <a:bodyPr/>
          <a:lstStyle/>
          <a:p>
            <a:r>
              <a:rPr lang="fr-FR" dirty="0"/>
              <a:t>L’exception du SPC </a:t>
            </a:r>
            <a:r>
              <a:rPr lang="fr-FR" dirty="0" err="1"/>
              <a:t>waiver</a:t>
            </a:r>
            <a:r>
              <a:rPr lang="fr-FR" dirty="0"/>
              <a:t/>
            </a:r>
            <a:br>
              <a:rPr lang="fr-FR" dirty="0"/>
            </a:br>
            <a:r>
              <a:rPr lang="fr-FR" dirty="0"/>
              <a:t>Objectif</a:t>
            </a:r>
            <a:r>
              <a:rPr lang="en-US" dirty="0"/>
              <a:t/>
            </a:r>
            <a:br>
              <a:rPr lang="en-US" dirty="0"/>
            </a:br>
            <a:endParaRPr lang="fr-FR" dirty="0"/>
          </a:p>
        </p:txBody>
      </p:sp>
      <p:sp>
        <p:nvSpPr>
          <p:cNvPr id="3" name="Espace réservé du contenu 2"/>
          <p:cNvSpPr>
            <a:spLocks noGrp="1"/>
          </p:cNvSpPr>
          <p:nvPr>
            <p:ph idx="1"/>
          </p:nvPr>
        </p:nvSpPr>
        <p:spPr>
          <a:xfrm>
            <a:off x="539552" y="1484784"/>
            <a:ext cx="7920879" cy="4248150"/>
          </a:xfrm>
        </p:spPr>
        <p:txBody>
          <a:bodyPr/>
          <a:lstStyle/>
          <a:p>
            <a:r>
              <a:rPr lang="fr-FR" dirty="0"/>
              <a:t>20 mai 2019: Adoption du règlement 2019/933 modifiant le règlement 469/2009 concernant le CCP </a:t>
            </a:r>
          </a:p>
          <a:p>
            <a:r>
              <a:rPr lang="fr-FR" dirty="0"/>
              <a:t>Modifications des articles 1 (définitions), 5 (effets) , 11 (publication), 12 (taxes) et 21bis (évaluation)</a:t>
            </a:r>
          </a:p>
          <a:p>
            <a:r>
              <a:rPr lang="en-US" dirty="0"/>
              <a:t>1erJuillet 2019: </a:t>
            </a:r>
            <a:r>
              <a:rPr lang="fr-FR" dirty="0"/>
              <a:t>Entrée en vigueur</a:t>
            </a:r>
          </a:p>
          <a:p>
            <a:r>
              <a:rPr lang="fr-FR" dirty="0"/>
              <a:t>Objectif : stimuler la compétitivité de l'Union et renforcer la croissance et la création d'emplois sur le marché intérieur</a:t>
            </a:r>
          </a:p>
          <a:p>
            <a:r>
              <a:rPr lang="fr-FR" dirty="0"/>
              <a:t>En permettant aux fabricants de génériques et de biosimilaires établis dans l'Union  d’effectuer par dérogation des actes :</a:t>
            </a:r>
          </a:p>
          <a:p>
            <a:pPr marL="0" indent="0">
              <a:buNone/>
            </a:pPr>
            <a:r>
              <a:rPr lang="fr-FR" dirty="0"/>
              <a:t>1. de fabriquer dans l'Union à des fins d'exportation vers des marchés de pays tiers( où la protection n'existe pas ou a expiré)</a:t>
            </a:r>
          </a:p>
          <a:p>
            <a:pPr marL="0" indent="0">
              <a:buNone/>
            </a:pPr>
            <a:r>
              <a:rPr lang="fr-FR" dirty="0"/>
              <a:t>2. de fabriquer et de stocker dans un État membre dans l'attente de l'expiration du certificat, à des fins d'entrée sur le marché d'un État membre à l'expiration du certificat correspondant</a:t>
            </a:r>
          </a:p>
          <a:p>
            <a:endParaRPr lang="en-US" dirty="0">
              <a:solidFill>
                <a:srgbClr val="989898"/>
              </a:solidFill>
            </a:endParaRPr>
          </a:p>
          <a:p>
            <a:pPr marL="0" indent="0">
              <a:buNone/>
            </a:pPr>
            <a:endParaRPr lang="fr-FR" dirty="0"/>
          </a:p>
        </p:txBody>
      </p:sp>
      <p:sp>
        <p:nvSpPr>
          <p:cNvPr id="4" name="Espace réservé du pied de page 3"/>
          <p:cNvSpPr>
            <a:spLocks noGrp="1"/>
          </p:cNvSpPr>
          <p:nvPr>
            <p:ph type="ftr" sz="quarter" idx="10"/>
          </p:nvPr>
        </p:nvSpPr>
        <p:spPr>
          <a:xfrm>
            <a:off x="5203825" y="6457950"/>
            <a:ext cx="2797175" cy="207963"/>
          </a:xfrm>
        </p:spPr>
        <p:txBody>
          <a:bodyPr/>
          <a:lstStyle/>
          <a:p>
            <a:pPr>
              <a:defRPr/>
            </a:pPr>
            <a:r>
              <a:rPr lang="fr-FR" dirty="0"/>
              <a:t>                          </a:t>
            </a:r>
          </a:p>
        </p:txBody>
      </p:sp>
      <p:sp>
        <p:nvSpPr>
          <p:cNvPr id="5" name="Espace réservé du numéro de diapositive 4"/>
          <p:cNvSpPr>
            <a:spLocks noGrp="1"/>
          </p:cNvSpPr>
          <p:nvPr>
            <p:ph type="sldNum" sz="quarter" idx="11"/>
          </p:nvPr>
        </p:nvSpPr>
        <p:spPr/>
        <p:txBody>
          <a:bodyPr/>
          <a:lstStyle/>
          <a:p>
            <a:pPr>
              <a:defRPr/>
            </a:pPr>
            <a:r>
              <a:rPr lang="fr-FR" noProof="0"/>
              <a:t>|</a:t>
            </a:r>
            <a:r>
              <a:rPr lang="fr-FR" sz="900" baseline="16000" noProof="0"/>
              <a:t>         </a:t>
            </a:r>
            <a:fld id="{89AA987A-3B42-4DCD-9D25-A7621F79A60E}" type="slidenum">
              <a:rPr lang="fr-FR" noProof="0" smtClean="0"/>
              <a:pPr>
                <a:defRPr/>
              </a:pPr>
              <a:t>2</a:t>
            </a:fld>
            <a:endParaRPr lang="fr-FR" noProof="0"/>
          </a:p>
        </p:txBody>
      </p:sp>
      <p:pic>
        <p:nvPicPr>
          <p:cNvPr id="8" name="Picture 4" descr="Description de cette image, Ã©galement commentÃ©e ci-aprÃ¨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092385" y="116632"/>
            <a:ext cx="183530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1602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Actes permis par dérogation</a:t>
            </a:r>
            <a:br>
              <a:rPr lang="fr-FR" dirty="0"/>
            </a:br>
            <a:r>
              <a:rPr lang="fr-FR" dirty="0"/>
              <a:t>Exportation vers des marchés de pays tiers</a:t>
            </a:r>
          </a:p>
        </p:txBody>
      </p:sp>
      <p:sp>
        <p:nvSpPr>
          <p:cNvPr id="3" name="Espace réservé du contenu 2"/>
          <p:cNvSpPr>
            <a:spLocks noGrp="1"/>
          </p:cNvSpPr>
          <p:nvPr>
            <p:ph idx="1"/>
          </p:nvPr>
        </p:nvSpPr>
        <p:spPr/>
        <p:txBody>
          <a:bodyPr/>
          <a:lstStyle/>
          <a:p>
            <a:pPr marL="0" indent="0">
              <a:buNone/>
            </a:pPr>
            <a:r>
              <a:rPr lang="fr-FR" b="1" dirty="0"/>
              <a:t>Fabrication à des fins d’exportation vers des marchés de pays tiers </a:t>
            </a:r>
          </a:p>
          <a:p>
            <a:r>
              <a:rPr lang="fr-FR" dirty="0"/>
              <a:t>Par dérogation le certificat ne confère pas de protection contre:</a:t>
            </a:r>
          </a:p>
          <a:p>
            <a:pPr>
              <a:buFont typeface="Arial" panose="020B0604020202020204" pitchFamily="34" charset="0"/>
              <a:buChar char="•"/>
            </a:pPr>
            <a:r>
              <a:rPr lang="fr-FR" dirty="0"/>
              <a:t>la fabrication d'un produit, ou d'un médicament contenant ce produit, </a:t>
            </a:r>
            <a:r>
              <a:rPr lang="fr-FR" b="1" dirty="0"/>
              <a:t>aux fins d'exportation vers des pays tiers </a:t>
            </a:r>
            <a:r>
              <a:rPr lang="fr-FR" dirty="0"/>
              <a:t>(i.e. en dehors de l’UE)</a:t>
            </a:r>
          </a:p>
          <a:p>
            <a:pPr>
              <a:buFont typeface="Arial" panose="020B0604020202020204" pitchFamily="34" charset="0"/>
              <a:buChar char="•"/>
            </a:pPr>
            <a:r>
              <a:rPr lang="fr-FR" dirty="0"/>
              <a:t>tout </a:t>
            </a:r>
            <a:r>
              <a:rPr lang="fr-FR" b="1" dirty="0"/>
              <a:t>acte connexe strictement nécessaire </a:t>
            </a:r>
            <a:r>
              <a:rPr lang="fr-FR" dirty="0"/>
              <a:t>à la fabrication dans l'Union ou à l'exportation effective</a:t>
            </a:r>
            <a:endParaRPr lang="en-US" dirty="0">
              <a:solidFill>
                <a:srgbClr val="989898"/>
              </a:solidFill>
            </a:endParaRPr>
          </a:p>
          <a:p>
            <a:r>
              <a:rPr lang="fr-FR" dirty="0"/>
              <a:t>Le fabricant veille à ce qu'un </a:t>
            </a:r>
            <a:r>
              <a:rPr lang="fr-FR" b="1" dirty="0"/>
              <a:t>logo</a:t>
            </a:r>
            <a:r>
              <a:rPr lang="fr-FR" dirty="0"/>
              <a:t> soit apposé sur l'emballage extérieur du produit, ou du médicament contenant ce produit et, dans la mesure du possible, sur son conditionnement primaire </a:t>
            </a:r>
          </a:p>
          <a:p>
            <a:endParaRPr lang="fr-FR" dirty="0"/>
          </a:p>
          <a:p>
            <a:r>
              <a:rPr lang="fr-FR" dirty="0"/>
              <a:t>Acte permis pendant toute la durée du CCP</a:t>
            </a:r>
          </a:p>
          <a:p>
            <a:endParaRPr lang="fr-FR" dirty="0"/>
          </a:p>
          <a:p>
            <a:r>
              <a:rPr lang="fr-FR" b="1" dirty="0"/>
              <a:t>Fabricant</a:t>
            </a:r>
            <a:r>
              <a:rPr lang="fr-FR" dirty="0"/>
              <a:t>: personne, </a:t>
            </a:r>
            <a:r>
              <a:rPr lang="fr-FR" b="1" dirty="0"/>
              <a:t>établie dans l'Union</a:t>
            </a:r>
            <a:r>
              <a:rPr lang="fr-FR" dirty="0"/>
              <a:t>, pour le compte de laquelle est fabriqué un produit, ou un médicament contenant ce produit </a:t>
            </a:r>
          </a:p>
          <a:p>
            <a:endParaRPr lang="en-US" dirty="0">
              <a:solidFill>
                <a:srgbClr val="989898"/>
              </a:solidFill>
            </a:endParaRPr>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p:txBody>
          <a:bodyPr/>
          <a:lstStyle/>
          <a:p>
            <a:pPr>
              <a:defRPr/>
            </a:pPr>
            <a:r>
              <a:rPr lang="fr-FR" noProof="0"/>
              <a:t>|</a:t>
            </a:r>
            <a:r>
              <a:rPr lang="fr-FR" sz="900" baseline="16000" noProof="0"/>
              <a:t>         </a:t>
            </a:r>
            <a:fld id="{89AA987A-3B42-4DCD-9D25-A7621F79A60E}" type="slidenum">
              <a:rPr lang="fr-FR" noProof="0" smtClean="0"/>
              <a:pPr>
                <a:defRPr/>
              </a:pPr>
              <a:t>3</a:t>
            </a:fld>
            <a:endParaRPr lang="fr-FR" noProof="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4868" y="3795539"/>
            <a:ext cx="1854557" cy="1224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C:\Users\s8672676\Desktop\jurisp\M2\images\feu ver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6376" y="93662"/>
            <a:ext cx="1187624" cy="1158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7219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6266821-9E28-44B6-A3E0-C2B28BB5E719}"/>
              </a:ext>
            </a:extLst>
          </p:cNvPr>
          <p:cNvSpPr>
            <a:spLocks noGrp="1"/>
          </p:cNvSpPr>
          <p:nvPr>
            <p:ph type="title"/>
          </p:nvPr>
        </p:nvSpPr>
        <p:spPr>
          <a:xfrm>
            <a:off x="643539" y="284163"/>
            <a:ext cx="7922611" cy="841375"/>
          </a:xfrm>
        </p:spPr>
        <p:txBody>
          <a:bodyPr/>
          <a:lstStyle/>
          <a:p>
            <a:r>
              <a:rPr lang="fr-FR" dirty="0"/>
              <a:t>Actes permis par dérogation</a:t>
            </a:r>
            <a:br>
              <a:rPr lang="fr-FR" dirty="0"/>
            </a:br>
            <a:r>
              <a:rPr lang="fr-FR" dirty="0"/>
              <a:t>Stockage en vue de lancer dans l’UE</a:t>
            </a:r>
          </a:p>
        </p:txBody>
      </p:sp>
      <p:sp>
        <p:nvSpPr>
          <p:cNvPr id="3" name="Espace réservé du contenu 2">
            <a:extLst>
              <a:ext uri="{FF2B5EF4-FFF2-40B4-BE49-F238E27FC236}">
                <a16:creationId xmlns:a16="http://schemas.microsoft.com/office/drawing/2014/main" xmlns="" id="{ADE4AF59-EAB1-4667-95FD-5BE251CCE5EE}"/>
              </a:ext>
            </a:extLst>
          </p:cNvPr>
          <p:cNvSpPr>
            <a:spLocks noGrp="1"/>
          </p:cNvSpPr>
          <p:nvPr>
            <p:ph idx="1"/>
          </p:nvPr>
        </p:nvSpPr>
        <p:spPr>
          <a:xfrm>
            <a:off x="643539" y="1390650"/>
            <a:ext cx="7922611" cy="4248150"/>
          </a:xfrm>
        </p:spPr>
        <p:txBody>
          <a:bodyPr/>
          <a:lstStyle/>
          <a:p>
            <a:r>
              <a:rPr lang="fr-FR" b="1" dirty="0"/>
              <a:t>Fabrication et stockage en vue de lancer dans l’UE à l’expiration du CCP</a:t>
            </a:r>
            <a:endParaRPr lang="en-US" b="1" dirty="0"/>
          </a:p>
          <a:p>
            <a:r>
              <a:rPr lang="fr-FR" dirty="0"/>
              <a:t>Par dérogation le certificat ne confère pas de protection contre:</a:t>
            </a:r>
          </a:p>
          <a:p>
            <a:pPr>
              <a:buFont typeface="Arial" panose="020B0604020202020204" pitchFamily="34" charset="0"/>
              <a:buChar char="•"/>
            </a:pPr>
            <a:r>
              <a:rPr lang="fr-FR" dirty="0"/>
              <a:t>la fabrication, </a:t>
            </a:r>
            <a:r>
              <a:rPr lang="fr-FR" b="1" dirty="0"/>
              <a:t>pas plus de six mois </a:t>
            </a:r>
            <a:r>
              <a:rPr lang="fr-FR" dirty="0"/>
              <a:t>avant l'expiration du certificat, d'un produit, ou d'un médicament contenant ce produit, </a:t>
            </a:r>
            <a:r>
              <a:rPr lang="fr-FR" b="1" dirty="0"/>
              <a:t>à des fins de stockage dans l'État membre de fabrication</a:t>
            </a:r>
            <a:r>
              <a:rPr lang="fr-FR" dirty="0"/>
              <a:t>, en vue de la mise sur le marché des États membres de ce produit, ou d'un médicament contenant ce produit, après l'expiration du certificat correspondant ou</a:t>
            </a:r>
          </a:p>
          <a:p>
            <a:pPr>
              <a:buFont typeface="Arial" panose="020B0604020202020204" pitchFamily="34" charset="0"/>
              <a:buChar char="•"/>
            </a:pPr>
            <a:r>
              <a:rPr lang="fr-FR" dirty="0"/>
              <a:t>tout </a:t>
            </a:r>
            <a:r>
              <a:rPr lang="fr-FR" b="1" dirty="0"/>
              <a:t>acte connexe </a:t>
            </a:r>
            <a:r>
              <a:rPr lang="fr-FR" dirty="0"/>
              <a:t>qui est </a:t>
            </a:r>
            <a:r>
              <a:rPr lang="fr-FR" b="1" dirty="0"/>
              <a:t>strictement nécessaire à la fabrication</a:t>
            </a:r>
            <a:r>
              <a:rPr lang="fr-FR" dirty="0"/>
              <a:t>, dans l'Union, </a:t>
            </a:r>
            <a:r>
              <a:rPr lang="fr-FR" b="1" dirty="0"/>
              <a:t>ou au stockage effectif</a:t>
            </a:r>
            <a:r>
              <a:rPr lang="fr-FR" dirty="0"/>
              <a:t>, à condition que cet acte connexe ne soit pas réalisé plus de six mois avant l'expiration du certificat</a:t>
            </a:r>
          </a:p>
        </p:txBody>
      </p:sp>
      <p:sp>
        <p:nvSpPr>
          <p:cNvPr id="4" name="Espace réservé du pied de page 3">
            <a:extLst>
              <a:ext uri="{FF2B5EF4-FFF2-40B4-BE49-F238E27FC236}">
                <a16:creationId xmlns:a16="http://schemas.microsoft.com/office/drawing/2014/main" xmlns="" id="{2395B531-87A0-45B6-90D0-6AE77ADC392E}"/>
              </a:ext>
            </a:extLst>
          </p:cNvPr>
          <p:cNvSpPr>
            <a:spLocks noGrp="1"/>
          </p:cNvSpPr>
          <p:nvPr>
            <p:ph type="ftr" sz="quarter" idx="10"/>
          </p:nvPr>
        </p:nvSpPr>
        <p:spPr>
          <a:xfrm>
            <a:off x="5203825" y="6427788"/>
            <a:ext cx="2895600" cy="238125"/>
          </a:xfrm>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xmlns="" id="{33236845-2691-420A-BF7E-3401AB609FA3}"/>
              </a:ext>
            </a:extLst>
          </p:cNvPr>
          <p:cNvSpPr>
            <a:spLocks noGrp="1"/>
          </p:cNvSpPr>
          <p:nvPr>
            <p:ph type="sldNum" sz="quarter" idx="11"/>
          </p:nvPr>
        </p:nvSpPr>
        <p:spPr>
          <a:xfrm>
            <a:off x="8085138" y="6424613"/>
            <a:ext cx="482600" cy="234950"/>
          </a:xfrm>
        </p:spPr>
        <p:txBody>
          <a:bodyPr/>
          <a:lstStyle/>
          <a:p>
            <a:pPr>
              <a:defRPr/>
            </a:pPr>
            <a:r>
              <a:rPr lang="fr-FR" noProof="0"/>
              <a:t>|</a:t>
            </a:r>
            <a:r>
              <a:rPr lang="fr-FR" sz="900" baseline="16000" noProof="0"/>
              <a:t>         </a:t>
            </a:r>
            <a:fld id="{89AA987A-3B42-4DCD-9D25-A7621F79A60E}" type="slidenum">
              <a:rPr lang="fr-FR" noProof="0" smtClean="0"/>
              <a:pPr>
                <a:defRPr/>
              </a:pPr>
              <a:t>4</a:t>
            </a:fld>
            <a:endParaRPr lang="fr-FR" noProof="0"/>
          </a:p>
        </p:txBody>
      </p:sp>
      <p:pic>
        <p:nvPicPr>
          <p:cNvPr id="6" name="Picture 2" descr="C:\Users\s8672676\Desktop\jurisp\M2\images\feu vert.jpg">
            <a:extLst>
              <a:ext uri="{FF2B5EF4-FFF2-40B4-BE49-F238E27FC236}">
                <a16:creationId xmlns:a16="http://schemas.microsoft.com/office/drawing/2014/main" xmlns="" id="{7CF756AA-8EFE-42EE-9DD1-14C1B60523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4660" y="0"/>
            <a:ext cx="1229340" cy="1125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493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3539" y="284163"/>
            <a:ext cx="7922611" cy="841375"/>
          </a:xfrm>
        </p:spPr>
        <p:txBody>
          <a:bodyPr/>
          <a:lstStyle/>
          <a:p>
            <a:r>
              <a:rPr lang="fr-FR" dirty="0"/>
              <a:t>Actes qui ne sont pas concernés </a:t>
            </a:r>
            <a:br>
              <a:rPr lang="fr-FR" dirty="0"/>
            </a:br>
            <a:r>
              <a:rPr lang="fr-FR" dirty="0"/>
              <a:t>par l’exception</a:t>
            </a:r>
          </a:p>
        </p:txBody>
      </p:sp>
      <p:sp>
        <p:nvSpPr>
          <p:cNvPr id="3" name="Espace réservé du contenu 2"/>
          <p:cNvSpPr>
            <a:spLocks noGrp="1"/>
          </p:cNvSpPr>
          <p:nvPr>
            <p:ph idx="1"/>
          </p:nvPr>
        </p:nvSpPr>
        <p:spPr>
          <a:xfrm>
            <a:off x="643539" y="1390650"/>
            <a:ext cx="7922611" cy="4248150"/>
          </a:xfrm>
        </p:spPr>
        <p:txBody>
          <a:bodyPr/>
          <a:lstStyle/>
          <a:p>
            <a:endParaRPr lang="fr-FR" dirty="0"/>
          </a:p>
          <a:p>
            <a:endParaRPr lang="fr-FR" dirty="0"/>
          </a:p>
          <a:p>
            <a:r>
              <a:rPr lang="fr-FR" dirty="0"/>
              <a:t>Tout acte qui n’est pas spécifiquement mentionné</a:t>
            </a:r>
          </a:p>
          <a:p>
            <a:r>
              <a:rPr lang="fr-FR" dirty="0"/>
              <a:t>En particulier ne s'applique à aucun acte ou activité effectués afin </a:t>
            </a:r>
            <a:r>
              <a:rPr lang="fr-FR" b="1" dirty="0"/>
              <a:t>d'importer des produits</a:t>
            </a:r>
            <a:r>
              <a:rPr lang="fr-FR" dirty="0"/>
              <a:t>, ou des médicaments contenant ces produits, </a:t>
            </a:r>
            <a:r>
              <a:rPr lang="fr-FR" b="1" dirty="0"/>
              <a:t>dans l'Union aux seules fins de reconditionnement, de réexportation ou de stockage </a:t>
            </a:r>
          </a:p>
          <a:p>
            <a:r>
              <a:rPr lang="fr-FR" dirty="0"/>
              <a:t>Ne concerne que la période d’extension du brevet et non la période de protection du brevet</a:t>
            </a:r>
          </a:p>
          <a:p>
            <a:endParaRPr lang="fr-FR" dirty="0">
              <a:solidFill>
                <a:srgbClr val="989898"/>
              </a:solidFill>
            </a:endParaRPr>
          </a:p>
          <a:p>
            <a:endParaRPr lang="fr-FR" dirty="0"/>
          </a:p>
          <a:p>
            <a:endParaRPr lang="fr-FR" dirty="0"/>
          </a:p>
        </p:txBody>
      </p:sp>
      <p:sp>
        <p:nvSpPr>
          <p:cNvPr id="4" name="Espace réservé du pied de page 3"/>
          <p:cNvSpPr>
            <a:spLocks noGrp="1"/>
          </p:cNvSpPr>
          <p:nvPr>
            <p:ph type="ftr" sz="quarter" idx="10"/>
          </p:nvPr>
        </p:nvSpPr>
        <p:spPr>
          <a:xfrm>
            <a:off x="5203825" y="6427788"/>
            <a:ext cx="2895600" cy="238125"/>
          </a:xfrm>
        </p:spPr>
        <p:txBody>
          <a:bodyPr/>
          <a:lstStyle/>
          <a:p>
            <a:pPr>
              <a:defRPr/>
            </a:pPr>
            <a:endParaRPr lang="fr-FR" dirty="0"/>
          </a:p>
        </p:txBody>
      </p:sp>
      <p:sp>
        <p:nvSpPr>
          <p:cNvPr id="5" name="Espace réservé du numéro de diapositive 4"/>
          <p:cNvSpPr>
            <a:spLocks noGrp="1"/>
          </p:cNvSpPr>
          <p:nvPr>
            <p:ph type="sldNum" sz="quarter" idx="11"/>
          </p:nvPr>
        </p:nvSpPr>
        <p:spPr>
          <a:xfrm>
            <a:off x="8085138" y="6424613"/>
            <a:ext cx="482600" cy="234950"/>
          </a:xfrm>
        </p:spPr>
        <p:txBody>
          <a:bodyPr/>
          <a:lstStyle/>
          <a:p>
            <a:pPr>
              <a:defRPr/>
            </a:pPr>
            <a:r>
              <a:rPr lang="fr-FR" noProof="0"/>
              <a:t>|</a:t>
            </a:r>
            <a:r>
              <a:rPr lang="fr-FR" sz="900" baseline="16000" noProof="0"/>
              <a:t>         </a:t>
            </a:r>
            <a:fld id="{89AA987A-3B42-4DCD-9D25-A7621F79A60E}" type="slidenum">
              <a:rPr lang="fr-FR" noProof="0" smtClean="0"/>
              <a:pPr>
                <a:defRPr/>
              </a:pPr>
              <a:t>5</a:t>
            </a:fld>
            <a:endParaRPr lang="fr-FR" noProof="0"/>
          </a:p>
        </p:txBody>
      </p:sp>
      <p:pic>
        <p:nvPicPr>
          <p:cNvPr id="2050" name="Picture 2" descr="C:\Users\s8672676\Desktop\jurisp\M2\images\feu rou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16632"/>
            <a:ext cx="2847975"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139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Quels </a:t>
            </a:r>
            <a:r>
              <a:rPr lang="fr-FR" dirty="0" err="1"/>
              <a:t>CCPs</a:t>
            </a:r>
            <a:r>
              <a:rPr lang="fr-FR" dirty="0"/>
              <a:t> sont concernés </a:t>
            </a:r>
            <a:br>
              <a:rPr lang="fr-FR" dirty="0"/>
            </a:br>
            <a:r>
              <a:rPr lang="fr-FR" dirty="0"/>
              <a:t>par l’exception ?</a:t>
            </a:r>
          </a:p>
        </p:txBody>
      </p:sp>
      <p:sp>
        <p:nvSpPr>
          <p:cNvPr id="3" name="Espace réservé du contenu 2"/>
          <p:cNvSpPr>
            <a:spLocks noGrp="1"/>
          </p:cNvSpPr>
          <p:nvPr>
            <p:ph idx="1"/>
          </p:nvPr>
        </p:nvSpPr>
        <p:spPr>
          <a:xfrm>
            <a:off x="611560" y="1290486"/>
            <a:ext cx="7922611" cy="4248150"/>
          </a:xfrm>
        </p:spPr>
        <p:txBody>
          <a:bodyPr/>
          <a:lstStyle/>
          <a:p>
            <a:r>
              <a:rPr lang="fr-FR" dirty="0"/>
              <a:t>L’exception</a:t>
            </a:r>
            <a:r>
              <a:rPr lang="fr-FR" b="1" dirty="0">
                <a:solidFill>
                  <a:srgbClr val="FF0000"/>
                </a:solidFill>
              </a:rPr>
              <a:t> s’applique</a:t>
            </a:r>
            <a:r>
              <a:rPr lang="fr-FR" dirty="0">
                <a:solidFill>
                  <a:srgbClr val="FF0000"/>
                </a:solidFill>
              </a:rPr>
              <a:t> </a:t>
            </a:r>
            <a:r>
              <a:rPr lang="fr-FR" dirty="0"/>
              <a:t>aux </a:t>
            </a:r>
            <a:r>
              <a:rPr lang="fr-FR" b="1" dirty="0"/>
              <a:t>certificats déposés </a:t>
            </a:r>
            <a:r>
              <a:rPr lang="fr-FR" b="1" u="sng" dirty="0"/>
              <a:t>après l’</a:t>
            </a:r>
            <a:r>
              <a:rPr lang="fr-FR" b="1" dirty="0"/>
              <a:t>entrée en vigueur le 1er Juillet 2019 </a:t>
            </a:r>
            <a:r>
              <a:rPr lang="fr-FR" dirty="0"/>
              <a:t>(ou à cette date) </a:t>
            </a:r>
          </a:p>
          <a:p>
            <a:r>
              <a:rPr lang="fr-FR" dirty="0"/>
              <a:t>L’exception </a:t>
            </a:r>
            <a:r>
              <a:rPr lang="fr-FR" b="1" dirty="0">
                <a:solidFill>
                  <a:srgbClr val="FFC000"/>
                </a:solidFill>
              </a:rPr>
              <a:t>s’applique aussi </a:t>
            </a:r>
            <a:r>
              <a:rPr lang="fr-FR" dirty="0"/>
              <a:t>aux </a:t>
            </a:r>
            <a:r>
              <a:rPr lang="fr-FR" b="1" dirty="0"/>
              <a:t>certificats déposés </a:t>
            </a:r>
            <a:r>
              <a:rPr lang="fr-FR" b="1" u="sng" dirty="0"/>
              <a:t>avant</a:t>
            </a:r>
            <a:r>
              <a:rPr lang="fr-FR" b="1" dirty="0"/>
              <a:t> le 1er Juillet 2019 et qui prennent effet </a:t>
            </a:r>
            <a:r>
              <a:rPr lang="fr-FR" b="1" u="sng" dirty="0"/>
              <a:t>après</a:t>
            </a:r>
            <a:r>
              <a:rPr lang="fr-FR" b="1" dirty="0"/>
              <a:t> le 1er Juillet 2019</a:t>
            </a:r>
            <a:r>
              <a:rPr lang="fr-FR" dirty="0"/>
              <a:t>; Le </a:t>
            </a:r>
            <a:r>
              <a:rPr lang="fr-FR" b="1" dirty="0"/>
              <a:t>paragraphe 2 ne s’appliquera à ces certificats qu’à partir du 1er Juillet 2022</a:t>
            </a:r>
          </a:p>
          <a:p>
            <a:r>
              <a:rPr lang="fr-FR" dirty="0"/>
              <a:t>L’exception </a:t>
            </a:r>
            <a:r>
              <a:rPr lang="fr-FR" b="1" dirty="0">
                <a:solidFill>
                  <a:srgbClr val="00B050"/>
                </a:solidFill>
              </a:rPr>
              <a:t>ne s’applique pas </a:t>
            </a:r>
            <a:r>
              <a:rPr lang="fr-FR" dirty="0"/>
              <a:t>aux </a:t>
            </a:r>
            <a:r>
              <a:rPr lang="fr-FR" b="1" dirty="0"/>
              <a:t>certificats qui ont pris effet </a:t>
            </a:r>
            <a:r>
              <a:rPr lang="fr-FR" b="1" u="sng" dirty="0"/>
              <a:t>avant</a:t>
            </a:r>
            <a:r>
              <a:rPr lang="fr-FR" b="1" dirty="0"/>
              <a:t> le 1er Juillet 2019</a:t>
            </a:r>
            <a:endParaRPr lang="fr-FR" dirty="0"/>
          </a:p>
          <a:p>
            <a:endParaRPr lang="fr-FR" dirty="0"/>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p:txBody>
          <a:bodyPr/>
          <a:lstStyle/>
          <a:p>
            <a:pPr>
              <a:defRPr/>
            </a:pPr>
            <a:r>
              <a:rPr lang="fr-FR" noProof="0"/>
              <a:t>|</a:t>
            </a:r>
            <a:r>
              <a:rPr lang="fr-FR" sz="900" baseline="16000" noProof="0"/>
              <a:t>         </a:t>
            </a:r>
            <a:fld id="{89AA987A-3B42-4DCD-9D25-A7621F79A60E}" type="slidenum">
              <a:rPr lang="fr-FR" noProof="0" smtClean="0"/>
              <a:pPr>
                <a:defRPr/>
              </a:pPr>
              <a:t>6</a:t>
            </a:fld>
            <a:endParaRPr lang="fr-FR" noProof="0"/>
          </a:p>
        </p:txBody>
      </p:sp>
      <p:sp>
        <p:nvSpPr>
          <p:cNvPr id="6" name="Pentagone 5"/>
          <p:cNvSpPr/>
          <p:nvPr/>
        </p:nvSpPr>
        <p:spPr>
          <a:xfrm>
            <a:off x="643539" y="3876367"/>
            <a:ext cx="2845245" cy="108012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Chevron 6"/>
          <p:cNvSpPr/>
          <p:nvPr/>
        </p:nvSpPr>
        <p:spPr>
          <a:xfrm>
            <a:off x="2984728" y="3876367"/>
            <a:ext cx="2880320" cy="1080120"/>
          </a:xfrm>
          <a:prstGeom prst="chevr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Chevron 7"/>
          <p:cNvSpPr/>
          <p:nvPr/>
        </p:nvSpPr>
        <p:spPr>
          <a:xfrm>
            <a:off x="5216976" y="3876367"/>
            <a:ext cx="3384376" cy="1080120"/>
          </a:xfrm>
          <a:prstGeom prst="chevr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CCP </a:t>
            </a:r>
            <a:r>
              <a:rPr lang="en-US" sz="1400" b="1" dirty="0" err="1"/>
              <a:t>déposés</a:t>
            </a:r>
            <a:r>
              <a:rPr lang="en-US" sz="1400" b="1" dirty="0"/>
              <a:t> </a:t>
            </a:r>
            <a:r>
              <a:rPr lang="en-US" sz="1400" b="1" u="sng" dirty="0"/>
              <a:t>après</a:t>
            </a:r>
            <a:r>
              <a:rPr lang="en-US" sz="1400" b="1" dirty="0"/>
              <a:t> </a:t>
            </a:r>
            <a:r>
              <a:rPr lang="en-US" sz="1400" b="1" dirty="0" err="1"/>
              <a:t>Juillet</a:t>
            </a:r>
            <a:r>
              <a:rPr lang="en-US" sz="1400" b="1" dirty="0"/>
              <a:t> 2019</a:t>
            </a:r>
          </a:p>
          <a:p>
            <a:pPr algn="ctr"/>
            <a:r>
              <a:rPr lang="fr-FR" sz="1400" dirty="0"/>
              <a:t> </a:t>
            </a:r>
            <a:r>
              <a:rPr lang="en-US" sz="1400" b="1" dirty="0">
                <a:solidFill>
                  <a:schemeClr val="bg1"/>
                </a:solidFill>
              </a:rPr>
              <a:t>IN </a:t>
            </a:r>
          </a:p>
          <a:p>
            <a:pPr algn="ctr"/>
            <a:r>
              <a:rPr lang="fr-FR" sz="1400" dirty="0"/>
              <a:t>L’exception</a:t>
            </a:r>
            <a:r>
              <a:rPr lang="fr-FR" sz="1400" b="1" dirty="0">
                <a:solidFill>
                  <a:srgbClr val="FF0000"/>
                </a:solidFill>
              </a:rPr>
              <a:t> </a:t>
            </a:r>
            <a:r>
              <a:rPr lang="fr-FR" sz="1400" b="1" dirty="0"/>
              <a:t>s’</a:t>
            </a:r>
            <a:r>
              <a:rPr lang="en-US" sz="1400" b="1" dirty="0"/>
              <a:t>applique</a:t>
            </a:r>
            <a:endParaRPr lang="fr-FR" sz="1400" b="1" dirty="0"/>
          </a:p>
        </p:txBody>
      </p:sp>
      <p:sp>
        <p:nvSpPr>
          <p:cNvPr id="9" name="Rectangle avec flèche vers le haut 8"/>
          <p:cNvSpPr/>
          <p:nvPr/>
        </p:nvSpPr>
        <p:spPr>
          <a:xfrm>
            <a:off x="2430789" y="5059372"/>
            <a:ext cx="1008112" cy="864096"/>
          </a:xfrm>
          <a:prstGeom prst="upArrowCallou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2408663" y="5338693"/>
            <a:ext cx="1152129" cy="584775"/>
          </a:xfrm>
          <a:prstGeom prst="rect">
            <a:avLst/>
          </a:prstGeom>
          <a:noFill/>
        </p:spPr>
        <p:txBody>
          <a:bodyPr wrap="square" rtlCol="0">
            <a:spAutoFit/>
          </a:bodyPr>
          <a:lstStyle/>
          <a:p>
            <a:r>
              <a:rPr lang="en-US" sz="1400" dirty="0"/>
              <a:t>July 2019</a:t>
            </a:r>
          </a:p>
          <a:p>
            <a:endParaRPr lang="fr-FR" dirty="0"/>
          </a:p>
        </p:txBody>
      </p:sp>
      <p:sp>
        <p:nvSpPr>
          <p:cNvPr id="11" name="Rectangle avec flèche vers le haut 10"/>
          <p:cNvSpPr/>
          <p:nvPr/>
        </p:nvSpPr>
        <p:spPr>
          <a:xfrm>
            <a:off x="4712920" y="5051752"/>
            <a:ext cx="1008112" cy="864096"/>
          </a:xfrm>
          <a:prstGeom prst="upArrowCallout">
            <a:avLst/>
          </a:prstGeom>
          <a:solidFill>
            <a:schemeClr val="tx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4712920" y="5331073"/>
            <a:ext cx="1152129" cy="584775"/>
          </a:xfrm>
          <a:prstGeom prst="rect">
            <a:avLst/>
          </a:prstGeom>
          <a:noFill/>
        </p:spPr>
        <p:txBody>
          <a:bodyPr wrap="square" rtlCol="0">
            <a:spAutoFit/>
          </a:bodyPr>
          <a:lstStyle/>
          <a:p>
            <a:r>
              <a:rPr lang="en-US" sz="1400" dirty="0"/>
              <a:t>July 2022</a:t>
            </a:r>
          </a:p>
          <a:p>
            <a:endParaRPr lang="fr-FR" dirty="0"/>
          </a:p>
        </p:txBody>
      </p:sp>
      <p:sp>
        <p:nvSpPr>
          <p:cNvPr id="13" name="ZoneTexte 12"/>
          <p:cNvSpPr txBox="1"/>
          <p:nvPr/>
        </p:nvSpPr>
        <p:spPr>
          <a:xfrm>
            <a:off x="609829" y="3876367"/>
            <a:ext cx="2646093" cy="1169551"/>
          </a:xfrm>
          <a:prstGeom prst="rect">
            <a:avLst/>
          </a:prstGeom>
          <a:noFill/>
        </p:spPr>
        <p:txBody>
          <a:bodyPr wrap="square" rtlCol="0">
            <a:spAutoFit/>
          </a:bodyPr>
          <a:lstStyle/>
          <a:p>
            <a:r>
              <a:rPr lang="fr-FR" sz="1400" dirty="0"/>
              <a:t>CCP qui ont pris effet avant le </a:t>
            </a:r>
            <a:r>
              <a:rPr lang="en-US" sz="1400" dirty="0"/>
              <a:t>1er </a:t>
            </a:r>
            <a:r>
              <a:rPr lang="en-US" sz="1400" dirty="0" err="1"/>
              <a:t>Juillet</a:t>
            </a:r>
            <a:r>
              <a:rPr lang="en-US" sz="1400" dirty="0"/>
              <a:t> 2019 </a:t>
            </a:r>
          </a:p>
          <a:p>
            <a:r>
              <a:rPr lang="fr-FR" sz="1400" b="1" dirty="0"/>
              <a:t>OUT</a:t>
            </a:r>
          </a:p>
          <a:p>
            <a:r>
              <a:rPr lang="fr-FR" sz="1400" dirty="0"/>
              <a:t>L’exception</a:t>
            </a:r>
            <a:r>
              <a:rPr lang="fr-FR" sz="1400" b="1" dirty="0">
                <a:solidFill>
                  <a:srgbClr val="FF0000"/>
                </a:solidFill>
              </a:rPr>
              <a:t> ne </a:t>
            </a:r>
            <a:r>
              <a:rPr lang="fr-FR" sz="1400" b="1" dirty="0"/>
              <a:t>s’</a:t>
            </a:r>
            <a:r>
              <a:rPr lang="en-US" sz="1400" b="1" dirty="0"/>
              <a:t>applique </a:t>
            </a:r>
            <a:r>
              <a:rPr lang="en-US" sz="1400" b="1" dirty="0">
                <a:solidFill>
                  <a:srgbClr val="FF0000"/>
                </a:solidFill>
              </a:rPr>
              <a:t>pas</a:t>
            </a:r>
            <a:endParaRPr lang="fr-FR" sz="1400" b="1" dirty="0">
              <a:solidFill>
                <a:srgbClr val="FF0000"/>
              </a:solidFill>
            </a:endParaRPr>
          </a:p>
          <a:p>
            <a:r>
              <a:rPr lang="fr-FR" sz="1400" dirty="0"/>
              <a:t> </a:t>
            </a:r>
          </a:p>
        </p:txBody>
      </p:sp>
      <p:sp>
        <p:nvSpPr>
          <p:cNvPr id="14" name="ZoneTexte 13"/>
          <p:cNvSpPr txBox="1"/>
          <p:nvPr/>
        </p:nvSpPr>
        <p:spPr>
          <a:xfrm>
            <a:off x="3481168" y="3877136"/>
            <a:ext cx="1951831" cy="1169551"/>
          </a:xfrm>
          <a:prstGeom prst="rect">
            <a:avLst/>
          </a:prstGeom>
          <a:noFill/>
        </p:spPr>
        <p:txBody>
          <a:bodyPr wrap="square" rtlCol="0">
            <a:spAutoFit/>
          </a:bodyPr>
          <a:lstStyle/>
          <a:p>
            <a:r>
              <a:rPr lang="fr-FR" sz="1400" dirty="0"/>
              <a:t>CCP </a:t>
            </a:r>
            <a:r>
              <a:rPr lang="en-US" sz="1400" b="1" dirty="0" err="1"/>
              <a:t>déposés</a:t>
            </a:r>
            <a:r>
              <a:rPr lang="en-US" sz="1400" b="1" dirty="0"/>
              <a:t> </a:t>
            </a:r>
            <a:r>
              <a:rPr lang="en-US" sz="1400" b="1" u="sng" dirty="0" err="1"/>
              <a:t>avant</a:t>
            </a:r>
            <a:r>
              <a:rPr lang="en-US" sz="1400" b="1" u="sng" dirty="0"/>
              <a:t> </a:t>
            </a:r>
            <a:r>
              <a:rPr lang="en-US" sz="1400" b="1" dirty="0"/>
              <a:t> </a:t>
            </a:r>
            <a:r>
              <a:rPr lang="en-US" sz="1400" b="1" dirty="0" err="1"/>
              <a:t>Juillet</a:t>
            </a:r>
            <a:r>
              <a:rPr lang="en-US" sz="1400" b="1" dirty="0"/>
              <a:t> 2019</a:t>
            </a:r>
            <a:r>
              <a:rPr lang="fr-FR" sz="1400" dirty="0"/>
              <a:t> mais qui ont pris effet après le </a:t>
            </a:r>
            <a:r>
              <a:rPr lang="en-US" sz="1400" dirty="0" err="1"/>
              <a:t>Juillet</a:t>
            </a:r>
            <a:r>
              <a:rPr lang="en-US" sz="1400" dirty="0"/>
              <a:t> 2019 </a:t>
            </a:r>
            <a:endParaRPr lang="fr-FR" sz="1400" dirty="0"/>
          </a:p>
          <a:p>
            <a:r>
              <a:rPr lang="fr-FR" sz="1400" b="1" dirty="0"/>
              <a:t>INTERIM</a:t>
            </a:r>
            <a:r>
              <a:rPr lang="fr-FR" sz="1400" dirty="0"/>
              <a:t> Provisions</a:t>
            </a:r>
          </a:p>
        </p:txBody>
      </p:sp>
      <p:pic>
        <p:nvPicPr>
          <p:cNvPr id="15" name="Picture 2" descr="C:\Users\s8672676\Desktop\jurisp\M2\images\engrenages-et-roues-denté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2562" y="116632"/>
            <a:ext cx="1175902" cy="93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3497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Obligation d’information </a:t>
            </a:r>
            <a:br>
              <a:rPr lang="fr-FR" dirty="0"/>
            </a:br>
            <a:r>
              <a:rPr lang="fr-FR" dirty="0"/>
              <a:t>de l'État membre et du titulaire</a:t>
            </a:r>
            <a:br>
              <a:rPr lang="fr-FR" dirty="0"/>
            </a:br>
            <a:r>
              <a:rPr lang="fr-FR" dirty="0"/>
              <a:t/>
            </a:r>
            <a:br>
              <a:rPr lang="fr-FR" dirty="0"/>
            </a:br>
            <a:endParaRPr lang="fr-FR" dirty="0"/>
          </a:p>
        </p:txBody>
      </p:sp>
      <p:sp>
        <p:nvSpPr>
          <p:cNvPr id="3" name="Espace réservé du contenu 2"/>
          <p:cNvSpPr>
            <a:spLocks noGrp="1"/>
          </p:cNvSpPr>
          <p:nvPr>
            <p:ph idx="1"/>
          </p:nvPr>
        </p:nvSpPr>
        <p:spPr/>
        <p:txBody>
          <a:bodyPr/>
          <a:lstStyle/>
          <a:p>
            <a:r>
              <a:rPr lang="fr-FR" dirty="0"/>
              <a:t>Le fabricant</a:t>
            </a:r>
          </a:p>
          <a:p>
            <a:pPr>
              <a:buFont typeface="Arial" panose="020B0604020202020204" pitchFamily="34" charset="0"/>
              <a:buChar char="•"/>
            </a:pPr>
            <a:r>
              <a:rPr lang="fr-FR" dirty="0"/>
              <a:t>notifie </a:t>
            </a:r>
            <a:r>
              <a:rPr lang="fr-FR" b="1" dirty="0"/>
              <a:t>à l'autorité de l'État membre </a:t>
            </a:r>
            <a:r>
              <a:rPr lang="fr-FR" dirty="0"/>
              <a:t>dans lequel la fabrication doit avoir lieu, les informations requises et </a:t>
            </a:r>
          </a:p>
          <a:p>
            <a:pPr>
              <a:buFont typeface="Arial" panose="020B0604020202020204" pitchFamily="34" charset="0"/>
              <a:buChar char="•"/>
            </a:pPr>
            <a:r>
              <a:rPr lang="fr-FR" dirty="0"/>
              <a:t>les communique au </a:t>
            </a:r>
            <a:r>
              <a:rPr lang="fr-FR" b="1" dirty="0"/>
              <a:t>titulaire du certificat</a:t>
            </a:r>
            <a:r>
              <a:rPr lang="fr-FR" dirty="0"/>
              <a:t>, </a:t>
            </a:r>
          </a:p>
          <a:p>
            <a:pPr>
              <a:buFont typeface="Arial" panose="020B0604020202020204" pitchFamily="34" charset="0"/>
              <a:buChar char="•"/>
            </a:pPr>
            <a:r>
              <a:rPr lang="fr-FR" dirty="0"/>
              <a:t>au plus tard </a:t>
            </a:r>
            <a:r>
              <a:rPr lang="fr-FR" b="1" dirty="0"/>
              <a:t>trois mois avant la date du début de la fabrication </a:t>
            </a:r>
            <a:r>
              <a:rPr lang="fr-FR" dirty="0"/>
              <a:t>dans cet État membre, </a:t>
            </a:r>
            <a:r>
              <a:rPr lang="fr-FR" b="1" dirty="0"/>
              <a:t>ou</a:t>
            </a:r>
            <a:r>
              <a:rPr lang="fr-FR" dirty="0"/>
              <a:t> au plus tard </a:t>
            </a:r>
            <a:r>
              <a:rPr lang="fr-FR" b="1" dirty="0"/>
              <a:t>trois mois avant le premier acte connexe </a:t>
            </a:r>
            <a:r>
              <a:rPr lang="fr-FR" dirty="0"/>
              <a:t>préalable à cette fabrication, qui seraient autrement interdits en vertu de la protection conférée par un certificat</a:t>
            </a:r>
          </a:p>
          <a:p>
            <a:endParaRPr lang="fr-FR" dirty="0"/>
          </a:p>
          <a:p>
            <a:r>
              <a:rPr lang="fr-FR" dirty="0"/>
              <a:t>Le fabricant utilise le </a:t>
            </a:r>
            <a:r>
              <a:rPr lang="fr-FR" b="1" dirty="0"/>
              <a:t>formulaire</a:t>
            </a:r>
            <a:r>
              <a:rPr lang="fr-FR" dirty="0"/>
              <a:t> type de notification </a:t>
            </a:r>
          </a:p>
          <a:p>
            <a:r>
              <a:rPr lang="fr-FR" dirty="0"/>
              <a:t>Il </a:t>
            </a:r>
            <a:r>
              <a:rPr lang="en-US" dirty="0" err="1"/>
              <a:t>peut</a:t>
            </a:r>
            <a:r>
              <a:rPr lang="en-US" dirty="0"/>
              <a:t> </a:t>
            </a:r>
            <a:r>
              <a:rPr lang="en-US" dirty="0" err="1"/>
              <a:t>avoir</a:t>
            </a:r>
            <a:r>
              <a:rPr lang="en-US" dirty="0"/>
              <a:t> à payer </a:t>
            </a:r>
            <a:r>
              <a:rPr lang="en-US" dirty="0" err="1"/>
              <a:t>une</a:t>
            </a:r>
            <a:r>
              <a:rPr lang="en-US" dirty="0"/>
              <a:t> </a:t>
            </a:r>
            <a:r>
              <a:rPr lang="en-US" b="1" dirty="0" err="1"/>
              <a:t>taxe</a:t>
            </a:r>
            <a:endParaRPr lang="en-US" b="1" dirty="0"/>
          </a:p>
          <a:p>
            <a:r>
              <a:rPr lang="fr-FR" dirty="0"/>
              <a:t>Lorsque la </a:t>
            </a:r>
            <a:r>
              <a:rPr lang="fr-FR" b="1" dirty="0"/>
              <a:t>fabrication a lieu dans plusieurs États membres</a:t>
            </a:r>
            <a:r>
              <a:rPr lang="fr-FR" dirty="0"/>
              <a:t>, une notification devrait être exigée dans chacun de ces États membres </a:t>
            </a:r>
            <a:endParaRPr lang="en-US" dirty="0"/>
          </a:p>
          <a:p>
            <a:r>
              <a:rPr lang="fr-FR" b="1" dirty="0"/>
              <a:t>Si les informations sont modifiées</a:t>
            </a:r>
            <a:r>
              <a:rPr lang="fr-FR" dirty="0"/>
              <a:t>, le fabricant le notifie à l'autorité et en informe le titulaire du certificat, avant que ces modifications ne prennent effet </a:t>
            </a:r>
            <a:endParaRPr lang="en-US" dirty="0"/>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p:txBody>
          <a:bodyPr/>
          <a:lstStyle/>
          <a:p>
            <a:pPr>
              <a:defRPr/>
            </a:pPr>
            <a:r>
              <a:rPr lang="fr-FR" noProof="0"/>
              <a:t>|</a:t>
            </a:r>
            <a:r>
              <a:rPr lang="fr-FR" sz="900" baseline="16000" noProof="0"/>
              <a:t>         </a:t>
            </a:r>
            <a:fld id="{89AA987A-3B42-4DCD-9D25-A7621F79A60E}" type="slidenum">
              <a:rPr lang="fr-FR" noProof="0" smtClean="0"/>
              <a:pPr>
                <a:defRPr/>
              </a:pPr>
              <a:t>7</a:t>
            </a:fld>
            <a:endParaRPr lang="fr-FR" noProof="0"/>
          </a:p>
        </p:txBody>
      </p:sp>
      <p:pic>
        <p:nvPicPr>
          <p:cNvPr id="9" name="Picture 4" descr="C:\Users\s8672676\Desktop\jurisp\M2\images\perspective-unit--de-production-BIOLAUNCH-1.jpg">
            <a:extLst>
              <a:ext uri="{FF2B5EF4-FFF2-40B4-BE49-F238E27FC236}">
                <a16:creationId xmlns:a16="http://schemas.microsoft.com/office/drawing/2014/main" xmlns="" id="{AD8307C7-2A17-43A3-A2EC-D015DCBA46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9746" y="113917"/>
            <a:ext cx="1902734" cy="1010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1136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99331"/>
            <a:ext cx="6984776" cy="841375"/>
          </a:xfrm>
        </p:spPr>
        <p:txBody>
          <a:bodyPr/>
          <a:lstStyle/>
          <a:p>
            <a:r>
              <a:rPr lang="fr-FR" dirty="0"/>
              <a:t>Obligation d’information des personnes en relation contractuelle avec le fabricant </a:t>
            </a:r>
            <a:r>
              <a:rPr lang="en-US" dirty="0"/>
              <a:t/>
            </a:r>
            <a:br>
              <a:rPr lang="en-US" dirty="0"/>
            </a:br>
            <a:endParaRPr lang="fr-FR" dirty="0"/>
          </a:p>
        </p:txBody>
      </p:sp>
      <p:sp>
        <p:nvSpPr>
          <p:cNvPr id="3" name="Espace réservé du contenu 2"/>
          <p:cNvSpPr>
            <a:spLocks noGrp="1"/>
          </p:cNvSpPr>
          <p:nvPr>
            <p:ph idx="1"/>
          </p:nvPr>
        </p:nvSpPr>
        <p:spPr>
          <a:xfrm>
            <a:off x="683568" y="1700808"/>
            <a:ext cx="7922611" cy="4248150"/>
          </a:xfrm>
        </p:spPr>
        <p:txBody>
          <a:bodyPr/>
          <a:lstStyle/>
          <a:p>
            <a:r>
              <a:rPr lang="fr-FR" dirty="0"/>
              <a:t>Le fabricant veille à ce que </a:t>
            </a:r>
            <a:r>
              <a:rPr lang="fr-FR" b="1" dirty="0"/>
              <a:t>toute personne se trouvant dans une relation contractuelle avec lui </a:t>
            </a:r>
            <a:r>
              <a:rPr lang="fr-FR" dirty="0"/>
              <a:t>et accomplissant des actes soit pleinement informée et ait connaissance que ces actes sont soumis au règlement, que le produit, ou le médicament contenant ce produit, est couvert par l'exception prévue par le présent règlement et que la fabrication est destinée à l'exportation ou au stockage</a:t>
            </a:r>
          </a:p>
          <a:p>
            <a:endParaRPr lang="fr-FR" dirty="0"/>
          </a:p>
          <a:p>
            <a:r>
              <a:rPr lang="fr-FR" dirty="0"/>
              <a:t> </a:t>
            </a:r>
            <a:r>
              <a:rPr lang="fr-FR" b="1" dirty="0"/>
              <a:t>Exigences de diligence </a:t>
            </a:r>
            <a:r>
              <a:rPr lang="en-US" dirty="0"/>
              <a:t>du </a:t>
            </a:r>
            <a:r>
              <a:rPr lang="fr-FR" dirty="0"/>
              <a:t>fabricant tenu d'informer les personnes au sein de sa chaîne d'approvisionnement dans l'Union, y compris l'exportateur et la personne qui effectue le stockage, par des moyens appropriés et documentés, notamment par des moyens contractuels</a:t>
            </a:r>
          </a:p>
          <a:p>
            <a:endParaRPr lang="fr-FR" dirty="0"/>
          </a:p>
          <a:p>
            <a:r>
              <a:rPr lang="fr-FR" dirty="0"/>
              <a:t>Un fabricant qui ne respecterait pas ces exigences de diligence ne devrait pas bénéficier de l'exception</a:t>
            </a:r>
          </a:p>
          <a:p>
            <a:pPr marL="0" indent="0">
              <a:buNone/>
            </a:pPr>
            <a:endParaRPr lang="en-US" dirty="0"/>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p:txBody>
          <a:bodyPr/>
          <a:lstStyle/>
          <a:p>
            <a:pPr>
              <a:defRPr/>
            </a:pPr>
            <a:r>
              <a:rPr lang="fr-FR" noProof="0"/>
              <a:t>|</a:t>
            </a:r>
            <a:r>
              <a:rPr lang="fr-FR" sz="900" baseline="16000" noProof="0"/>
              <a:t>         </a:t>
            </a:r>
            <a:fld id="{89AA987A-3B42-4DCD-9D25-A7621F79A60E}" type="slidenum">
              <a:rPr lang="fr-FR" noProof="0" smtClean="0"/>
              <a:pPr>
                <a:defRPr/>
              </a:pPr>
              <a:t>8</a:t>
            </a:fld>
            <a:endParaRPr lang="fr-FR" noProof="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8135" y="157582"/>
            <a:ext cx="1826203" cy="1303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5459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3539" y="284163"/>
            <a:ext cx="6016693" cy="841375"/>
          </a:xfrm>
        </p:spPr>
        <p:txBody>
          <a:bodyPr/>
          <a:lstStyle/>
          <a:p>
            <a:r>
              <a:rPr lang="fr-FR" dirty="0"/>
              <a:t>Quelles informations sont notifiées par le fabricant ?</a:t>
            </a:r>
            <a:br>
              <a:rPr lang="fr-FR" dirty="0"/>
            </a:br>
            <a:r>
              <a:rPr lang="fr-FR" dirty="0"/>
              <a:t/>
            </a:r>
            <a:br>
              <a:rPr lang="fr-FR" dirty="0"/>
            </a:br>
            <a:r>
              <a:rPr lang="en-US" dirty="0"/>
              <a:t/>
            </a:r>
            <a:br>
              <a:rPr lang="en-US" dirty="0"/>
            </a:br>
            <a:endParaRPr lang="fr-FR" dirty="0"/>
          </a:p>
        </p:txBody>
      </p:sp>
      <p:sp>
        <p:nvSpPr>
          <p:cNvPr id="3" name="Espace réservé du contenu 2"/>
          <p:cNvSpPr>
            <a:spLocks noGrp="1"/>
          </p:cNvSpPr>
          <p:nvPr>
            <p:ph idx="1"/>
          </p:nvPr>
        </p:nvSpPr>
        <p:spPr/>
        <p:txBody>
          <a:bodyPr/>
          <a:lstStyle/>
          <a:p>
            <a:pPr marL="0" indent="0">
              <a:buNone/>
            </a:pPr>
            <a:r>
              <a:rPr lang="fr-FR" dirty="0"/>
              <a:t>a) le nom et l'adresse du fabricant; </a:t>
            </a:r>
          </a:p>
          <a:p>
            <a:pPr marL="0" indent="0">
              <a:buNone/>
            </a:pPr>
            <a:r>
              <a:rPr lang="fr-FR" dirty="0"/>
              <a:t>b) une </a:t>
            </a:r>
            <a:r>
              <a:rPr lang="fr-FR" b="1" dirty="0"/>
              <a:t>mention indiquant si la fabrication est destinée à l'exportation</a:t>
            </a:r>
            <a:r>
              <a:rPr lang="fr-FR" dirty="0"/>
              <a:t>, au </a:t>
            </a:r>
            <a:r>
              <a:rPr lang="fr-FR" b="1" dirty="0"/>
              <a:t>stockage</a:t>
            </a:r>
            <a:r>
              <a:rPr lang="fr-FR" dirty="0"/>
              <a:t> ou à la fois à l'exportation et au stockage; </a:t>
            </a:r>
          </a:p>
          <a:p>
            <a:pPr marL="0" indent="0">
              <a:buNone/>
            </a:pPr>
            <a:r>
              <a:rPr lang="fr-FR" dirty="0"/>
              <a:t>c) </a:t>
            </a:r>
            <a:r>
              <a:rPr lang="fr-FR" b="1" dirty="0"/>
              <a:t>l'État membre dans lequel ont lieu la fabrication </a:t>
            </a:r>
            <a:r>
              <a:rPr lang="fr-FR" dirty="0"/>
              <a:t>et, le cas échéant, le </a:t>
            </a:r>
            <a:r>
              <a:rPr lang="fr-FR" b="1" dirty="0"/>
              <a:t>stockage</a:t>
            </a:r>
            <a:r>
              <a:rPr lang="fr-FR" dirty="0"/>
              <a:t> également, </a:t>
            </a:r>
            <a:r>
              <a:rPr lang="fr-FR" b="1" dirty="0"/>
              <a:t>et l'État membre dans lequel le premier acte conn</a:t>
            </a:r>
            <a:r>
              <a:rPr lang="fr-FR" dirty="0"/>
              <a:t>exe éventuel préalable à cette fabrication est effectué; </a:t>
            </a:r>
          </a:p>
          <a:p>
            <a:pPr marL="0" indent="0">
              <a:buNone/>
            </a:pPr>
            <a:r>
              <a:rPr lang="fr-FR" dirty="0"/>
              <a:t>d) le </a:t>
            </a:r>
            <a:r>
              <a:rPr lang="fr-FR" b="1" dirty="0"/>
              <a:t>numéro du certificat </a:t>
            </a:r>
            <a:r>
              <a:rPr lang="fr-FR" dirty="0"/>
              <a:t>délivré dans l'État membre de fabrication et le numéro du certificat délivré dans l'État membre du premier acte connexe éventuel préalable à cette fabrication; et </a:t>
            </a:r>
          </a:p>
          <a:p>
            <a:pPr marL="0" indent="0">
              <a:buNone/>
            </a:pPr>
            <a:r>
              <a:rPr lang="fr-FR" dirty="0"/>
              <a:t>e) pour les médicaments destinés à être exportés vers des pays tiers, le </a:t>
            </a:r>
            <a:r>
              <a:rPr lang="fr-FR" b="1" dirty="0"/>
              <a:t>numéro de référence de l'autorisation de mise sur le marché </a:t>
            </a:r>
            <a:r>
              <a:rPr lang="fr-FR" dirty="0"/>
              <a:t>ou son équivalent </a:t>
            </a:r>
            <a:r>
              <a:rPr lang="fr-FR" b="1" dirty="0"/>
              <a:t>dans chaque pays tiers d'exportation</a:t>
            </a:r>
            <a:r>
              <a:rPr lang="fr-FR" dirty="0"/>
              <a:t>, dès qu'il est rendu public*</a:t>
            </a:r>
          </a:p>
          <a:p>
            <a:pPr marL="0" indent="0">
              <a:buNone/>
            </a:pPr>
            <a:endParaRPr lang="fr-FR" dirty="0"/>
          </a:p>
          <a:p>
            <a:pPr marL="0" indent="0">
              <a:buNone/>
            </a:pPr>
            <a:r>
              <a:rPr lang="fr-FR" sz="1400" dirty="0">
                <a:solidFill>
                  <a:srgbClr val="000000"/>
                </a:solidFill>
              </a:rPr>
              <a:t>*le non-respect de cette exigence en ce qui concerne un pays tiers ne devrait avoir d'incidence que sur les exportations vers ce pays, et les exportations vers ce pays tiers ne devraient donc pas bénéficier de l'exception prévue par le présent règlement </a:t>
            </a:r>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p:txBody>
          <a:bodyPr/>
          <a:lstStyle/>
          <a:p>
            <a:pPr>
              <a:defRPr/>
            </a:pPr>
            <a:r>
              <a:rPr lang="fr-FR" noProof="0"/>
              <a:t>|</a:t>
            </a:r>
            <a:r>
              <a:rPr lang="fr-FR" sz="900" baseline="16000" noProof="0"/>
              <a:t>         </a:t>
            </a:r>
            <a:fld id="{89AA987A-3B42-4DCD-9D25-A7621F79A60E}" type="slidenum">
              <a:rPr lang="fr-FR" noProof="0" smtClean="0"/>
              <a:pPr>
                <a:defRPr/>
              </a:pPr>
              <a:t>9</a:t>
            </a:fld>
            <a:endParaRPr lang="fr-FR" noProof="0"/>
          </a:p>
        </p:txBody>
      </p:sp>
      <p:pic>
        <p:nvPicPr>
          <p:cNvPr id="2052" name="Picture 4" descr="C:\Users\s8672676\Desktop\jurisp\M2\images\perspective-unit--de-production-BIOLAUNCH-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9746" y="113917"/>
            <a:ext cx="1902734" cy="1010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859005"/>
      </p:ext>
    </p:extLst>
  </p:cSld>
  <p:clrMapOvr>
    <a:masterClrMapping/>
  </p:clrMapOvr>
</p:sld>
</file>

<file path=ppt/theme/theme1.xml><?xml version="1.0" encoding="utf-8"?>
<a:theme xmlns:a="http://schemas.openxmlformats.org/drawingml/2006/main" name="Sanofi_Presentation_Ocre">
  <a:themeElements>
    <a:clrScheme name="Conception personnalisée 1">
      <a:dk1>
        <a:srgbClr val="444492"/>
      </a:dk1>
      <a:lt1>
        <a:srgbClr val="FFFFFF"/>
      </a:lt1>
      <a:dk2>
        <a:srgbClr val="ACB317"/>
      </a:dk2>
      <a:lt2>
        <a:srgbClr val="BCA36A"/>
      </a:lt2>
      <a:accent1>
        <a:srgbClr val="9690C4"/>
      </a:accent1>
      <a:accent2>
        <a:srgbClr val="ED5B43"/>
      </a:accent2>
      <a:accent3>
        <a:srgbClr val="FFFFFF"/>
      </a:accent3>
      <a:accent4>
        <a:srgbClr val="39397C"/>
      </a:accent4>
      <a:accent5>
        <a:srgbClr val="C9C6DE"/>
      </a:accent5>
      <a:accent6>
        <a:srgbClr val="D7523C"/>
      </a:accent6>
      <a:hlink>
        <a:srgbClr val="751D1F"/>
      </a:hlink>
      <a:folHlink>
        <a:srgbClr val="99CC00"/>
      </a:folHlink>
    </a:clrScheme>
    <a:fontScheme name="Conception personnalisé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ception personnalisée 1">
        <a:dk1>
          <a:srgbClr val="444492"/>
        </a:dk1>
        <a:lt1>
          <a:srgbClr val="FFFFFF"/>
        </a:lt1>
        <a:dk2>
          <a:srgbClr val="ACB317"/>
        </a:dk2>
        <a:lt2>
          <a:srgbClr val="BCA36A"/>
        </a:lt2>
        <a:accent1>
          <a:srgbClr val="9690C4"/>
        </a:accent1>
        <a:accent2>
          <a:srgbClr val="ED5B43"/>
        </a:accent2>
        <a:accent3>
          <a:srgbClr val="FFFFFF"/>
        </a:accent3>
        <a:accent4>
          <a:srgbClr val="39397C"/>
        </a:accent4>
        <a:accent5>
          <a:srgbClr val="C9C6DE"/>
        </a:accent5>
        <a:accent6>
          <a:srgbClr val="D7523C"/>
        </a:accent6>
        <a:hlink>
          <a:srgbClr val="751D1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10421</TotalTime>
  <Words>1534</Words>
  <Application>Microsoft Office PowerPoint</Application>
  <PresentationFormat>Ekran Gösterisi (4:3)</PresentationFormat>
  <Paragraphs>172</Paragraphs>
  <Slides>16</Slides>
  <Notes>15</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16</vt:i4>
      </vt:variant>
    </vt:vector>
  </HeadingPairs>
  <TitlesOfParts>
    <vt:vector size="19" baseType="lpstr">
      <vt:lpstr>Arial</vt:lpstr>
      <vt:lpstr>Verdana</vt:lpstr>
      <vt:lpstr>Sanofi_Presentation_Ocre</vt:lpstr>
      <vt:lpstr> SPC Manufacturing Waiver L’exception de fabrication Mise en œuvre et conséquences</vt:lpstr>
      <vt:lpstr>L’exception du SPC waiver Objectif </vt:lpstr>
      <vt:lpstr>Actes permis par dérogation Exportation vers des marchés de pays tiers</vt:lpstr>
      <vt:lpstr>Actes permis par dérogation Stockage en vue de lancer dans l’UE</vt:lpstr>
      <vt:lpstr>Actes qui ne sont pas concernés  par l’exception</vt:lpstr>
      <vt:lpstr>Quels CCPs sont concernés  par l’exception ?</vt:lpstr>
      <vt:lpstr>Obligation d’information  de l'État membre et du titulaire  </vt:lpstr>
      <vt:lpstr>Obligation d’information des personnes en relation contractuelle avec le fabricant  </vt:lpstr>
      <vt:lpstr>Quelles informations sont notifiées par le fabricant ?   </vt:lpstr>
      <vt:lpstr>Formulaire type de notification </vt:lpstr>
      <vt:lpstr>Mise en œuvre en France</vt:lpstr>
      <vt:lpstr>Conclusions Aspects pratiques</vt:lpstr>
      <vt:lpstr>Merci pour votre attention</vt:lpstr>
      <vt:lpstr>BREXIT</vt:lpstr>
      <vt:lpstr>SPC waiver MA allowed before July 2019</vt:lpstr>
      <vt:lpstr>SPC waiver MA allowed after July 2019</vt:lpstr>
    </vt:vector>
  </TitlesOfParts>
  <Company>sanofi-aventis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EN CAP</dc:title>
  <dc:creator>Belvoix, Didier PH/FR</dc:creator>
  <cp:lastModifiedBy>casper</cp:lastModifiedBy>
  <cp:revision>812</cp:revision>
  <cp:lastPrinted>2019-09-25T13:46:52Z</cp:lastPrinted>
  <dcterms:created xsi:type="dcterms:W3CDTF">2011-06-23T08:23:27Z</dcterms:created>
  <dcterms:modified xsi:type="dcterms:W3CDTF">2020-06-17T08:27:54Z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