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9"/>
  </p:notesMasterIdLst>
  <p:handoutMasterIdLst>
    <p:handoutMasterId r:id="rId20"/>
  </p:handoutMasterIdLst>
  <p:sldIdLst>
    <p:sldId id="256" r:id="rId6"/>
    <p:sldId id="264" r:id="rId7"/>
    <p:sldId id="272" r:id="rId8"/>
    <p:sldId id="273" r:id="rId9"/>
    <p:sldId id="274" r:id="rId10"/>
    <p:sldId id="261" r:id="rId11"/>
    <p:sldId id="268" r:id="rId12"/>
    <p:sldId id="257" r:id="rId13"/>
    <p:sldId id="276" r:id="rId14"/>
    <p:sldId id="267" r:id="rId15"/>
    <p:sldId id="269" r:id="rId16"/>
    <p:sldId id="275" r:id="rId17"/>
    <p:sldId id="289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hilde REGNAULT" initials="MR" lastIdx="13" clrIdx="0">
    <p:extLst>
      <p:ext uri="{19B8F6BF-5375-455C-9EA6-DF929625EA0E}">
        <p15:presenceInfo xmlns:p15="http://schemas.microsoft.com/office/powerpoint/2012/main" userId="S-1-5-21-4075042192-2761592134-1430273342-117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AED6"/>
    <a:srgbClr val="47B2C4"/>
    <a:srgbClr val="D7A1D3"/>
    <a:srgbClr val="7FC9D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F143B2-63BE-40D4-899F-334A87B0084A}" v="204" dt="2023-06-02T07:03:31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88364" autoAdjust="0"/>
  </p:normalViewPr>
  <p:slideViewPr>
    <p:cSldViewPr snapToGrid="0">
      <p:cViewPr varScale="1">
        <p:scale>
          <a:sx n="50" d="100"/>
          <a:sy n="50" d="100"/>
        </p:scale>
        <p:origin x="9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éverine LALOGE-LAMER" userId="93a20861-a20d-4b2a-b12e-f558b4b507f3" providerId="ADAL" clId="{9CF143B2-63BE-40D4-899F-334A87B0084A}"/>
    <pc:docChg chg="custSel modSld">
      <pc:chgData name="Séverine LALOGE-LAMER" userId="93a20861-a20d-4b2a-b12e-f558b4b507f3" providerId="ADAL" clId="{9CF143B2-63BE-40D4-899F-334A87B0084A}" dt="2023-06-02T07:07:43.144" v="308" actId="20577"/>
      <pc:docMkLst>
        <pc:docMk/>
      </pc:docMkLst>
      <pc:sldChg chg="modSp mod">
        <pc:chgData name="Séverine LALOGE-LAMER" userId="93a20861-a20d-4b2a-b12e-f558b4b507f3" providerId="ADAL" clId="{9CF143B2-63BE-40D4-899F-334A87B0084A}" dt="2023-06-02T06:54:45.438" v="30" actId="20577"/>
        <pc:sldMkLst>
          <pc:docMk/>
          <pc:sldMk cId="3499473659" sldId="256"/>
        </pc:sldMkLst>
        <pc:spChg chg="mod">
          <ac:chgData name="Séverine LALOGE-LAMER" userId="93a20861-a20d-4b2a-b12e-f558b4b507f3" providerId="ADAL" clId="{9CF143B2-63BE-40D4-899F-334A87B0084A}" dt="2023-06-02T06:54:45.438" v="30" actId="20577"/>
          <ac:spMkLst>
            <pc:docMk/>
            <pc:sldMk cId="3499473659" sldId="256"/>
            <ac:spMk id="2" creationId="{00000000-0000-0000-0000-000000000000}"/>
          </ac:spMkLst>
        </pc:spChg>
      </pc:sldChg>
      <pc:sldChg chg="modSp mod">
        <pc:chgData name="Séverine LALOGE-LAMER" userId="93a20861-a20d-4b2a-b12e-f558b4b507f3" providerId="ADAL" clId="{9CF143B2-63BE-40D4-899F-334A87B0084A}" dt="2023-06-02T07:07:06.665" v="272" actId="20577"/>
        <pc:sldMkLst>
          <pc:docMk/>
          <pc:sldMk cId="4153273956" sldId="257"/>
        </pc:sldMkLst>
        <pc:spChg chg="mod">
          <ac:chgData name="Séverine LALOGE-LAMER" userId="93a20861-a20d-4b2a-b12e-f558b4b507f3" providerId="ADAL" clId="{9CF143B2-63BE-40D4-899F-334A87B0084A}" dt="2023-06-02T07:07:06.665" v="272" actId="20577"/>
          <ac:spMkLst>
            <pc:docMk/>
            <pc:sldMk cId="4153273956" sldId="257"/>
            <ac:spMk id="3" creationId="{3C782325-EFE5-8E00-0954-7DBD82B5FBB1}"/>
          </ac:spMkLst>
        </pc:spChg>
      </pc:sldChg>
      <pc:sldChg chg="modSp mod">
        <pc:chgData name="Séverine LALOGE-LAMER" userId="93a20861-a20d-4b2a-b12e-f558b4b507f3" providerId="ADAL" clId="{9CF143B2-63BE-40D4-899F-334A87B0084A}" dt="2023-06-02T07:06:47.941" v="258" actId="20577"/>
        <pc:sldMkLst>
          <pc:docMk/>
          <pc:sldMk cId="2527733045" sldId="261"/>
        </pc:sldMkLst>
        <pc:spChg chg="mod">
          <ac:chgData name="Séverine LALOGE-LAMER" userId="93a20861-a20d-4b2a-b12e-f558b4b507f3" providerId="ADAL" clId="{9CF143B2-63BE-40D4-899F-334A87B0084A}" dt="2023-06-02T07:06:47.941" v="258" actId="20577"/>
          <ac:spMkLst>
            <pc:docMk/>
            <pc:sldMk cId="2527733045" sldId="261"/>
            <ac:spMk id="4" creationId="{74AF726E-51C7-A7A9-8E65-4821BBBAC770}"/>
          </ac:spMkLst>
        </pc:spChg>
      </pc:sldChg>
      <pc:sldChg chg="modSp mod">
        <pc:chgData name="Séverine LALOGE-LAMER" userId="93a20861-a20d-4b2a-b12e-f558b4b507f3" providerId="ADAL" clId="{9CF143B2-63BE-40D4-899F-334A87B0084A}" dt="2023-06-02T07:06:18.611" v="228" actId="20577"/>
        <pc:sldMkLst>
          <pc:docMk/>
          <pc:sldMk cId="2109510372" sldId="264"/>
        </pc:sldMkLst>
        <pc:spChg chg="mod">
          <ac:chgData name="Séverine LALOGE-LAMER" userId="93a20861-a20d-4b2a-b12e-f558b4b507f3" providerId="ADAL" clId="{9CF143B2-63BE-40D4-899F-334A87B0084A}" dt="2023-06-02T07:06:18.611" v="228" actId="20577"/>
          <ac:spMkLst>
            <pc:docMk/>
            <pc:sldMk cId="2109510372" sldId="264"/>
            <ac:spMk id="3" creationId="{D7E1D9D4-478F-883D-35F0-8607BE403366}"/>
          </ac:spMkLst>
        </pc:spChg>
      </pc:sldChg>
      <pc:sldChg chg="addSp modSp mod">
        <pc:chgData name="Séverine LALOGE-LAMER" userId="93a20861-a20d-4b2a-b12e-f558b4b507f3" providerId="ADAL" clId="{9CF143B2-63BE-40D4-899F-334A87B0084A}" dt="2023-06-02T07:07:18.209" v="285" actId="20577"/>
        <pc:sldMkLst>
          <pc:docMk/>
          <pc:sldMk cId="2932937408" sldId="267"/>
        </pc:sldMkLst>
        <pc:spChg chg="add mod">
          <ac:chgData name="Séverine LALOGE-LAMER" userId="93a20861-a20d-4b2a-b12e-f558b4b507f3" providerId="ADAL" clId="{9CF143B2-63BE-40D4-899F-334A87B0084A}" dt="2023-06-02T07:05:23.812" v="220" actId="14100"/>
          <ac:spMkLst>
            <pc:docMk/>
            <pc:sldMk cId="2932937408" sldId="267"/>
            <ac:spMk id="12" creationId="{852CA822-0EB8-A648-27CE-7AB07A9AB05E}"/>
          </ac:spMkLst>
        </pc:spChg>
        <pc:spChg chg="mod">
          <ac:chgData name="Séverine LALOGE-LAMER" userId="93a20861-a20d-4b2a-b12e-f558b4b507f3" providerId="ADAL" clId="{9CF143B2-63BE-40D4-899F-334A87B0084A}" dt="2023-06-02T07:07:18.209" v="285" actId="20577"/>
          <ac:spMkLst>
            <pc:docMk/>
            <pc:sldMk cId="2932937408" sldId="267"/>
            <ac:spMk id="26" creationId="{4B4F5CD6-570F-4E3C-2E63-6FC61915B5B8}"/>
          </ac:spMkLst>
        </pc:spChg>
        <pc:picChg chg="add mod">
          <ac:chgData name="Séverine LALOGE-LAMER" userId="93a20861-a20d-4b2a-b12e-f558b4b507f3" providerId="ADAL" clId="{9CF143B2-63BE-40D4-899F-334A87B0084A}" dt="2023-06-02T07:05:27.808" v="221" actId="1076"/>
          <ac:picMkLst>
            <pc:docMk/>
            <pc:sldMk cId="2932937408" sldId="267"/>
            <ac:picMk id="3" creationId="{B50F01FE-1E0C-4274-02F1-5A9D58A959EF}"/>
          </ac:picMkLst>
        </pc:picChg>
      </pc:sldChg>
      <pc:sldChg chg="modSp mod">
        <pc:chgData name="Séverine LALOGE-LAMER" userId="93a20861-a20d-4b2a-b12e-f558b4b507f3" providerId="ADAL" clId="{9CF143B2-63BE-40D4-899F-334A87B0084A}" dt="2023-06-02T07:06:53.364" v="265" actId="20577"/>
        <pc:sldMkLst>
          <pc:docMk/>
          <pc:sldMk cId="1246466469" sldId="268"/>
        </pc:sldMkLst>
        <pc:spChg chg="mod">
          <ac:chgData name="Séverine LALOGE-LAMER" userId="93a20861-a20d-4b2a-b12e-f558b4b507f3" providerId="ADAL" clId="{9CF143B2-63BE-40D4-899F-334A87B0084A}" dt="2023-06-02T07:06:53.364" v="265" actId="20577"/>
          <ac:spMkLst>
            <pc:docMk/>
            <pc:sldMk cId="1246466469" sldId="268"/>
            <ac:spMk id="2" creationId="{464B44DF-6C9B-B741-CE3E-8BB679018356}"/>
          </ac:spMkLst>
        </pc:spChg>
      </pc:sldChg>
      <pc:sldChg chg="modSp mod">
        <pc:chgData name="Séverine LALOGE-LAMER" userId="93a20861-a20d-4b2a-b12e-f558b4b507f3" providerId="ADAL" clId="{9CF143B2-63BE-40D4-899F-334A87B0084A}" dt="2023-06-02T07:07:24.066" v="293" actId="20577"/>
        <pc:sldMkLst>
          <pc:docMk/>
          <pc:sldMk cId="2107345471" sldId="269"/>
        </pc:sldMkLst>
        <pc:spChg chg="mod">
          <ac:chgData name="Séverine LALOGE-LAMER" userId="93a20861-a20d-4b2a-b12e-f558b4b507f3" providerId="ADAL" clId="{9CF143B2-63BE-40D4-899F-334A87B0084A}" dt="2023-06-02T07:01:24.988" v="151" actId="20577"/>
          <ac:spMkLst>
            <pc:docMk/>
            <pc:sldMk cId="2107345471" sldId="269"/>
            <ac:spMk id="3" creationId="{4FBE53AF-E76D-4EE7-CB34-D80FB0875915}"/>
          </ac:spMkLst>
        </pc:spChg>
        <pc:spChg chg="mod">
          <ac:chgData name="Séverine LALOGE-LAMER" userId="93a20861-a20d-4b2a-b12e-f558b4b507f3" providerId="ADAL" clId="{9CF143B2-63BE-40D4-899F-334A87B0084A}" dt="2023-06-02T07:07:24.066" v="293" actId="20577"/>
          <ac:spMkLst>
            <pc:docMk/>
            <pc:sldMk cId="2107345471" sldId="269"/>
            <ac:spMk id="4" creationId="{9B654D35-CDE6-A784-C306-F08B9C5D18E0}"/>
          </ac:spMkLst>
        </pc:spChg>
      </pc:sldChg>
      <pc:sldChg chg="modSp mod">
        <pc:chgData name="Séverine LALOGE-LAMER" userId="93a20861-a20d-4b2a-b12e-f558b4b507f3" providerId="ADAL" clId="{9CF143B2-63BE-40D4-899F-334A87B0084A}" dt="2023-06-02T07:06:31.212" v="237" actId="20577"/>
        <pc:sldMkLst>
          <pc:docMk/>
          <pc:sldMk cId="1667125083" sldId="272"/>
        </pc:sldMkLst>
        <pc:spChg chg="mod">
          <ac:chgData name="Séverine LALOGE-LAMER" userId="93a20861-a20d-4b2a-b12e-f558b4b507f3" providerId="ADAL" clId="{9CF143B2-63BE-40D4-899F-334A87B0084A}" dt="2023-06-02T06:55:47.015" v="32" actId="20577"/>
          <ac:spMkLst>
            <pc:docMk/>
            <pc:sldMk cId="1667125083" sldId="272"/>
            <ac:spMk id="2" creationId="{2D866656-FA61-51D0-ED6E-8093364900B6}"/>
          </ac:spMkLst>
        </pc:spChg>
        <pc:spChg chg="mod">
          <ac:chgData name="Séverine LALOGE-LAMER" userId="93a20861-a20d-4b2a-b12e-f558b4b507f3" providerId="ADAL" clId="{9CF143B2-63BE-40D4-899F-334A87B0084A}" dt="2023-06-02T07:06:31.212" v="237" actId="20577"/>
          <ac:spMkLst>
            <pc:docMk/>
            <pc:sldMk cId="1667125083" sldId="272"/>
            <ac:spMk id="13" creationId="{D381AA21-32AC-B817-BB9D-AF188AE0DD7D}"/>
          </ac:spMkLst>
        </pc:spChg>
      </pc:sldChg>
      <pc:sldChg chg="modSp mod">
        <pc:chgData name="Séverine LALOGE-LAMER" userId="93a20861-a20d-4b2a-b12e-f558b4b507f3" providerId="ADAL" clId="{9CF143B2-63BE-40D4-899F-334A87B0084A}" dt="2023-06-02T07:06:36.476" v="244" actId="20577"/>
        <pc:sldMkLst>
          <pc:docMk/>
          <pc:sldMk cId="2130551538" sldId="273"/>
        </pc:sldMkLst>
        <pc:spChg chg="mod">
          <ac:chgData name="Séverine LALOGE-LAMER" userId="93a20861-a20d-4b2a-b12e-f558b4b507f3" providerId="ADAL" clId="{9CF143B2-63BE-40D4-899F-334A87B0084A}" dt="2023-06-02T06:58:48.069" v="88" actId="20577"/>
          <ac:spMkLst>
            <pc:docMk/>
            <pc:sldMk cId="2130551538" sldId="273"/>
            <ac:spMk id="5" creationId="{77BC1049-AE92-7277-A95C-9D2BFEAF64C3}"/>
          </ac:spMkLst>
        </pc:spChg>
        <pc:spChg chg="mod">
          <ac:chgData name="Séverine LALOGE-LAMER" userId="93a20861-a20d-4b2a-b12e-f558b4b507f3" providerId="ADAL" clId="{9CF143B2-63BE-40D4-899F-334A87B0084A}" dt="2023-06-02T07:06:36.476" v="244" actId="20577"/>
          <ac:spMkLst>
            <pc:docMk/>
            <pc:sldMk cId="2130551538" sldId="273"/>
            <ac:spMk id="8" creationId="{5B925D73-472D-CBED-0D68-2D44E9552CB6}"/>
          </ac:spMkLst>
        </pc:spChg>
      </pc:sldChg>
      <pc:sldChg chg="modSp mod">
        <pc:chgData name="Séverine LALOGE-LAMER" userId="93a20861-a20d-4b2a-b12e-f558b4b507f3" providerId="ADAL" clId="{9CF143B2-63BE-40D4-899F-334A87B0084A}" dt="2023-06-02T07:06:42.954" v="251" actId="20577"/>
        <pc:sldMkLst>
          <pc:docMk/>
          <pc:sldMk cId="4043608852" sldId="274"/>
        </pc:sldMkLst>
        <pc:spChg chg="mod">
          <ac:chgData name="Séverine LALOGE-LAMER" userId="93a20861-a20d-4b2a-b12e-f558b4b507f3" providerId="ADAL" clId="{9CF143B2-63BE-40D4-899F-334A87B0084A}" dt="2023-06-02T06:59:20.574" v="131" actId="20577"/>
          <ac:spMkLst>
            <pc:docMk/>
            <pc:sldMk cId="4043608852" sldId="274"/>
            <ac:spMk id="3" creationId="{E79555A0-233C-B35B-01AD-E209E67538CC}"/>
          </ac:spMkLst>
        </pc:spChg>
        <pc:spChg chg="mod">
          <ac:chgData name="Séverine LALOGE-LAMER" userId="93a20861-a20d-4b2a-b12e-f558b4b507f3" providerId="ADAL" clId="{9CF143B2-63BE-40D4-899F-334A87B0084A}" dt="2023-06-02T07:06:42.954" v="251" actId="20577"/>
          <ac:spMkLst>
            <pc:docMk/>
            <pc:sldMk cId="4043608852" sldId="274"/>
            <ac:spMk id="7" creationId="{2E324BFF-E8EE-947D-EF78-0E51DC83481E}"/>
          </ac:spMkLst>
        </pc:spChg>
      </pc:sldChg>
      <pc:sldChg chg="modSp mod">
        <pc:chgData name="Séverine LALOGE-LAMER" userId="93a20861-a20d-4b2a-b12e-f558b4b507f3" providerId="ADAL" clId="{9CF143B2-63BE-40D4-899F-334A87B0084A}" dt="2023-06-02T07:07:28.949" v="299" actId="20577"/>
        <pc:sldMkLst>
          <pc:docMk/>
          <pc:sldMk cId="3274318678" sldId="275"/>
        </pc:sldMkLst>
        <pc:spChg chg="mod">
          <ac:chgData name="Séverine LALOGE-LAMER" userId="93a20861-a20d-4b2a-b12e-f558b4b507f3" providerId="ADAL" clId="{9CF143B2-63BE-40D4-899F-334A87B0084A}" dt="2023-06-02T07:07:28.949" v="299" actId="20577"/>
          <ac:spMkLst>
            <pc:docMk/>
            <pc:sldMk cId="3274318678" sldId="275"/>
            <ac:spMk id="11" creationId="{C2403F14-7271-19CF-D781-B97CC92BC260}"/>
          </ac:spMkLst>
        </pc:spChg>
      </pc:sldChg>
      <pc:sldChg chg="modSp mod">
        <pc:chgData name="Séverine LALOGE-LAMER" userId="93a20861-a20d-4b2a-b12e-f558b4b507f3" providerId="ADAL" clId="{9CF143B2-63BE-40D4-899F-334A87B0084A}" dt="2023-06-02T07:07:13.536" v="279" actId="20577"/>
        <pc:sldMkLst>
          <pc:docMk/>
          <pc:sldMk cId="1251696296" sldId="276"/>
        </pc:sldMkLst>
        <pc:spChg chg="mod">
          <ac:chgData name="Séverine LALOGE-LAMER" userId="93a20861-a20d-4b2a-b12e-f558b4b507f3" providerId="ADAL" clId="{9CF143B2-63BE-40D4-899F-334A87B0084A}" dt="2023-06-02T07:01:02.142" v="141" actId="20577"/>
          <ac:spMkLst>
            <pc:docMk/>
            <pc:sldMk cId="1251696296" sldId="276"/>
            <ac:spMk id="5" creationId="{A9B0B735-F09D-1382-82F8-E83E91281385}"/>
          </ac:spMkLst>
        </pc:spChg>
        <pc:spChg chg="mod">
          <ac:chgData name="Séverine LALOGE-LAMER" userId="93a20861-a20d-4b2a-b12e-f558b4b507f3" providerId="ADAL" clId="{9CF143B2-63BE-40D4-899F-334A87B0084A}" dt="2023-06-02T07:07:13.536" v="279" actId="20577"/>
          <ac:spMkLst>
            <pc:docMk/>
            <pc:sldMk cId="1251696296" sldId="276"/>
            <ac:spMk id="7" creationId="{AB520CA8-11F3-2AC9-21D1-0B94B5214FA8}"/>
          </ac:spMkLst>
        </pc:spChg>
      </pc:sldChg>
      <pc:sldChg chg="modSp mod">
        <pc:chgData name="Séverine LALOGE-LAMER" userId="93a20861-a20d-4b2a-b12e-f558b4b507f3" providerId="ADAL" clId="{9CF143B2-63BE-40D4-899F-334A87B0084A}" dt="2023-06-02T07:07:43.144" v="308" actId="20577"/>
        <pc:sldMkLst>
          <pc:docMk/>
          <pc:sldMk cId="1959184179" sldId="289"/>
        </pc:sldMkLst>
        <pc:spChg chg="mod">
          <ac:chgData name="Séverine LALOGE-LAMER" userId="93a20861-a20d-4b2a-b12e-f558b4b507f3" providerId="ADAL" clId="{9CF143B2-63BE-40D4-899F-334A87B0084A}" dt="2023-06-02T07:07:43.144" v="308" actId="20577"/>
          <ac:spMkLst>
            <pc:docMk/>
            <pc:sldMk cId="1959184179" sldId="289"/>
            <ac:spMk id="4" creationId="{80C132AA-8CD5-3B74-F503-1D1BDCA7F9C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FA722F-B5D7-42D3-A2A0-46F5CB665923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/>
        </a:p>
      </dgm:t>
    </dgm:pt>
    <dgm:pt modelId="{0F7C75DB-0A96-4E9E-BF61-75BEC7C2A218}" type="parTrans" cxnId="{39396E7E-EA36-4F58-81E5-FDB20556DC0C}">
      <dgm:prSet/>
      <dgm:spPr/>
      <dgm:t>
        <a:bodyPr/>
        <a:lstStyle/>
        <a:p>
          <a:endParaRPr lang="fr-FR"/>
        </a:p>
      </dgm:t>
    </dgm:pt>
    <dgm:pt modelId="{A88877BE-A56B-44BB-A13A-A16C4EA6595B}">
      <dgm:prSet phldrT="[Texte]"/>
      <dgm:spPr/>
      <dgm:t>
        <a:bodyPr/>
        <a:lstStyle/>
        <a:p>
          <a:r>
            <a:rPr lang="fr-FR"/>
            <a:t>Académique</a:t>
          </a:r>
        </a:p>
      </dgm:t>
    </dgm:pt>
    <dgm:pt modelId="{BB81E7C2-2CC1-438B-A1AD-27EA9CF95790}" type="sibTrans" cxnId="{39396E7E-EA36-4F58-81E5-FDB20556DC0C}">
      <dgm:prSet/>
      <dgm:spPr/>
      <dgm:t>
        <a:bodyPr/>
        <a:lstStyle/>
        <a:p>
          <a:endParaRPr lang="fr-FR"/>
        </a:p>
      </dgm:t>
    </dgm:pt>
    <dgm:pt modelId="{D5267C44-9DA6-450D-963E-DA7409930F84}" type="parTrans" cxnId="{0A3F7EBE-C278-4422-9C9B-730357DE2C40}">
      <dgm:prSet/>
      <dgm:spPr/>
      <dgm:t>
        <a:bodyPr/>
        <a:lstStyle/>
        <a:p>
          <a:endParaRPr lang="fr-FR"/>
        </a:p>
      </dgm:t>
    </dgm:pt>
    <dgm:pt modelId="{907935DD-F794-4955-A48E-4F917D17727A}">
      <dgm:prSet phldrT="[Texte]"/>
      <dgm:spPr/>
      <dgm:t>
        <a:bodyPr/>
        <a:lstStyle/>
        <a:p>
          <a:r>
            <a:rPr lang="fr-FR"/>
            <a:t>Biotech</a:t>
          </a:r>
        </a:p>
      </dgm:t>
    </dgm:pt>
    <dgm:pt modelId="{A30857A1-3DB5-4E13-873F-F01379BA3C33}" type="sibTrans" cxnId="{0A3F7EBE-C278-4422-9C9B-730357DE2C40}">
      <dgm:prSet/>
      <dgm:spPr/>
      <dgm:t>
        <a:bodyPr/>
        <a:lstStyle/>
        <a:p>
          <a:endParaRPr lang="fr-FR"/>
        </a:p>
      </dgm:t>
    </dgm:pt>
    <dgm:pt modelId="{BE10F109-5F19-4916-A858-CA1DA0341FDA}" type="parTrans" cxnId="{68757FF7-6EB9-4BD8-B5AE-94CDAEC7FA37}">
      <dgm:prSet/>
      <dgm:spPr/>
      <dgm:t>
        <a:bodyPr/>
        <a:lstStyle/>
        <a:p>
          <a:endParaRPr lang="fr-FR"/>
        </a:p>
      </dgm:t>
    </dgm:pt>
    <dgm:pt modelId="{88632F40-EB0C-4ABB-8FFB-5B382360159C}">
      <dgm:prSet phldrT="[Texte]"/>
      <dgm:spPr/>
      <dgm:t>
        <a:bodyPr/>
        <a:lstStyle/>
        <a:p>
          <a:r>
            <a:rPr lang="fr-FR"/>
            <a:t>Industrie</a:t>
          </a:r>
        </a:p>
      </dgm:t>
    </dgm:pt>
    <dgm:pt modelId="{8CA13129-3836-4EC2-8FD3-69BAF9CEBED3}" type="sibTrans" cxnId="{68757FF7-6EB9-4BD8-B5AE-94CDAEC7FA37}">
      <dgm:prSet/>
      <dgm:spPr/>
      <dgm:t>
        <a:bodyPr/>
        <a:lstStyle/>
        <a:p>
          <a:endParaRPr lang="fr-FR"/>
        </a:p>
      </dgm:t>
    </dgm:pt>
    <dgm:pt modelId="{8F036C31-918D-45AE-8A14-761FAB799E3F}" type="parTrans" cxnId="{DCD7D008-0CF6-451A-BF4B-EE0A8DE7EA9D}">
      <dgm:prSet/>
      <dgm:spPr/>
      <dgm:t>
        <a:bodyPr/>
        <a:lstStyle/>
        <a:p>
          <a:endParaRPr lang="fr-FR"/>
        </a:p>
      </dgm:t>
    </dgm:pt>
    <dgm:pt modelId="{CA6420C2-49F2-4960-88AE-E4410A94532F}">
      <dgm:prSet phldrT="[Texte]"/>
      <dgm:spPr/>
      <dgm:t>
        <a:bodyPr/>
        <a:lstStyle/>
        <a:p>
          <a:r>
            <a:rPr lang="fr-FR"/>
            <a:t>Association de patient</a:t>
          </a:r>
        </a:p>
      </dgm:t>
    </dgm:pt>
    <dgm:pt modelId="{574B5A03-1141-4A87-BF26-DD839C36406F}" type="sibTrans" cxnId="{DCD7D008-0CF6-451A-BF4B-EE0A8DE7EA9D}">
      <dgm:prSet/>
      <dgm:spPr/>
      <dgm:t>
        <a:bodyPr/>
        <a:lstStyle/>
        <a:p>
          <a:endParaRPr lang="fr-FR"/>
        </a:p>
      </dgm:t>
    </dgm:pt>
    <dgm:pt modelId="{1D9F94A0-E6DA-490D-9B21-A223A1EA2359}" type="pres">
      <dgm:prSet presAssocID="{F9FA722F-B5D7-42D3-A2A0-46F5CB66592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/>
        </a:p>
      </dgm:t>
    </dgm:pt>
    <dgm:pt modelId="{5C2E37DF-20FA-477F-A667-5D24EB871128}" type="pres">
      <dgm:prSet presAssocID="{A88877BE-A56B-44BB-A13A-A16C4EA6595B}" presName="circ1" presStyleLbl="vennNode1" presStyleIdx="0" presStyleCnt="4"/>
      <dgm:spPr/>
      <dgm:t>
        <a:bodyPr/>
        <a:lstStyle/>
        <a:p>
          <a:endParaRPr/>
        </a:p>
      </dgm:t>
    </dgm:pt>
    <dgm:pt modelId="{7B503204-863E-4EEF-91DF-1DC0930C3C77}" type="pres">
      <dgm:prSet presAssocID="{A88877BE-A56B-44BB-A13A-A16C4EA6595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/>
        </a:p>
      </dgm:t>
    </dgm:pt>
    <dgm:pt modelId="{3E68F2FB-90B4-479A-B9C5-A6B426DD4D37}" type="pres">
      <dgm:prSet presAssocID="{907935DD-F794-4955-A48E-4F917D17727A}" presName="circ2" presStyleLbl="vennNode1" presStyleIdx="1" presStyleCnt="4"/>
      <dgm:spPr/>
      <dgm:t>
        <a:bodyPr/>
        <a:lstStyle/>
        <a:p>
          <a:endParaRPr/>
        </a:p>
      </dgm:t>
    </dgm:pt>
    <dgm:pt modelId="{920D65AA-79A4-42B4-996A-FB0CA8829441}" type="pres">
      <dgm:prSet presAssocID="{907935DD-F794-4955-A48E-4F917D17727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/>
        </a:p>
      </dgm:t>
    </dgm:pt>
    <dgm:pt modelId="{F97382E7-1479-4B6B-8706-3F2E5B914DE0}" type="pres">
      <dgm:prSet presAssocID="{88632F40-EB0C-4ABB-8FFB-5B382360159C}" presName="circ3" presStyleLbl="vennNode1" presStyleIdx="2" presStyleCnt="4"/>
      <dgm:spPr/>
      <dgm:t>
        <a:bodyPr/>
        <a:lstStyle/>
        <a:p>
          <a:endParaRPr/>
        </a:p>
      </dgm:t>
    </dgm:pt>
    <dgm:pt modelId="{BF71F913-46B4-461F-B685-CD00EF7B933D}" type="pres">
      <dgm:prSet presAssocID="{88632F40-EB0C-4ABB-8FFB-5B382360159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/>
        </a:p>
      </dgm:t>
    </dgm:pt>
    <dgm:pt modelId="{B24BA29E-463C-4839-9367-851CB5979DC5}" type="pres">
      <dgm:prSet presAssocID="{CA6420C2-49F2-4960-88AE-E4410A94532F}" presName="circ4" presStyleLbl="vennNode1" presStyleIdx="3" presStyleCnt="4"/>
      <dgm:spPr/>
      <dgm:t>
        <a:bodyPr/>
        <a:lstStyle/>
        <a:p>
          <a:endParaRPr/>
        </a:p>
      </dgm:t>
    </dgm:pt>
    <dgm:pt modelId="{BE4573C6-392C-4271-8832-23BF8120EB6F}" type="pres">
      <dgm:prSet presAssocID="{CA6420C2-49F2-4960-88AE-E4410A94532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/>
        </a:p>
      </dgm:t>
    </dgm:pt>
  </dgm:ptLst>
  <dgm:cxnLst>
    <dgm:cxn modelId="{31B9C050-4253-48F8-A349-7F80FF4FF995}" type="presOf" srcId="{A88877BE-A56B-44BB-A13A-A16C4EA6595B}" destId="{7B503204-863E-4EEF-91DF-1DC0930C3C77}" srcOrd="1" destOrd="0" presId="urn:microsoft.com/office/officeart/2005/8/layout/venn1"/>
    <dgm:cxn modelId="{864BD930-3809-4793-A674-465BBAAE6AA3}" type="presOf" srcId="{CA6420C2-49F2-4960-88AE-E4410A94532F}" destId="{B24BA29E-463C-4839-9367-851CB5979DC5}" srcOrd="0" destOrd="0" presId="urn:microsoft.com/office/officeart/2005/8/layout/venn1"/>
    <dgm:cxn modelId="{D65E33CC-9A6C-4481-AA4D-33EE8ACBB604}" type="presOf" srcId="{A88877BE-A56B-44BB-A13A-A16C4EA6595B}" destId="{5C2E37DF-20FA-477F-A667-5D24EB871128}" srcOrd="0" destOrd="0" presId="urn:microsoft.com/office/officeart/2005/8/layout/venn1"/>
    <dgm:cxn modelId="{68757FF7-6EB9-4BD8-B5AE-94CDAEC7FA37}" srcId="{F9FA722F-B5D7-42D3-A2A0-46F5CB665923}" destId="{88632F40-EB0C-4ABB-8FFB-5B382360159C}" srcOrd="2" destOrd="0" parTransId="{BE10F109-5F19-4916-A858-CA1DA0341FDA}" sibTransId="{8CA13129-3836-4EC2-8FD3-69BAF9CEBED3}"/>
    <dgm:cxn modelId="{841CEB62-6ACF-46FA-86F8-1BB4F2A931AE}" type="presOf" srcId="{88632F40-EB0C-4ABB-8FFB-5B382360159C}" destId="{F97382E7-1479-4B6B-8706-3F2E5B914DE0}" srcOrd="0" destOrd="0" presId="urn:microsoft.com/office/officeart/2005/8/layout/venn1"/>
    <dgm:cxn modelId="{ED41AD42-ECEA-4379-BA0C-D4AFC966AFAB}" type="presOf" srcId="{907935DD-F794-4955-A48E-4F917D17727A}" destId="{920D65AA-79A4-42B4-996A-FB0CA8829441}" srcOrd="1" destOrd="0" presId="urn:microsoft.com/office/officeart/2005/8/layout/venn1"/>
    <dgm:cxn modelId="{39396E7E-EA36-4F58-81E5-FDB20556DC0C}" srcId="{F9FA722F-B5D7-42D3-A2A0-46F5CB665923}" destId="{A88877BE-A56B-44BB-A13A-A16C4EA6595B}" srcOrd="0" destOrd="0" parTransId="{0F7C75DB-0A96-4E9E-BF61-75BEC7C2A218}" sibTransId="{BB81E7C2-2CC1-438B-A1AD-27EA9CF95790}"/>
    <dgm:cxn modelId="{0A3F7EBE-C278-4422-9C9B-730357DE2C40}" srcId="{F9FA722F-B5D7-42D3-A2A0-46F5CB665923}" destId="{907935DD-F794-4955-A48E-4F917D17727A}" srcOrd="1" destOrd="0" parTransId="{D5267C44-9DA6-450D-963E-DA7409930F84}" sibTransId="{A30857A1-3DB5-4E13-873F-F01379BA3C33}"/>
    <dgm:cxn modelId="{55F6441C-C29B-4A94-8343-E5AAA5560B53}" type="presOf" srcId="{88632F40-EB0C-4ABB-8FFB-5B382360159C}" destId="{BF71F913-46B4-461F-B685-CD00EF7B933D}" srcOrd="1" destOrd="0" presId="urn:microsoft.com/office/officeart/2005/8/layout/venn1"/>
    <dgm:cxn modelId="{DCD7D008-0CF6-451A-BF4B-EE0A8DE7EA9D}" srcId="{F9FA722F-B5D7-42D3-A2A0-46F5CB665923}" destId="{CA6420C2-49F2-4960-88AE-E4410A94532F}" srcOrd="3" destOrd="0" parTransId="{8F036C31-918D-45AE-8A14-761FAB799E3F}" sibTransId="{574B5A03-1141-4A87-BF26-DD839C36406F}"/>
    <dgm:cxn modelId="{1EB135BA-80F7-4CB5-80C5-F979101D8C2C}" type="presOf" srcId="{CA6420C2-49F2-4960-88AE-E4410A94532F}" destId="{BE4573C6-392C-4271-8832-23BF8120EB6F}" srcOrd="1" destOrd="0" presId="urn:microsoft.com/office/officeart/2005/8/layout/venn1"/>
    <dgm:cxn modelId="{ABAD650D-D1DF-42C1-918C-06E2F1DFBFDD}" type="presOf" srcId="{907935DD-F794-4955-A48E-4F917D17727A}" destId="{3E68F2FB-90B4-479A-B9C5-A6B426DD4D37}" srcOrd="0" destOrd="0" presId="urn:microsoft.com/office/officeart/2005/8/layout/venn1"/>
    <dgm:cxn modelId="{0033438D-9FC2-47C2-BBCE-369388A2DD4F}" type="presOf" srcId="{F9FA722F-B5D7-42D3-A2A0-46F5CB665923}" destId="{1D9F94A0-E6DA-490D-9B21-A223A1EA2359}" srcOrd="0" destOrd="0" presId="urn:microsoft.com/office/officeart/2005/8/layout/venn1"/>
    <dgm:cxn modelId="{58BF8279-C967-4CF0-8864-2F2C527D010E}" type="presParOf" srcId="{1D9F94A0-E6DA-490D-9B21-A223A1EA2359}" destId="{5C2E37DF-20FA-477F-A667-5D24EB871128}" srcOrd="0" destOrd="0" presId="urn:microsoft.com/office/officeart/2005/8/layout/venn1"/>
    <dgm:cxn modelId="{69C745FB-C339-4D7A-8B25-C7F10F67BCEF}" type="presParOf" srcId="{1D9F94A0-E6DA-490D-9B21-A223A1EA2359}" destId="{7B503204-863E-4EEF-91DF-1DC0930C3C77}" srcOrd="1" destOrd="0" presId="urn:microsoft.com/office/officeart/2005/8/layout/venn1"/>
    <dgm:cxn modelId="{9D697C00-07B9-449F-966A-261ACF130DBF}" type="presParOf" srcId="{1D9F94A0-E6DA-490D-9B21-A223A1EA2359}" destId="{3E68F2FB-90B4-479A-B9C5-A6B426DD4D37}" srcOrd="2" destOrd="0" presId="urn:microsoft.com/office/officeart/2005/8/layout/venn1"/>
    <dgm:cxn modelId="{B9CBF46E-B68E-4307-8AC4-8047638E5B20}" type="presParOf" srcId="{1D9F94A0-E6DA-490D-9B21-A223A1EA2359}" destId="{920D65AA-79A4-42B4-996A-FB0CA8829441}" srcOrd="3" destOrd="0" presId="urn:microsoft.com/office/officeart/2005/8/layout/venn1"/>
    <dgm:cxn modelId="{25C2BBA7-24AF-4CA6-861B-C026BC0C6267}" type="presParOf" srcId="{1D9F94A0-E6DA-490D-9B21-A223A1EA2359}" destId="{F97382E7-1479-4B6B-8706-3F2E5B914DE0}" srcOrd="4" destOrd="0" presId="urn:microsoft.com/office/officeart/2005/8/layout/venn1"/>
    <dgm:cxn modelId="{50F82AC3-74EE-4173-A7CA-A60917FF40F0}" type="presParOf" srcId="{1D9F94A0-E6DA-490D-9B21-A223A1EA2359}" destId="{BF71F913-46B4-461F-B685-CD00EF7B933D}" srcOrd="5" destOrd="0" presId="urn:microsoft.com/office/officeart/2005/8/layout/venn1"/>
    <dgm:cxn modelId="{43FEC73C-7061-4057-8370-E1CFF23BFD51}" type="presParOf" srcId="{1D9F94A0-E6DA-490D-9B21-A223A1EA2359}" destId="{B24BA29E-463C-4839-9367-851CB5979DC5}" srcOrd="6" destOrd="0" presId="urn:microsoft.com/office/officeart/2005/8/layout/venn1"/>
    <dgm:cxn modelId="{2D6CF449-FEBD-4E53-9020-CAD6C86D4259}" type="presParOf" srcId="{1D9F94A0-E6DA-490D-9B21-A223A1EA2359}" destId="{BE4573C6-392C-4271-8832-23BF8120EB6F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E37DF-20FA-477F-A667-5D24EB871128}">
      <dsp:nvSpPr>
        <dsp:cNvPr id="0" name=""/>
        <dsp:cNvSpPr/>
      </dsp:nvSpPr>
      <dsp:spPr>
        <a:xfrm>
          <a:off x="2834074" y="49191"/>
          <a:ext cx="2557949" cy="255794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Académique</a:t>
          </a:r>
        </a:p>
      </dsp:txBody>
      <dsp:txXfrm>
        <a:off x="3129222" y="393530"/>
        <a:ext cx="1967653" cy="811656"/>
      </dsp:txXfrm>
    </dsp:sp>
    <dsp:sp modelId="{3E68F2FB-90B4-479A-B9C5-A6B426DD4D37}">
      <dsp:nvSpPr>
        <dsp:cNvPr id="0" name=""/>
        <dsp:cNvSpPr/>
      </dsp:nvSpPr>
      <dsp:spPr>
        <a:xfrm>
          <a:off x="3965475" y="1180591"/>
          <a:ext cx="2557949" cy="2557949"/>
        </a:xfrm>
        <a:prstGeom prst="ellipse">
          <a:avLst/>
        </a:prstGeom>
        <a:solidFill>
          <a:schemeClr val="accent4">
            <a:alpha val="50000"/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Biotech</a:t>
          </a:r>
        </a:p>
      </dsp:txBody>
      <dsp:txXfrm>
        <a:off x="5342832" y="1475739"/>
        <a:ext cx="983826" cy="1967653"/>
      </dsp:txXfrm>
    </dsp:sp>
    <dsp:sp modelId="{F97382E7-1479-4B6B-8706-3F2E5B914DE0}">
      <dsp:nvSpPr>
        <dsp:cNvPr id="0" name=""/>
        <dsp:cNvSpPr/>
      </dsp:nvSpPr>
      <dsp:spPr>
        <a:xfrm>
          <a:off x="2834074" y="2311992"/>
          <a:ext cx="2557949" cy="2557949"/>
        </a:xfrm>
        <a:prstGeom prst="ellipse">
          <a:avLst/>
        </a:prstGeom>
        <a:solidFill>
          <a:schemeClr val="accent4">
            <a:alpha val="50000"/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Industrie</a:t>
          </a:r>
        </a:p>
      </dsp:txBody>
      <dsp:txXfrm>
        <a:off x="3129222" y="3713945"/>
        <a:ext cx="1967653" cy="811656"/>
      </dsp:txXfrm>
    </dsp:sp>
    <dsp:sp modelId="{B24BA29E-463C-4839-9367-851CB5979DC5}">
      <dsp:nvSpPr>
        <dsp:cNvPr id="0" name=""/>
        <dsp:cNvSpPr/>
      </dsp:nvSpPr>
      <dsp:spPr>
        <a:xfrm>
          <a:off x="1702673" y="1180591"/>
          <a:ext cx="2557949" cy="2557949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Association de patient</a:t>
          </a:r>
        </a:p>
      </dsp:txBody>
      <dsp:txXfrm>
        <a:off x="1899439" y="1475739"/>
        <a:ext cx="983826" cy="1967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B439A-79ED-4AE6-AC14-7CEA0C7C0C12}" type="datetimeFigureOut">
              <a:rPr lang="fr-FR" smtClean="0"/>
              <a:t>07/07/2023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53ED2-177C-40EB-9767-0AD74D34195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926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8F4FA-D574-4169-8F22-0B43E7D2144E}" type="datetimeFigureOut">
              <a:rPr lang="fr-FR" smtClean="0"/>
              <a:t>07/07/2023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4D5F8-0C1D-43DE-9AD1-CB0993597A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20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4D5F8-0C1D-43DE-9AD1-CB0993597AA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128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4D5F8-0C1D-43DE-9AD1-CB0993597AA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9949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4D5F8-0C1D-43DE-9AD1-CB0993597AA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045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4D5F8-0C1D-43DE-9AD1-CB0993597AA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706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D4D5F8-0C1D-43DE-9AD1-CB0993597AA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33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 userDrawn="1"/>
        </p:nvSpPr>
        <p:spPr>
          <a:xfrm>
            <a:off x="15239" y="0"/>
            <a:ext cx="12192000" cy="2913017"/>
          </a:xfrm>
          <a:prstGeom prst="rect">
            <a:avLst/>
          </a:prstGeom>
          <a:solidFill>
            <a:srgbClr val="47B2C4"/>
          </a:solidFill>
          <a:ln w="12700" cap="flat">
            <a:noFill/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933790" y="274612"/>
            <a:ext cx="4354898" cy="13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50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/>
          <p:cNvSpPr/>
          <p:nvPr userDrawn="1"/>
        </p:nvSpPr>
        <p:spPr>
          <a:xfrm>
            <a:off x="0" y="-31352"/>
            <a:ext cx="12192000" cy="878980"/>
          </a:xfrm>
          <a:prstGeom prst="rect">
            <a:avLst/>
          </a:prstGeom>
          <a:solidFill>
            <a:srgbClr val="47B2C4"/>
          </a:solidFill>
          <a:ln w="12700" cap="flat">
            <a:noFill/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/>
          </a:p>
        </p:txBody>
      </p:sp>
      <p:sp>
        <p:nvSpPr>
          <p:cNvPr id="10" name="Titre 10"/>
          <p:cNvSpPr txBox="1"/>
          <p:nvPr userDrawn="1"/>
        </p:nvSpPr>
        <p:spPr>
          <a:xfrm>
            <a:off x="1168282" y="-45773"/>
            <a:ext cx="8293087" cy="876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 anchorCtr="0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000" b="1" i="0" u="none" strike="noStrike" cap="small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hangingPunct="1"/>
            <a:endParaRPr lang="af-ZA" sz="2400" cap="all" noProof="1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7192370" y="720747"/>
            <a:ext cx="5005442" cy="6307850"/>
          </a:xfrm>
          <a:prstGeom prst="rect">
            <a:avLst/>
          </a:prstGeom>
          <a:solidFill>
            <a:srgbClr val="47B2C4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fr-F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276117" y="-40244"/>
            <a:ext cx="2938527" cy="87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94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 userDrawn="1"/>
        </p:nvSpPr>
        <p:spPr>
          <a:xfrm>
            <a:off x="-4652" y="2881665"/>
            <a:ext cx="12192000" cy="878980"/>
          </a:xfrm>
          <a:prstGeom prst="rect">
            <a:avLst/>
          </a:prstGeom>
          <a:solidFill>
            <a:srgbClr val="47B2C4"/>
          </a:solidFill>
          <a:ln w="12700" cap="flat">
            <a:noFill/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/>
          </a:p>
        </p:txBody>
      </p:sp>
      <p:sp>
        <p:nvSpPr>
          <p:cNvPr id="8" name="Titre 10"/>
          <p:cNvSpPr txBox="1"/>
          <p:nvPr userDrawn="1"/>
        </p:nvSpPr>
        <p:spPr>
          <a:xfrm>
            <a:off x="1972100" y="2881665"/>
            <a:ext cx="8293087" cy="876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 anchorCtr="0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000" b="1" i="0" u="none" strike="noStrike" cap="small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hangingPunct="1"/>
            <a:endParaRPr lang="af-ZA" sz="2400" cap="all" noProof="1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253473" y="0"/>
            <a:ext cx="2938527" cy="87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37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"/>
          <p:cNvSpPr/>
          <p:nvPr userDrawn="1"/>
        </p:nvSpPr>
        <p:spPr>
          <a:xfrm>
            <a:off x="0" y="-31352"/>
            <a:ext cx="12192000" cy="878980"/>
          </a:xfrm>
          <a:prstGeom prst="rect">
            <a:avLst/>
          </a:prstGeom>
          <a:solidFill>
            <a:srgbClr val="47B2C4"/>
          </a:solidFill>
          <a:ln w="12700" cap="flat">
            <a:noFill/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/>
          </a:p>
        </p:txBody>
      </p:sp>
      <p:sp>
        <p:nvSpPr>
          <p:cNvPr id="13" name="Titre 10"/>
          <p:cNvSpPr txBox="1"/>
          <p:nvPr userDrawn="1"/>
        </p:nvSpPr>
        <p:spPr>
          <a:xfrm>
            <a:off x="1168282" y="0"/>
            <a:ext cx="8293087" cy="876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 anchorCtr="0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000" b="1" i="0" u="none" strike="noStrike" cap="small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hangingPunct="1"/>
            <a:endParaRPr lang="af-ZA" sz="2400" cap="all" noProof="1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253473" y="-36962"/>
            <a:ext cx="2938527" cy="88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423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Fond_microscope.png" descr="Fond_microscop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6755" y="0"/>
            <a:ext cx="12365807" cy="695576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"/>
          <p:cNvSpPr/>
          <p:nvPr userDrawn="1"/>
        </p:nvSpPr>
        <p:spPr>
          <a:xfrm>
            <a:off x="0" y="-31352"/>
            <a:ext cx="12192000" cy="878980"/>
          </a:xfrm>
          <a:prstGeom prst="rect">
            <a:avLst/>
          </a:prstGeom>
          <a:solidFill>
            <a:srgbClr val="47B2C4"/>
          </a:solidFill>
          <a:ln w="12700" cap="flat">
            <a:noFill/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/>
          </a:p>
        </p:txBody>
      </p:sp>
      <p:sp>
        <p:nvSpPr>
          <p:cNvPr id="12" name="Titre 10"/>
          <p:cNvSpPr txBox="1"/>
          <p:nvPr userDrawn="1"/>
        </p:nvSpPr>
        <p:spPr>
          <a:xfrm>
            <a:off x="1168282" y="0"/>
            <a:ext cx="8293087" cy="876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 anchorCtr="0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000" b="1" i="0" u="none" strike="noStrike" cap="small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hangingPunct="1"/>
            <a:endParaRPr lang="af-ZA" sz="2400" cap="all" noProof="1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9253473" y="-36962"/>
            <a:ext cx="2938527" cy="88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11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Fond.psd" descr="Fond.psd"/>
          <p:cNvPicPr>
            <a:picLocks noChangeAspect="1"/>
          </p:cNvPicPr>
          <p:nvPr userDrawn="1"/>
        </p:nvPicPr>
        <p:blipFill>
          <a:blip r:embed="rId2">
            <a:alphaModFix amt="70549"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"/>
          <p:cNvSpPr/>
          <p:nvPr userDrawn="1"/>
        </p:nvSpPr>
        <p:spPr>
          <a:xfrm>
            <a:off x="0" y="-2595"/>
            <a:ext cx="12192000" cy="878980"/>
          </a:xfrm>
          <a:prstGeom prst="rect">
            <a:avLst/>
          </a:prstGeom>
          <a:solidFill>
            <a:srgbClr val="47B2C4"/>
          </a:solidFill>
          <a:ln w="12700" cap="flat">
            <a:noFill/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/>
          </a:p>
        </p:txBody>
      </p:sp>
      <p:sp>
        <p:nvSpPr>
          <p:cNvPr id="7" name="Titre 10"/>
          <p:cNvSpPr txBox="1"/>
          <p:nvPr userDrawn="1"/>
        </p:nvSpPr>
        <p:spPr>
          <a:xfrm>
            <a:off x="1168282" y="0"/>
            <a:ext cx="8293087" cy="876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 anchorCtr="0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000" b="1" i="0" u="none" strike="noStrike" cap="small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hangingPunct="1"/>
            <a:endParaRPr lang="af-ZA" sz="2400" cap="all" noProof="1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9253473" y="-8205"/>
            <a:ext cx="2938527" cy="88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0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363501" y="1034108"/>
            <a:ext cx="1791286" cy="272359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7580706" y="1041432"/>
            <a:ext cx="2600684" cy="167392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10363501" y="3804475"/>
            <a:ext cx="1814851" cy="135740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7580706" y="2880400"/>
            <a:ext cx="2616998" cy="396395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10322484" y="5230857"/>
            <a:ext cx="1832303" cy="1604171"/>
          </a:xfrm>
          <a:prstGeom prst="rect">
            <a:avLst/>
          </a:prstGeom>
        </p:spPr>
      </p:pic>
      <p:sp>
        <p:nvSpPr>
          <p:cNvPr id="11" name="Rectangle"/>
          <p:cNvSpPr/>
          <p:nvPr userDrawn="1"/>
        </p:nvSpPr>
        <p:spPr>
          <a:xfrm>
            <a:off x="0" y="-2595"/>
            <a:ext cx="12192000" cy="878980"/>
          </a:xfrm>
          <a:prstGeom prst="rect">
            <a:avLst/>
          </a:prstGeom>
          <a:solidFill>
            <a:srgbClr val="47B2C4"/>
          </a:solidFill>
          <a:ln w="12700" cap="flat">
            <a:noFill/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9253473" y="-8205"/>
            <a:ext cx="2938527" cy="88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046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253473" y="-36962"/>
            <a:ext cx="2938527" cy="88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99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FFEA1-82EF-4298-BE6D-529CB387E7B6}" type="datetimeFigureOut">
              <a:rPr lang="fr-FR" smtClean="0"/>
              <a:t>07/07/2023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4E99D-50D0-4CBE-9C0E-CA5CEA797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19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5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0"/>
          <p:cNvSpPr txBox="1"/>
          <p:nvPr/>
        </p:nvSpPr>
        <p:spPr>
          <a:xfrm>
            <a:off x="1166648" y="3391111"/>
            <a:ext cx="9098762" cy="2809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 anchorCtr="0">
            <a:normAutofit fontScale="85000" lnSpcReduction="200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000" b="1" i="0" u="none" strike="noStrike" cap="small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hangingPunct="1"/>
            <a:r>
              <a:rPr lang="af-ZA" sz="3200" cap="all" noProof="1">
                <a:solidFill>
                  <a:srgbClr val="47B2C4"/>
                </a:solidFill>
                <a:latin typeface="Open Sans"/>
                <a:ea typeface="Open Sans"/>
                <a:cs typeface="Open Sans"/>
                <a:sym typeface="Open Sans"/>
              </a:rPr>
              <a:t>POLITIQUE DE VALORISATION DE GENETHON</a:t>
            </a:r>
          </a:p>
          <a:p>
            <a:pPr algn="ctr" hangingPunct="1"/>
            <a:endParaRPr lang="af-ZA" sz="3200" cap="all" noProof="1">
              <a:solidFill>
                <a:srgbClr val="47B2C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 hangingPunct="1"/>
            <a:endParaRPr lang="af-ZA" sz="3200" cap="all" noProof="1">
              <a:solidFill>
                <a:srgbClr val="47B2C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 hangingPunct="1"/>
            <a:r>
              <a:rPr lang="af-ZA" sz="3200" cap="all" noProof="1">
                <a:solidFill>
                  <a:srgbClr val="47B2C4"/>
                </a:solidFill>
                <a:latin typeface="Open Sans"/>
                <a:ea typeface="Open Sans"/>
                <a:cs typeface="Open Sans"/>
                <a:sym typeface="Open Sans"/>
              </a:rPr>
              <a:t>- L.E.S FRANCE -</a:t>
            </a:r>
          </a:p>
          <a:p>
            <a:pPr algn="ctr" hangingPunct="1"/>
            <a:endParaRPr lang="af-ZA" sz="3200" cap="all" noProof="1">
              <a:solidFill>
                <a:srgbClr val="47B2C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 hangingPunct="1"/>
            <a:r>
              <a:rPr lang="af-ZA" sz="3200" cap="all" noProof="1">
                <a:solidFill>
                  <a:srgbClr val="47B2C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af-ZA" sz="1800" cap="all" noProof="1">
                <a:solidFill>
                  <a:srgbClr val="47B2C4"/>
                </a:solidFill>
                <a:latin typeface="Open Sans"/>
                <a:ea typeface="Open Sans"/>
                <a:cs typeface="Open Sans"/>
                <a:sym typeface="Open Sans"/>
              </a:rPr>
              <a:t>Comite partenariat public prive</a:t>
            </a:r>
          </a:p>
          <a:p>
            <a:pPr algn="ctr" hangingPunct="1"/>
            <a:r>
              <a:rPr lang="af-ZA" sz="1900" cap="all" noProof="1">
                <a:solidFill>
                  <a:srgbClr val="47B2C4"/>
                </a:solidFill>
                <a:latin typeface="Open Sans"/>
                <a:ea typeface="Open Sans"/>
                <a:cs typeface="Open Sans"/>
                <a:sym typeface="Open Sans"/>
              </a:rPr>
              <a:t>2 juin 2023</a:t>
            </a:r>
          </a:p>
          <a:p>
            <a:pPr algn="ctr" hangingPunct="1"/>
            <a:endParaRPr lang="af-ZA" sz="1900" cap="all" noProof="1">
              <a:solidFill>
                <a:srgbClr val="47B2C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 hangingPunct="1"/>
            <a:endParaRPr lang="af-ZA" sz="1900" cap="all" noProof="1">
              <a:solidFill>
                <a:srgbClr val="47B2C4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 hangingPunct="1"/>
            <a:r>
              <a:rPr lang="af-ZA" sz="1900" i="1" cap="all" noProof="1">
                <a:solidFill>
                  <a:srgbClr val="47B2C4"/>
                </a:solidFill>
                <a:latin typeface="Open Sans"/>
                <a:ea typeface="Open Sans"/>
                <a:cs typeface="Open Sans"/>
                <a:sym typeface="Open Sans"/>
              </a:rPr>
              <a:t>Séverine LALOGE-LAMER</a:t>
            </a:r>
          </a:p>
          <a:p>
            <a:pPr algn="ctr" hangingPunct="1"/>
            <a:r>
              <a:rPr lang="af-ZA" sz="1900" i="1" cap="all" noProof="1">
                <a:solidFill>
                  <a:srgbClr val="47B2C4"/>
                </a:solidFill>
                <a:latin typeface="Open Sans"/>
                <a:ea typeface="Open Sans"/>
                <a:cs typeface="Open Sans"/>
                <a:sym typeface="Open Sans"/>
              </a:rPr>
              <a:t>DIRECTRICE JURIDIQUE DE GENETHON</a:t>
            </a:r>
          </a:p>
        </p:txBody>
      </p:sp>
    </p:spTree>
    <p:extLst>
      <p:ext uri="{BB962C8B-B14F-4D97-AF65-F5344CB8AC3E}">
        <p14:creationId xmlns:p14="http://schemas.microsoft.com/office/powerpoint/2010/main" val="349947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62FCDB2-584C-785D-C930-FA47F5457B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1371" y="916087"/>
            <a:ext cx="2088810" cy="183920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53F7890-A0AE-B052-9CB4-3433AF1E89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55216" y="1143312"/>
            <a:ext cx="2377291" cy="213257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4A53E3E-E6CC-6F38-A04C-685208DBE55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947578" y="930365"/>
            <a:ext cx="2598097" cy="19972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CE02095-F45F-9FD8-952D-972E5096782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21371" y="3619975"/>
            <a:ext cx="2738546" cy="23219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0331F10-02C6-3A4E-CE0E-4F42FA08C1E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597332" y="3275883"/>
            <a:ext cx="2552092" cy="21908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E1C9241-B6FC-A38E-4C21-E33BDB5466E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005236" y="3762427"/>
            <a:ext cx="2540439" cy="23190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ADE148A-C6B0-B674-F2DA-C321454FD60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545675" y="2325206"/>
            <a:ext cx="2598097" cy="192281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97A1068-4D2F-954B-154D-9F4A67F0E6D1}"/>
              </a:ext>
            </a:extLst>
          </p:cNvPr>
          <p:cNvSpPr txBox="1"/>
          <p:nvPr/>
        </p:nvSpPr>
        <p:spPr>
          <a:xfrm>
            <a:off x="1376855" y="94593"/>
            <a:ext cx="6915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PARTENAIRES DE VALORISATION DE PREMIER PLAN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77D0282-5B93-C2DE-1A91-9E8C2380E54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606490" y="5421923"/>
            <a:ext cx="1885286" cy="71745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E2E415C-2A81-CE69-D1F0-31185672F3D8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9459311" y="4882615"/>
            <a:ext cx="1597572" cy="107861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68A763C-7857-E3D6-577F-FBD4BE057C5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9336784" y="916087"/>
            <a:ext cx="921313" cy="60222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705AB19D-0558-EC60-CDA1-C12E0A2A1C29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2690738" y="5941913"/>
            <a:ext cx="1801037" cy="653562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87EDC37-1324-D124-C73E-D2F98CC249D9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9677533" y="5896605"/>
            <a:ext cx="937915" cy="458762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846F540B-906C-CE08-30AC-53694C246D9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9260746" y="1610089"/>
            <a:ext cx="1606078" cy="542821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4B4F5CD6-570F-4E3C-2E63-6FC61915B5B8}"/>
              </a:ext>
            </a:extLst>
          </p:cNvPr>
          <p:cNvSpPr txBox="1"/>
          <p:nvPr/>
        </p:nvSpPr>
        <p:spPr>
          <a:xfrm>
            <a:off x="262759" y="6463862"/>
            <a:ext cx="668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47B2C4"/>
                </a:solidFill>
              </a:rPr>
              <a:t>LES France| Comité PPP | 02 06 2023 </a:t>
            </a:r>
            <a:r>
              <a:rPr lang="fr-FR"/>
              <a:t>			10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50F01FE-1E0C-4274-02F1-5A9D58A959EF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0299803" y="3762427"/>
            <a:ext cx="1670716" cy="90130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52CA822-0EB8-A648-27CE-7AB07A9AB05E}"/>
              </a:ext>
            </a:extLst>
          </p:cNvPr>
          <p:cNvSpPr txBox="1"/>
          <p:nvPr/>
        </p:nvSpPr>
        <p:spPr>
          <a:xfrm>
            <a:off x="10615447" y="4689969"/>
            <a:ext cx="1355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rgbClr val="53AED6"/>
                </a:solidFill>
              </a:rPr>
              <a:t>Hansa biopharma</a:t>
            </a:r>
          </a:p>
          <a:p>
            <a:r>
              <a:rPr lang="fr-FR" sz="1000">
                <a:solidFill>
                  <a:schemeClr val="bg2">
                    <a:lumMod val="75000"/>
                  </a:schemeClr>
                </a:solidFill>
              </a:rPr>
              <a:t>Accord de collaboration 2023</a:t>
            </a:r>
          </a:p>
        </p:txBody>
      </p:sp>
    </p:spTree>
    <p:extLst>
      <p:ext uri="{BB962C8B-B14F-4D97-AF65-F5344CB8AC3E}">
        <p14:creationId xmlns:p14="http://schemas.microsoft.com/office/powerpoint/2010/main" val="293293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F020D7C-DD6A-9A20-8A6E-20A659FEB0AC}"/>
              </a:ext>
            </a:extLst>
          </p:cNvPr>
          <p:cNvSpPr txBox="1"/>
          <p:nvPr/>
        </p:nvSpPr>
        <p:spPr>
          <a:xfrm>
            <a:off x="1324303" y="73572"/>
            <a:ext cx="808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ACCORDS DE COLLABORATIONS ET LICENCES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FBE53AF-E76D-4EE7-CB34-D80FB0875915}"/>
              </a:ext>
            </a:extLst>
          </p:cNvPr>
          <p:cNvSpPr txBox="1"/>
          <p:nvPr/>
        </p:nvSpPr>
        <p:spPr>
          <a:xfrm>
            <a:off x="987973" y="1051034"/>
            <a:ext cx="999533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Généthon n’a pas vocation à commercialiser les médicaments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Généthon  cherche des partenaires en co-developpement pour notamment porter les développements cliniques en raison de leurs coûts et mettre sur le marché les médicaments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Généthon doit s’assurer que ses droits de propriété intellectuelle et ceux de ses copropriétaires sont valoriser dans les meilleures conditions : schéma de rémunération classique</a:t>
            </a:r>
          </a:p>
          <a:p>
            <a:pPr marL="285750" indent="-285750">
              <a:buFontTx/>
              <a:buChar char="-"/>
            </a:pPr>
            <a:endParaRPr lang="fr-F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Généthon en tant que laboratoire fondé par une association de patients défend le « pack droits de patients »</a:t>
            </a:r>
          </a:p>
          <a:p>
            <a:pPr marL="285750" indent="-285750">
              <a:buFontTx/>
              <a:buChar char="-"/>
            </a:pPr>
            <a:endParaRPr lang="fr-FR"/>
          </a:p>
          <a:p>
            <a:pPr marL="742950" lvl="1" indent="-285750">
              <a:buFontTx/>
              <a:buChar char="-"/>
            </a:pPr>
            <a:r>
              <a:rPr lang="fr-FR"/>
              <a:t>centre d’investigation en France</a:t>
            </a:r>
          </a:p>
          <a:p>
            <a:pPr marL="742950" lvl="1" indent="-285750">
              <a:buFontTx/>
              <a:buChar char="-"/>
            </a:pPr>
            <a:r>
              <a:rPr lang="fr-FR"/>
              <a:t>obligation de demander une AMM avec l’indication la plus large, au minimum en France et en Europe</a:t>
            </a:r>
          </a:p>
          <a:p>
            <a:pPr marL="742950" lvl="1" indent="-285750">
              <a:buFontTx/>
              <a:buChar char="-"/>
            </a:pPr>
            <a:r>
              <a:rPr lang="fr-FR"/>
              <a:t> négocier avec le CEPS et autorités similaires un prix acceptable pour les autorités et permettant sa mise sur le marché effective</a:t>
            </a:r>
          </a:p>
          <a:p>
            <a:pPr marL="742950" lvl="1" indent="-285750">
              <a:buFontTx/>
              <a:buChar char="-"/>
            </a:pPr>
            <a:r>
              <a:rPr lang="fr-FR"/>
              <a:t>mise en place d’accès dérogatoires : accès précoce, accès compassionnel</a:t>
            </a:r>
          </a:p>
          <a:p>
            <a:pPr lvl="1"/>
            <a:endParaRPr lang="fr-F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/>
              <a:t>Des clauses d’abandon et de retour des résultats et de la PI pour permettre la continuité de la mise à disposition des produits</a:t>
            </a:r>
          </a:p>
          <a:p>
            <a:pPr marL="742950" lvl="1" indent="-285750">
              <a:buFontTx/>
              <a:buChar char="-"/>
            </a:pPr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B654D35-CDE6-A784-C306-F08B9C5D18E0}"/>
              </a:ext>
            </a:extLst>
          </p:cNvPr>
          <p:cNvSpPr txBox="1"/>
          <p:nvPr/>
        </p:nvSpPr>
        <p:spPr>
          <a:xfrm>
            <a:off x="262759" y="6463862"/>
            <a:ext cx="668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47B2C4"/>
                </a:solidFill>
              </a:rPr>
              <a:t>LES France| Comité PPP | 02 06 2023 </a:t>
            </a:r>
            <a:r>
              <a:rPr lang="fr-FR"/>
              <a:t>			11</a:t>
            </a:r>
          </a:p>
        </p:txBody>
      </p:sp>
    </p:spTree>
    <p:extLst>
      <p:ext uri="{BB962C8B-B14F-4D97-AF65-F5344CB8AC3E}">
        <p14:creationId xmlns:p14="http://schemas.microsoft.com/office/powerpoint/2010/main" val="21073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BE06BB0-6ACD-4354-1A29-070E63B23873}"/>
              </a:ext>
            </a:extLst>
          </p:cNvPr>
          <p:cNvSpPr txBox="1"/>
          <p:nvPr/>
        </p:nvSpPr>
        <p:spPr>
          <a:xfrm>
            <a:off x="1219200" y="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fr-FR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CREATIONS D’ENTREPRISES SPECIALISEES ET DE START UP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C25397B-6935-4AD9-8BDA-FC154D8FAD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80793" y="2125485"/>
            <a:ext cx="4711207" cy="244162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05BF7D3-474B-FDE8-E88E-2DCFF59318B1}"/>
              </a:ext>
            </a:extLst>
          </p:cNvPr>
          <p:cNvSpPr txBox="1"/>
          <p:nvPr/>
        </p:nvSpPr>
        <p:spPr>
          <a:xfrm>
            <a:off x="1030014" y="1271752"/>
            <a:ext cx="455097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0">
                <a:solidFill>
                  <a:srgbClr val="000000"/>
                </a:solidFill>
                <a:effectLst/>
              </a:rPr>
              <a:t>Création de spin-off sur des projets spécifiques, permettant ainsi de créer des partenariats ou d’investir pour de futurs partenaires</a:t>
            </a:r>
          </a:p>
          <a:p>
            <a:endParaRPr lang="fr-FR"/>
          </a:p>
          <a:p>
            <a:r>
              <a:rPr lang="fr-FR">
                <a:ea typeface="Open Sans" panose="020B0606030504020204" pitchFamily="34" charset="0"/>
                <a:cs typeface="Open Sans" panose="020B0606030504020204" pitchFamily="34" charset="0"/>
              </a:rPr>
              <a:t>Genosafe : CRO spécialisée </a:t>
            </a:r>
            <a:r>
              <a:rPr lang="fr-FR" i="0">
                <a:solidFill>
                  <a:srgbClr val="000000"/>
                </a:solidFill>
                <a:effectLst/>
                <a:ea typeface="Open Sans" panose="020B0606030504020204" pitchFamily="34" charset="0"/>
                <a:cs typeface="Open Sans" panose="020B0606030504020204" pitchFamily="34" charset="0"/>
              </a:rPr>
              <a:t>dans l’évaluation de la qualité, la sécurité et l’efficacité des produits biologiques innovants</a:t>
            </a:r>
          </a:p>
          <a:p>
            <a:endParaRPr lang="fr-FR">
              <a:solidFill>
                <a:srgbClr val="000000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Yposkesi :  CDMO en thérapie génique</a:t>
            </a:r>
            <a:endParaRPr lang="fr-FR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>
                <a:ea typeface="Open Sans" panose="020B0606030504020204" pitchFamily="34" charset="0"/>
                <a:cs typeface="Open Sans" panose="020B0606030504020204" pitchFamily="34" charset="0"/>
              </a:rPr>
              <a:t>Atamyo Therapeutics : spin off  fondée en 2020 sur les programmes Myopathie des Ceintures, société à mission.</a:t>
            </a:r>
          </a:p>
          <a:p>
            <a:endParaRPr lang="fr-FR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>
                <a:ea typeface="Open Sans" panose="020B0606030504020204" pitchFamily="34" charset="0"/>
                <a:cs typeface="Open Sans" panose="020B0606030504020204" pitchFamily="34" charset="0"/>
              </a:rPr>
              <a:t>Un autre projet est en cours pour les programmes Foie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964F68E-AA0A-7E8E-1871-05A19190E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57849" y="1609175"/>
            <a:ext cx="3505504" cy="78492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93F5DFB-98F6-EAB3-2BC8-3FC3600C89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11917" y="3791073"/>
            <a:ext cx="3941378" cy="233599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2403F14-7271-19CF-D781-B97CC92BC260}"/>
              </a:ext>
            </a:extLst>
          </p:cNvPr>
          <p:cNvSpPr txBox="1"/>
          <p:nvPr/>
        </p:nvSpPr>
        <p:spPr>
          <a:xfrm>
            <a:off x="262759" y="6463862"/>
            <a:ext cx="668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47B2C4"/>
                </a:solidFill>
              </a:rPr>
              <a:t>LES France| Comité PPP | 02 06 2023 	</a:t>
            </a:r>
            <a:r>
              <a:rPr lang="fr-FR"/>
              <a:t>		12</a:t>
            </a:r>
          </a:p>
        </p:txBody>
      </p:sp>
    </p:spTree>
    <p:extLst>
      <p:ext uri="{BB962C8B-B14F-4D97-AF65-F5344CB8AC3E}">
        <p14:creationId xmlns:p14="http://schemas.microsoft.com/office/powerpoint/2010/main" val="32743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15239" y="0"/>
            <a:ext cx="12192000" cy="2913017"/>
          </a:xfrm>
          <a:prstGeom prst="rect">
            <a:avLst/>
          </a:prstGeom>
          <a:solidFill>
            <a:srgbClr val="47B2C4"/>
          </a:solidFill>
          <a:ln w="12700" cap="flat">
            <a:noFill/>
            <a:prstDash val="solid"/>
            <a:miter lim="8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endParaRPr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57758" y="3185631"/>
            <a:ext cx="4257675" cy="28249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1C361DD-29FF-4CB0-9ACA-BE78AC3EAD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77768" y="0"/>
            <a:ext cx="3291756" cy="95644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CBD52DB-2672-9952-791F-EA6A80D9D7D5}"/>
              </a:ext>
            </a:extLst>
          </p:cNvPr>
          <p:cNvSpPr txBox="1"/>
          <p:nvPr/>
        </p:nvSpPr>
        <p:spPr>
          <a:xfrm>
            <a:off x="3174124" y="1576552"/>
            <a:ext cx="5728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</a:rPr>
              <a:t>N’hésitez pas à poser vos questions</a:t>
            </a:r>
          </a:p>
          <a:p>
            <a:pPr algn="ctr"/>
            <a:endParaRPr lang="fr-FR">
              <a:solidFill>
                <a:schemeClr val="bg1"/>
              </a:solidFill>
            </a:endParaRPr>
          </a:p>
          <a:p>
            <a:pPr algn="ctr"/>
            <a:r>
              <a:rPr lang="fr-FR">
                <a:solidFill>
                  <a:schemeClr val="bg1"/>
                </a:solidFill>
              </a:rPr>
              <a:t>Merci de votre attention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0C132AA-8CD5-3B74-F503-1D1BDCA7F9CF}"/>
              </a:ext>
            </a:extLst>
          </p:cNvPr>
          <p:cNvSpPr txBox="1"/>
          <p:nvPr/>
        </p:nvSpPr>
        <p:spPr>
          <a:xfrm>
            <a:off x="262759" y="6463862"/>
            <a:ext cx="668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47B2C4"/>
                </a:solidFill>
              </a:rPr>
              <a:t>LES France| Comité PPP | 02 06 2023 </a:t>
            </a:r>
            <a:r>
              <a:rPr lang="fr-FR"/>
              <a:t>			13</a:t>
            </a:r>
          </a:p>
        </p:txBody>
      </p:sp>
    </p:spTree>
    <p:extLst>
      <p:ext uri="{BB962C8B-B14F-4D97-AF65-F5344CB8AC3E}">
        <p14:creationId xmlns:p14="http://schemas.microsoft.com/office/powerpoint/2010/main" val="195918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26F02D5-E432-1C77-3820-26E1FBD23FA7}"/>
              </a:ext>
            </a:extLst>
          </p:cNvPr>
          <p:cNvSpPr txBox="1"/>
          <p:nvPr/>
        </p:nvSpPr>
        <p:spPr>
          <a:xfrm>
            <a:off x="409903" y="1008993"/>
            <a:ext cx="70419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Généthon est une Association Loi 1901, à but non lucratif.</a:t>
            </a:r>
          </a:p>
          <a:p>
            <a:endParaRPr lang="fr-FR"/>
          </a:p>
          <a:p>
            <a:r>
              <a:rPr lang="fr-FR"/>
              <a:t>Créée il y a 30 ans par l’association de malades, l’AFM-Téléthon, Généthon est un </a:t>
            </a:r>
            <a:r>
              <a:rPr lang="fr-FR" b="0" i="0">
                <a:solidFill>
                  <a:srgbClr val="000000"/>
                </a:solidFill>
                <a:effectLst/>
              </a:rPr>
              <a:t>Laboratoire de Recherche et Développement et se caractérise par sa capacité à mener des recherches de pointe des plus fondamentales jusqu’aux applications thérapeutiques, souvent en collaboration avec des partenaires, académiques et industriels. </a:t>
            </a:r>
          </a:p>
          <a:p>
            <a:endParaRPr lang="fr-FR"/>
          </a:p>
          <a:p>
            <a:r>
              <a:rPr lang="fr-FR" b="0" i="0">
                <a:solidFill>
                  <a:srgbClr val="000000"/>
                </a:solidFill>
                <a:effectLst/>
              </a:rPr>
              <a:t>Notre objectif : mettre au point des traitements pour des maladies rares sans solution thérapeutique et mettre en œuvre les conditions pour les rendre accessibles à tous ceux qui en ont besoin.</a:t>
            </a:r>
          </a:p>
          <a:p>
            <a:endParaRPr lang="fr-FR"/>
          </a:p>
          <a:p>
            <a:r>
              <a:rPr lang="fr-FR"/>
              <a:t>Généthon héberge et finance une unité mixte de recherche l’UMR 951 – Integrare dont les co-tutelles sont l’Inserm et l’UEVE</a:t>
            </a:r>
          </a:p>
          <a:p>
            <a:endParaRPr lang="fr-FR"/>
          </a:p>
          <a:p>
            <a:r>
              <a:rPr lang="fr-FR"/>
              <a:t>Généthon est financée grâce aux dons du Téléthon, de subventions publiques nationales et européennes et grâce à la valorisation de sa propriété intellectuelle.</a:t>
            </a:r>
            <a:r>
              <a:rPr lang="fr-FR" b="0" i="0">
                <a:solidFill>
                  <a:srgbClr val="000000"/>
                </a:solidFill>
                <a:effectLst/>
              </a:rPr>
              <a:t> </a:t>
            </a:r>
            <a:r>
              <a:rPr lang="fr-FR">
                <a:solidFill>
                  <a:srgbClr val="000000"/>
                </a:solidFill>
              </a:rPr>
              <a:t>L</a:t>
            </a:r>
            <a:r>
              <a:rPr lang="fr-FR" b="0" i="0">
                <a:solidFill>
                  <a:srgbClr val="000000"/>
                </a:solidFill>
                <a:effectLst/>
              </a:rPr>
              <a:t>aboratoire à gestion désintéressée</a:t>
            </a:r>
            <a:r>
              <a:rPr lang="fr-FR"/>
              <a:t>, Généthon réinvestit l’intégralité de ses revenus dans la recherche.</a:t>
            </a:r>
          </a:p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B8F9CF1-9672-1521-4FD3-CD8E57162991}"/>
              </a:ext>
            </a:extLst>
          </p:cNvPr>
          <p:cNvSpPr txBox="1"/>
          <p:nvPr/>
        </p:nvSpPr>
        <p:spPr>
          <a:xfrm>
            <a:off x="567559" y="294289"/>
            <a:ext cx="7388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1"/>
            <a:r>
              <a:rPr lang="af-ZA" sz="1800" b="1" cap="all" noProof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PRESENTATION DE GENETHON  : un modele unique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7E1D9D4-478F-883D-35F0-8607BE403366}"/>
              </a:ext>
            </a:extLst>
          </p:cNvPr>
          <p:cNvSpPr txBox="1"/>
          <p:nvPr/>
        </p:nvSpPr>
        <p:spPr>
          <a:xfrm>
            <a:off x="262759" y="6463862"/>
            <a:ext cx="668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47B2C4"/>
                </a:solidFill>
              </a:rPr>
              <a:t>LES France | Comité PPP | 02 06 2023 </a:t>
            </a:r>
            <a:r>
              <a:rPr lang="fr-FR"/>
              <a:t>			2</a:t>
            </a:r>
          </a:p>
        </p:txBody>
      </p:sp>
    </p:spTree>
    <p:extLst>
      <p:ext uri="{BB962C8B-B14F-4D97-AF65-F5344CB8AC3E}">
        <p14:creationId xmlns:p14="http://schemas.microsoft.com/office/powerpoint/2010/main" val="210951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D866656-FA61-51D0-ED6E-8093364900B6}"/>
              </a:ext>
            </a:extLst>
          </p:cNvPr>
          <p:cNvSpPr txBox="1"/>
          <p:nvPr/>
        </p:nvSpPr>
        <p:spPr>
          <a:xfrm>
            <a:off x="893379" y="861849"/>
            <a:ext cx="54653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i="0">
              <a:effectLst/>
            </a:endParaRPr>
          </a:p>
          <a:p>
            <a:endParaRPr lang="fr-FR"/>
          </a:p>
          <a:p>
            <a:r>
              <a:rPr lang="fr-FR" i="0">
                <a:effectLst/>
              </a:rPr>
              <a:t>La thérapie génique consiste à introduire dans l’organisme du matériel à des fins thérapeutiques. Le matériel génétique est inséré dans un vecteur.</a:t>
            </a:r>
            <a:endParaRPr lang="fr-FR" strike="noStrike"/>
          </a:p>
          <a:p>
            <a:endParaRPr lang="fr-FR" i="0">
              <a:effectLst/>
            </a:endParaRPr>
          </a:p>
          <a:p>
            <a:r>
              <a:rPr lang="fr-FR" i="0">
                <a:effectLst/>
              </a:rPr>
              <a:t>Une fois dans le noyau, le vecteur se désintègre. Il libère le matériel génétique lequel est utilisé dans le noyau pour fabriquer la protéine capable de restaurer la cellule malade : </a:t>
            </a:r>
          </a:p>
          <a:p>
            <a:r>
              <a:rPr lang="fr-FR"/>
              <a:t/>
            </a:r>
            <a:br>
              <a:rPr lang="fr-FR"/>
            </a:br>
            <a:r>
              <a:rPr lang="fr-FR" i="0">
                <a:effectLst/>
              </a:rPr>
              <a:t>- soit en lui apportant une fonction qu’elle n’a pas ou n’a plus,</a:t>
            </a:r>
            <a:r>
              <a:rPr lang="fr-FR"/>
              <a:t/>
            </a:r>
            <a:br>
              <a:rPr lang="fr-FR"/>
            </a:br>
            <a:r>
              <a:rPr lang="fr-FR" i="0">
                <a:effectLst/>
              </a:rPr>
              <a:t>- soit en éliminant/neutralisant un élément toxique, </a:t>
            </a:r>
            <a:r>
              <a:rPr lang="fr-FR"/>
              <a:t/>
            </a:r>
            <a:br>
              <a:rPr lang="fr-FR"/>
            </a:br>
            <a:r>
              <a:rPr lang="fr-FR" i="0">
                <a:effectLst/>
              </a:rPr>
              <a:t>- soit en corrigeant une anomalie génétique. </a:t>
            </a:r>
          </a:p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4973C6B-777F-7C6F-601C-C8E9CA3098F9}"/>
              </a:ext>
            </a:extLst>
          </p:cNvPr>
          <p:cNvSpPr txBox="1"/>
          <p:nvPr/>
        </p:nvSpPr>
        <p:spPr>
          <a:xfrm>
            <a:off x="809297" y="94593"/>
            <a:ext cx="777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b="1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fr-FR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MECANISMES DE LA THERAPIE GENIQUE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5F109CB-AE01-3411-4316-5D4AAF2288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684240" y="1333036"/>
            <a:ext cx="4793395" cy="4633362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381AA21-32AC-B817-BB9D-AF188AE0DD7D}"/>
              </a:ext>
            </a:extLst>
          </p:cNvPr>
          <p:cNvSpPr txBox="1"/>
          <p:nvPr/>
        </p:nvSpPr>
        <p:spPr>
          <a:xfrm>
            <a:off x="262759" y="6463862"/>
            <a:ext cx="668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47B2C4"/>
                </a:solidFill>
              </a:rPr>
              <a:t>LES France | Comité PPP | 02 06 2023 </a:t>
            </a:r>
            <a:r>
              <a:rPr lang="fr-FR"/>
              <a:t>			3</a:t>
            </a:r>
          </a:p>
        </p:txBody>
      </p:sp>
    </p:spTree>
    <p:extLst>
      <p:ext uri="{BB962C8B-B14F-4D97-AF65-F5344CB8AC3E}">
        <p14:creationId xmlns:p14="http://schemas.microsoft.com/office/powerpoint/2010/main" val="166712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DFE1A9B-427B-F160-B841-E322793674C5}"/>
              </a:ext>
            </a:extLst>
          </p:cNvPr>
          <p:cNvSpPr txBox="1"/>
          <p:nvPr/>
        </p:nvSpPr>
        <p:spPr>
          <a:xfrm>
            <a:off x="1513490" y="84083"/>
            <a:ext cx="764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ENJEUX DE LA THERAPIE GENIQUE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7BC1049-AE92-7277-A95C-9D2BFEAF64C3}"/>
              </a:ext>
            </a:extLst>
          </p:cNvPr>
          <p:cNvSpPr txBox="1"/>
          <p:nvPr/>
        </p:nvSpPr>
        <p:spPr>
          <a:xfrm>
            <a:off x="1030014" y="871451"/>
            <a:ext cx="690529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/>
          </a:p>
          <a:p>
            <a:endParaRPr lang="fr-FR"/>
          </a:p>
          <a:p>
            <a:r>
              <a:rPr lang="fr-FR"/>
              <a:t>En thérapie génique les couts de production sont extrêmement élevés, les </a:t>
            </a:r>
            <a:r>
              <a:rPr lang="fr-FR" i="0">
                <a:effectLst/>
              </a:rPr>
              <a:t>techniques  de fabrication et d’analyse étant complètement nouvelles. Fabriquer un médicament de thérapie génique n’a en effet rien à voir avec les procédés que les industriels pharmaceutiques utilisent actuellement. Cela suppose de devoir faire des investissements considérables dans le secteur</a:t>
            </a:r>
            <a:r>
              <a:rPr lang="fr-FR"/>
              <a:t>.</a:t>
            </a:r>
            <a:endParaRPr lang="fr-FR" i="0">
              <a:effectLst/>
            </a:endParaRPr>
          </a:p>
          <a:p>
            <a:endParaRPr lang="fr-FR"/>
          </a:p>
          <a:p>
            <a:r>
              <a:rPr lang="fr-FR" i="0">
                <a:effectLst/>
              </a:rPr>
              <a:t>La thérapie génique </a:t>
            </a:r>
            <a:r>
              <a:rPr lang="fr-FR"/>
              <a:t>consiste en une seule injection, visant à guérir, et non plus seulement soigner des maladies très graves et invalidantes.</a:t>
            </a:r>
          </a:p>
          <a:p>
            <a:endParaRPr lang="fr-FR"/>
          </a:p>
          <a:p>
            <a:r>
              <a:rPr lang="fr-FR"/>
              <a:t>D’où un </a:t>
            </a:r>
            <a:r>
              <a:rPr lang="fr-FR" i="0">
                <a:effectLst/>
              </a:rPr>
              <a:t>modèle économique  en pleine mutation pour permettre que le plus grand nombre de malades, pour le plus grand nombre de maladies, puissent y avoir accès, dans des conditions financières compatibles avec les systèmes de santé.</a:t>
            </a:r>
          </a:p>
          <a:p>
            <a:endParaRPr lang="fr-FR"/>
          </a:p>
          <a:p>
            <a:r>
              <a:rPr lang="fr-FR" b="1" i="0">
                <a:effectLst/>
              </a:rPr>
              <a:t>8 médicaments sont actuellement sur le marché et, selon la FDA il devrait y en avoir 40 </a:t>
            </a:r>
            <a:r>
              <a:rPr lang="fr-FR" b="1"/>
              <a:t>courant </a:t>
            </a:r>
            <a:r>
              <a:rPr lang="fr-FR" b="1" i="0">
                <a:effectLst/>
              </a:rPr>
              <a:t>2023, 700 essais cliniques sont en cours.</a:t>
            </a:r>
            <a:endParaRPr lang="fr-FR" b="1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A356515-D2F3-3AEF-44E8-A469E9D4A4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366234" y="1280748"/>
            <a:ext cx="3563007" cy="470748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B925D73-472D-CBED-0D68-2D44E9552CB6}"/>
              </a:ext>
            </a:extLst>
          </p:cNvPr>
          <p:cNvSpPr txBox="1"/>
          <p:nvPr/>
        </p:nvSpPr>
        <p:spPr>
          <a:xfrm>
            <a:off x="262759" y="6463862"/>
            <a:ext cx="668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47B2C4"/>
                </a:solidFill>
              </a:rPr>
              <a:t>LES France | Comité PPP | 02 06 2023 </a:t>
            </a:r>
            <a:r>
              <a:rPr lang="fr-FR"/>
              <a:t>			4</a:t>
            </a:r>
          </a:p>
        </p:txBody>
      </p:sp>
    </p:spTree>
    <p:extLst>
      <p:ext uri="{BB962C8B-B14F-4D97-AF65-F5344CB8AC3E}">
        <p14:creationId xmlns:p14="http://schemas.microsoft.com/office/powerpoint/2010/main" val="213055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031B71C-9617-7FA1-7D7B-E9535749B262}"/>
              </a:ext>
            </a:extLst>
          </p:cNvPr>
          <p:cNvSpPr txBox="1"/>
          <p:nvPr/>
        </p:nvSpPr>
        <p:spPr>
          <a:xfrm>
            <a:off x="481014" y="1"/>
            <a:ext cx="8494820" cy="7987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latin typeface="+mj-lt"/>
                <a:ea typeface="+mj-ea"/>
                <a:cs typeface="+mj-cs"/>
              </a:rPr>
              <a:t> </a:t>
            </a:r>
            <a:r>
              <a:rPr lang="en-US" sz="21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PROPRIETE INTELLECTUELLE DE LA THERAPIE GENIQUE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79555A0-233C-B35B-01AD-E209E67538CC}"/>
              </a:ext>
            </a:extLst>
          </p:cNvPr>
          <p:cNvSpPr txBox="1"/>
          <p:nvPr/>
        </p:nvSpPr>
        <p:spPr>
          <a:xfrm>
            <a:off x="481014" y="1376855"/>
            <a:ext cx="5167311" cy="4828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b="0" i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b="0" i="0">
                <a:effectLst/>
              </a:rPr>
              <a:t>La propriété des découvertes en thérapie génique, entre les équipes de chercheurs et les industriels, n’est pas un modèle unique. En effet, dans le cadre des thérapies très innovantes, </a:t>
            </a:r>
            <a:r>
              <a:rPr lang="fr-FR"/>
              <a:t>un nombre très conséquent</a:t>
            </a:r>
            <a:r>
              <a:rPr lang="fr-FR" b="0" i="0">
                <a:effectLst/>
              </a:rPr>
              <a:t> de brevets </a:t>
            </a:r>
            <a:r>
              <a:rPr lang="fr-FR"/>
              <a:t>est</a:t>
            </a:r>
            <a:r>
              <a:rPr lang="fr-FR" b="0" i="0">
                <a:effectLst/>
              </a:rPr>
              <a:t> en jeu. La propriété intellectuelle des chercheurs à l’origine de la découverte ne représente qu’une partie de la propriété intellectuelle nécessaire.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/>
              <a:t>L</a:t>
            </a:r>
            <a:r>
              <a:rPr lang="fr-FR" b="0" i="0">
                <a:effectLst/>
              </a:rPr>
              <a:t>a chaîne de production qui est complexe implique la mise en œuvre de centaines de brevets et de savoir-faire</a:t>
            </a:r>
            <a:r>
              <a:rPr lang="en-US"/>
              <a:t> ; </a:t>
            </a:r>
            <a:r>
              <a:rPr lang="fr-FR" b="0" i="0">
                <a:effectLst/>
              </a:rPr>
              <a:t>très différent de celui de production des molécules classiques dont la propriété de la découverte </a:t>
            </a:r>
            <a:r>
              <a:rPr lang="en-US" b="0" i="0">
                <a:effectLst/>
              </a:rPr>
              <a:t>a </a:t>
            </a:r>
            <a:r>
              <a:rPr lang="fr-FR" b="0" i="0">
                <a:effectLst/>
              </a:rPr>
              <a:t>proportionnellement</a:t>
            </a:r>
            <a:r>
              <a:rPr lang="en-US" b="0" i="0">
                <a:effectLst/>
              </a:rPr>
              <a:t>, plus de </a:t>
            </a:r>
            <a:r>
              <a:rPr lang="fr-FR" b="0" i="0">
                <a:effectLst/>
              </a:rPr>
              <a:t>valeur</a:t>
            </a:r>
            <a:r>
              <a:rPr lang="en-US" b="0" i="0">
                <a:effectLst/>
              </a:rPr>
              <a:t>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5B4A75D-3BAF-835D-9A9A-9FB7D3712A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" b="1167"/>
          <a:stretch>
            <a:fillRect/>
          </a:stretch>
        </p:blipFill>
        <p:spPr>
          <a:xfrm>
            <a:off x="5721536" y="872359"/>
            <a:ext cx="6470464" cy="5984054"/>
          </a:xfrm>
          <a:custGeom>
            <a:avLst/>
            <a:gdLst/>
            <a:ahLst/>
            <a:cxnLst/>
            <a:rect l="l" t="t" r="r" b="b"/>
            <a:pathLst>
              <a:path w="6470464" h="6856412">
                <a:moveTo>
                  <a:pt x="0" y="0"/>
                </a:moveTo>
                <a:lnTo>
                  <a:pt x="6470464" y="0"/>
                </a:lnTo>
                <a:lnTo>
                  <a:pt x="6470464" y="6856412"/>
                </a:lnTo>
                <a:lnTo>
                  <a:pt x="753" y="6856412"/>
                </a:lnTo>
                <a:lnTo>
                  <a:pt x="83736" y="6682434"/>
                </a:lnTo>
                <a:cubicBezTo>
                  <a:pt x="534353" y="5654674"/>
                  <a:pt x="777103" y="4561946"/>
                  <a:pt x="777103" y="3428997"/>
                </a:cubicBezTo>
                <a:cubicBezTo>
                  <a:pt x="777103" y="2296047"/>
                  <a:pt x="534353" y="1203318"/>
                  <a:pt x="83736" y="175558"/>
                </a:cubicBezTo>
                <a:close/>
              </a:path>
            </a:pathLst>
          </a:cu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E324BFF-E8EE-947D-EF78-0E51DC83481E}"/>
              </a:ext>
            </a:extLst>
          </p:cNvPr>
          <p:cNvSpPr txBox="1"/>
          <p:nvPr/>
        </p:nvSpPr>
        <p:spPr>
          <a:xfrm>
            <a:off x="262759" y="6463862"/>
            <a:ext cx="668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47B2C4"/>
                </a:solidFill>
              </a:rPr>
              <a:t>LES France | Comité PPP | 02 06 2023 </a:t>
            </a:r>
            <a:r>
              <a:rPr lang="fr-FR"/>
              <a:t>			5</a:t>
            </a:r>
          </a:p>
        </p:txBody>
      </p:sp>
    </p:spTree>
    <p:extLst>
      <p:ext uri="{BB962C8B-B14F-4D97-AF65-F5344CB8AC3E}">
        <p14:creationId xmlns:p14="http://schemas.microsoft.com/office/powerpoint/2010/main" val="404360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A392EBB4-6351-F6FD-37A4-513E560850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5833613"/>
              </p:ext>
            </p:extLst>
          </p:nvPr>
        </p:nvGraphicFramePr>
        <p:xfrm>
          <a:off x="5405821" y="1061545"/>
          <a:ext cx="8226098" cy="491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2DEACDA1-2014-5B29-16BF-84AA4A3AAAA1}"/>
              </a:ext>
            </a:extLst>
          </p:cNvPr>
          <p:cNvSpPr/>
          <p:nvPr/>
        </p:nvSpPr>
        <p:spPr>
          <a:xfrm>
            <a:off x="8835697" y="2840420"/>
            <a:ext cx="1366345" cy="1177159"/>
          </a:xfrm>
          <a:prstGeom prst="ellipse">
            <a:avLst/>
          </a:prstGeom>
          <a:ln w="127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5F25782-E4C1-271D-0F5E-9FF323FCDAB4}"/>
              </a:ext>
            </a:extLst>
          </p:cNvPr>
          <p:cNvSpPr txBox="1"/>
          <p:nvPr/>
        </p:nvSpPr>
        <p:spPr>
          <a:xfrm>
            <a:off x="1860331" y="30902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1"/>
            <a:r>
              <a:rPr lang="af-ZA" sz="1800" b="1" cap="all" noProof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NOTRE CULTURE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4DC376D-08A1-15B4-07A2-F7513C41147D}"/>
              </a:ext>
            </a:extLst>
          </p:cNvPr>
          <p:cNvSpPr txBox="1"/>
          <p:nvPr/>
        </p:nvSpPr>
        <p:spPr>
          <a:xfrm>
            <a:off x="8980714" y="3211286"/>
            <a:ext cx="1366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>
                <a:solidFill>
                  <a:schemeClr val="bg1"/>
                </a:solidFill>
              </a:rPr>
              <a:t>GENETHON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4AF726E-51C7-A7A9-8E65-4821BBBAC770}"/>
              </a:ext>
            </a:extLst>
          </p:cNvPr>
          <p:cNvSpPr txBox="1"/>
          <p:nvPr/>
        </p:nvSpPr>
        <p:spPr>
          <a:xfrm>
            <a:off x="262759" y="6463862"/>
            <a:ext cx="668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47B2C4"/>
                </a:solidFill>
              </a:rPr>
              <a:t>LES France | Comité PPP | 02 06 2023 </a:t>
            </a:r>
            <a:r>
              <a:rPr lang="fr-FR"/>
              <a:t>			6</a:t>
            </a:r>
          </a:p>
        </p:txBody>
      </p:sp>
    </p:spTree>
    <p:extLst>
      <p:ext uri="{BB962C8B-B14F-4D97-AF65-F5344CB8AC3E}">
        <p14:creationId xmlns:p14="http://schemas.microsoft.com/office/powerpoint/2010/main" val="252773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42B9190-259F-6931-C7FB-0EBE2D5883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65131" y="1082566"/>
            <a:ext cx="6905297" cy="538360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4D74A68-AC6C-9EAE-3D68-AFB3C53F4A91}"/>
              </a:ext>
            </a:extLst>
          </p:cNvPr>
          <p:cNvSpPr txBox="1"/>
          <p:nvPr/>
        </p:nvSpPr>
        <p:spPr>
          <a:xfrm>
            <a:off x="1471448" y="84083"/>
            <a:ext cx="768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PARTENAIRES ACADEMIQUES DANS LE MONDE ENTIER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64B44DF-6C9B-B741-CE3E-8BB679018356}"/>
              </a:ext>
            </a:extLst>
          </p:cNvPr>
          <p:cNvSpPr txBox="1"/>
          <p:nvPr/>
        </p:nvSpPr>
        <p:spPr>
          <a:xfrm>
            <a:off x="262759" y="6463862"/>
            <a:ext cx="668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47B2C4"/>
                </a:solidFill>
              </a:rPr>
              <a:t>LES France | Comité PPP | 02 06 2023 </a:t>
            </a:r>
            <a:r>
              <a:rPr lang="fr-FR"/>
              <a:t>			7</a:t>
            </a:r>
          </a:p>
        </p:txBody>
      </p:sp>
    </p:spTree>
    <p:extLst>
      <p:ext uri="{BB962C8B-B14F-4D97-AF65-F5344CB8AC3E}">
        <p14:creationId xmlns:p14="http://schemas.microsoft.com/office/powerpoint/2010/main" val="124646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0"/>
          <p:cNvSpPr txBox="1"/>
          <p:nvPr/>
        </p:nvSpPr>
        <p:spPr>
          <a:xfrm>
            <a:off x="1988089" y="2870847"/>
            <a:ext cx="8293087" cy="876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 anchorCtr="0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2000" b="1" i="0" u="none" strike="noStrike" cap="small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hangingPunct="1"/>
            <a:r>
              <a:rPr lang="af-ZA" sz="2400" cap="all" noProof="1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La politique de valorisation de genethon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C782325-EFE5-8E00-0954-7DBD82B5FBB1}"/>
              </a:ext>
            </a:extLst>
          </p:cNvPr>
          <p:cNvSpPr txBox="1"/>
          <p:nvPr/>
        </p:nvSpPr>
        <p:spPr>
          <a:xfrm>
            <a:off x="262759" y="6463862"/>
            <a:ext cx="668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47B2C4"/>
                </a:solidFill>
              </a:rPr>
              <a:t>LES France | Comité PPP | 02 06 2023 </a:t>
            </a:r>
            <a:r>
              <a:rPr lang="fr-FR"/>
              <a:t>			8</a:t>
            </a:r>
          </a:p>
        </p:txBody>
      </p:sp>
    </p:spTree>
    <p:extLst>
      <p:ext uri="{BB962C8B-B14F-4D97-AF65-F5344CB8AC3E}">
        <p14:creationId xmlns:p14="http://schemas.microsoft.com/office/powerpoint/2010/main" val="415327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D6A5DDB-BEFB-61FF-85A0-328D1D9BF163}"/>
              </a:ext>
            </a:extLst>
          </p:cNvPr>
          <p:cNvSpPr txBox="1"/>
          <p:nvPr/>
        </p:nvSpPr>
        <p:spPr>
          <a:xfrm>
            <a:off x="1103585" y="1021085"/>
            <a:ext cx="9417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Afin d’accélérer le développement de ses thérapies et leur mise à disposition des patients, Généthon noue régulièrement des partenariats avec des laboratoires pharmaceutiques et des biotech qui peuvent apporter des expertises complémentaires et des ressources nécessaires.</a:t>
            </a:r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9B0B735-F09D-1382-82F8-E83E91281385}"/>
              </a:ext>
            </a:extLst>
          </p:cNvPr>
          <p:cNvSpPr txBox="1"/>
          <p:nvPr/>
        </p:nvSpPr>
        <p:spPr>
          <a:xfrm>
            <a:off x="1103585" y="1944415"/>
            <a:ext cx="931216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Généthon attache une importance particulière à ce que les traitements issus de ses recherches soient accessibles à tous ceux qui en ont besoin. C’est pourquoi nous avons à cœur de travailler avec des partenaires qui partagent nos valeurs</a:t>
            </a:r>
          </a:p>
          <a:p>
            <a:endParaRPr lang="fr-FR">
              <a:solidFill>
                <a:srgbClr val="000000"/>
              </a:solidFill>
              <a:latin typeface="Source Sans Pro" panose="020B0503030403020204" pitchFamily="34" charset="0"/>
            </a:endParaRPr>
          </a:p>
          <a:p>
            <a:r>
              <a:rPr lang="fr-FR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Pour accélérer le développement de ses programmes, Généthon s’appuie sur une stratégie de partenariat en </a:t>
            </a:r>
            <a:r>
              <a:rPr lang="fr-FR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3 axes</a:t>
            </a:r>
            <a:r>
              <a:rPr lang="fr-FR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, avec un objectif : innover et travailler avec les autres leaders mondiaux de la thérapie génique pour pouvoir proposer le plus rapidement possible des traitements aux patients.</a:t>
            </a:r>
          </a:p>
          <a:p>
            <a:endParaRPr lang="fr-FR" b="0" i="0">
              <a:solidFill>
                <a:srgbClr val="000000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000000"/>
                </a:solidFill>
                <a:latin typeface="Source Sans Pro" panose="020B0503030403020204" pitchFamily="34" charset="0"/>
              </a:rPr>
              <a:t>  </a:t>
            </a:r>
            <a:r>
              <a:rPr lang="fr-FR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Collaboration sur des programmes spécifiques de thérapie génique, nouveaux ou existants.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 Collaboration pour développer de nouvelles technologies et stratégies de traitement :  capsides, vecteurs, approches en immuno-modulation, systèmes de bioproduction.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  Création de spin-off sur des projets spécifiques</a:t>
            </a:r>
          </a:p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369FFC3-8E4E-B5A7-F861-456D3041ABCC}"/>
              </a:ext>
            </a:extLst>
          </p:cNvPr>
          <p:cNvSpPr txBox="1"/>
          <p:nvPr/>
        </p:nvSpPr>
        <p:spPr>
          <a:xfrm>
            <a:off x="977463" y="189186"/>
            <a:ext cx="7430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STRATEGIE DE PARTENARIAT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B520CA8-11F3-2AC9-21D1-0B94B5214FA8}"/>
              </a:ext>
            </a:extLst>
          </p:cNvPr>
          <p:cNvSpPr txBox="1"/>
          <p:nvPr/>
        </p:nvSpPr>
        <p:spPr>
          <a:xfrm>
            <a:off x="262759" y="6463862"/>
            <a:ext cx="668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47B2C4"/>
                </a:solidFill>
              </a:rPr>
              <a:t>LES  France| Comité PPP | 02 06 2023 </a:t>
            </a:r>
            <a:r>
              <a:rPr lang="fr-FR"/>
              <a:t>			9</a:t>
            </a:r>
          </a:p>
        </p:txBody>
      </p:sp>
    </p:spTree>
    <p:extLst>
      <p:ext uri="{BB962C8B-B14F-4D97-AF65-F5344CB8AC3E}">
        <p14:creationId xmlns:p14="http://schemas.microsoft.com/office/powerpoint/2010/main" val="125169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ant" typeface="新細明體"/>
        <a:font script="Telu" typeface="Gautami"/>
        <a:font script="Ethi" typeface="Nyala"/>
        <a:font script="Jpan" typeface="游ゴシック Light"/>
        <a:font script="Sinh" typeface="Iskoola Pota"/>
        <a:font script="Deva" typeface="Mangal"/>
        <a:font script="Knda" typeface="Tunga"/>
        <a:font script="Tibt" typeface="Microsoft Himalaya"/>
        <a:font script="Khmr" typeface="MoolBoran"/>
        <a:font script="Taml" typeface="Latha"/>
        <a:font script="Hebr" typeface="Times New Roman"/>
        <a:font script="Laoo" typeface="DokChampa"/>
        <a:font script="Mong" typeface="Mongolian Baiti"/>
        <a:font script="Hans" typeface="等线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ant" typeface="新細明體"/>
        <a:font script="Telu" typeface="Gautami"/>
        <a:font script="Ethi" typeface="Nyala"/>
        <a:font script="Jpan" typeface="游ゴシック"/>
        <a:font script="Sinh" typeface="Iskoola Pota"/>
        <a:font script="Deva" typeface="Mangal"/>
        <a:font script="Knda" typeface="Tunga"/>
        <a:font script="Tibt" typeface="Microsoft Himalaya"/>
        <a:font script="Khmr" typeface="DaunPenh"/>
        <a:font script="Taml" typeface="Latha"/>
        <a:font script="Hebr" typeface="Arial"/>
        <a:font script="Laoo" typeface="DokChampa"/>
        <a:font script="Mong" typeface="Mongolian Baiti"/>
        <a:font script="Hans" typeface="等线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ant" typeface="新細明體"/>
        <a:font script="Telu" typeface="Gautami"/>
        <a:font script="Ethi" typeface="Nyala"/>
        <a:font script="Jpan" typeface="游ゴシック Light"/>
        <a:font script="Sinh" typeface="Iskoola Pota"/>
        <a:font script="Deva" typeface="Mangal"/>
        <a:font script="Knda" typeface="Tunga"/>
        <a:font script="Tibt" typeface="Microsoft Himalaya"/>
        <a:font script="Khmr" typeface="MoolBoran"/>
        <a:font script="Taml" typeface="Latha"/>
        <a:font script="Hebr" typeface="Times New Roman"/>
        <a:font script="Laoo" typeface="DokChampa"/>
        <a:font script="Mong" typeface="Mongolian Baiti"/>
        <a:font script="Hans" typeface="等线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ant" typeface="新細明體"/>
        <a:font script="Telu" typeface="Gautami"/>
        <a:font script="Ethi" typeface="Nyala"/>
        <a:font script="Jpan" typeface="游ゴシック"/>
        <a:font script="Sinh" typeface="Iskoola Pota"/>
        <a:font script="Deva" typeface="Mangal"/>
        <a:font script="Knda" typeface="Tunga"/>
        <a:font script="Tibt" typeface="Microsoft Himalaya"/>
        <a:font script="Khmr" typeface="DaunPenh"/>
        <a:font script="Taml" typeface="Latha"/>
        <a:font script="Hebr" typeface="Arial"/>
        <a:font script="Laoo" typeface="DokChampa"/>
        <a:font script="Mong" typeface="Mongolian Baiti"/>
        <a:font script="Hans" typeface="等线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ant" typeface="新細明體"/>
        <a:font script="Telu" typeface="Gautami"/>
        <a:font script="Ethi" typeface="Nyala"/>
        <a:font script="Jpan" typeface="游ゴシック Light"/>
        <a:font script="Sinh" typeface="Iskoola Pota"/>
        <a:font script="Deva" typeface="Mangal"/>
        <a:font script="Knda" typeface="Tunga"/>
        <a:font script="Tibt" typeface="Microsoft Himalaya"/>
        <a:font script="Khmr" typeface="MoolBoran"/>
        <a:font script="Taml" typeface="Latha"/>
        <a:font script="Hebr" typeface="Times New Roman"/>
        <a:font script="Laoo" typeface="DokChampa"/>
        <a:font script="Mong" typeface="Mongolian Baiti"/>
        <a:font script="Hans" typeface="等线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ant" typeface="新細明體"/>
        <a:font script="Telu" typeface="Gautami"/>
        <a:font script="Ethi" typeface="Nyala"/>
        <a:font script="Jpan" typeface="游ゴシック"/>
        <a:font script="Sinh" typeface="Iskoola Pota"/>
        <a:font script="Deva" typeface="Mangal"/>
        <a:font script="Knda" typeface="Tunga"/>
        <a:font script="Tibt" typeface="Microsoft Himalaya"/>
        <a:font script="Khmr" typeface="DaunPenh"/>
        <a:font script="Taml" typeface="Latha"/>
        <a:font script="Hebr" typeface="Arial"/>
        <a:font script="Laoo" typeface="DokChampa"/>
        <a:font script="Mong" typeface="Mongolian Baiti"/>
        <a:font script="Hans" typeface="等线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3375B13DFC8C419AF02AA7AE9ECE78" ma:contentTypeVersion="5" ma:contentTypeDescription="Crée un document." ma:contentTypeScope="" ma:versionID="2a8922f2dc27d13406ede6593f08c82a">
  <xsd:schema xmlns:xsd="http://www.w3.org/2001/XMLSchema" xmlns:xs="http://www.w3.org/2001/XMLSchema" xmlns:p="http://schemas.microsoft.com/office/2006/metadata/properties" xmlns:ns2="b57a8d59-c206-419a-9fde-991866e71161" xmlns:ns3="89aaad82-6d22-401b-9d59-23f12bca1df3" xmlns:ns4="cfd1e20c-e9aa-43cb-b303-0a8d47ad5115" targetNamespace="http://schemas.microsoft.com/office/2006/metadata/properties" ma:root="true" ma:fieldsID="05f024298868e564a2cbcc6f804006b4" ns2:_="" ns3:_="" ns4:_="">
    <xsd:import namespace="b57a8d59-c206-419a-9fde-991866e71161"/>
    <xsd:import namespace="89aaad82-6d22-401b-9d59-23f12bca1df3"/>
    <xsd:import namespace="cfd1e20c-e9aa-43cb-b303-0a8d47ad51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ypededocument" minOccurs="0"/>
                <xsd:element ref="ns3:Cat_x00e9_gorie" minOccurs="0"/>
                <xsd:element ref="ns3:Sous_x002d_cat_x00e9_gorie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7a8d59-c206-419a-9fde-991866e7116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aaad82-6d22-401b-9d59-23f12bca1df3" elementFormDefault="qualified">
    <xsd:import namespace="http://schemas.microsoft.com/office/2006/documentManagement/types"/>
    <xsd:import namespace="http://schemas.microsoft.com/office/infopath/2007/PartnerControls"/>
    <xsd:element name="Typededocument" ma:index="11" nillable="true" ma:displayName="Type de document" ma:format="Dropdown" ma:internalName="Typededocument">
      <xsd:simpleType>
        <xsd:restriction base="dms:Choice">
          <xsd:enumeration value="Modèle"/>
          <xsd:enumeration value="Raccourci"/>
          <xsd:enumeration value="Choix 3"/>
        </xsd:restriction>
      </xsd:simpleType>
    </xsd:element>
    <xsd:element name="Cat_x00e9_gorie" ma:index="12" nillable="true" ma:displayName="Catégorie" ma:format="Dropdown" ma:internalName="Cat_x00e9_gorie">
      <xsd:simpleType>
        <xsd:restriction base="dms:Choice">
          <xsd:enumeration value="Français"/>
          <xsd:enumeration value="English"/>
        </xsd:restriction>
      </xsd:simpleType>
    </xsd:element>
    <xsd:element name="Sous_x002d_cat_x00e9_gorie" ma:index="13" nillable="true" ma:displayName="Sous-catégorie" ma:format="Dropdown" ma:internalName="Sous_x002d_cat_x00e9_gorie">
      <xsd:simpleType>
        <xsd:restriction base="dms:Choice">
          <xsd:enumeration value="Choix 1"/>
          <xsd:enumeration value="Choix 2"/>
          <xsd:enumeration value="Choix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1e20c-e9aa-43cb-b303-0a8d47ad51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us_x002d_cat_x00e9_gorie xmlns="89aaad82-6d22-401b-9d59-23f12bca1df3" xsi:nil="true"/>
    <Typededocument xmlns="89aaad82-6d22-401b-9d59-23f12bca1df3">Modèle</Typededocument>
    <Cat_x00e9_gorie xmlns="89aaad82-6d22-401b-9d59-23f12bca1df3">Français</Cat_x00e9_gorie>
    <_dlc_DocId xmlns="b57a8d59-c206-419a-9fde-991866e71161">SR46AVK36T6Q-1744506944-12</_dlc_DocId>
    <_dlc_DocIdUrl xmlns="b57a8d59-c206-419a-9fde-991866e71161">
      <Url>https://institut.sharepoint.com/sites/synergie/genethon/_layouts/15/DocIdRedir.aspx?ID=SR46AVK36T6Q-1744506944-12</Url>
      <Description>SR46AVK36T6Q-1744506944-12</Description>
    </_dlc_DocIdUrl>
  </documentManagement>
</p:properties>
</file>

<file path=customXml/itemProps1.xml><?xml version="1.0" encoding="utf-8"?>
<ds:datastoreItem xmlns:ds="http://schemas.openxmlformats.org/officeDocument/2006/customXml" ds:itemID="{88E7504F-D604-4BC5-86AB-10C943452A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7a8d59-c206-419a-9fde-991866e71161"/>
    <ds:schemaRef ds:uri="89aaad82-6d22-401b-9d59-23f12bca1df3"/>
    <ds:schemaRef ds:uri="cfd1e20c-e9aa-43cb-b303-0a8d47ad51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4A15D2-2170-4FE8-8C93-F6F5F9D1D39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6BA31A5B-4D0C-4AE1-9DA8-069231429AE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A1532C1-3409-4E96-8846-77CD96DFB957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b57a8d59-c206-419a-9fde-991866e71161"/>
    <ds:schemaRef ds:uri="http://purl.org/dc/elements/1.1/"/>
    <ds:schemaRef ds:uri="89aaad82-6d22-401b-9d59-23f12bca1df3"/>
    <ds:schemaRef ds:uri="http://schemas.microsoft.com/office/infopath/2007/PartnerControls"/>
    <ds:schemaRef ds:uri="http://schemas.microsoft.com/office/2006/metadata/properties"/>
    <ds:schemaRef ds:uri="cfd1e20c-e9aa-43cb-b303-0a8d47ad511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1185</Words>
  <Application>Microsoft Office PowerPoint</Application>
  <PresentationFormat>Grand écran</PresentationFormat>
  <Paragraphs>109</Paragraphs>
  <Slides>13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Source Sans Pro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BOUMA-MORIO, Gwenaelle</dc:creator>
  <cp:lastModifiedBy>BOUMA-MORIO, Gwenaelle</cp:lastModifiedBy>
  <cp:revision>2</cp:revision>
  <cp:lastPrinted>1900-01-01T00:00:00Z</cp:lastPrinted>
  <dcterms:created xsi:type="dcterms:W3CDTF">1900-01-01T00:00:00Z</dcterms:created>
  <dcterms:modified xsi:type="dcterms:W3CDTF">2023-07-07T07:44:55Z</dcterms:modified>
</cp:coreProperties>
</file>