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Merriweather" pitchFamily="2" charset="77"/>
      <p:regular r:id="rId11"/>
      <p:bold r:id="rId12"/>
      <p:italic r:id="rId13"/>
      <p:boldItalic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>
      <p:cViewPr varScale="1">
        <p:scale>
          <a:sx n="144" d="100"/>
          <a:sy n="144" d="100"/>
        </p:scale>
        <p:origin x="72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04454f6e68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04454f6e68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04454f6e68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04454f6e68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4454f6e68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04454f6e68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04454f6e68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04454f6e68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4454f6e68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04454f6e68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04454f6e68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04454f6e68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4454f6e68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04454f6e68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 business models et stratégies de licences pour une IA ouverte</a:t>
            </a: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3743375" y="3211327"/>
            <a:ext cx="5342700" cy="181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41" b="1">
                <a:solidFill>
                  <a:schemeClr val="lt1"/>
                </a:solidFill>
              </a:rPr>
              <a:t>Carlos Muñoz Ferrandis</a:t>
            </a:r>
            <a:endParaRPr sz="2041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33">
                <a:solidFill>
                  <a:schemeClr val="lt1"/>
                </a:solidFill>
              </a:rPr>
              <a:t>Tech &amp; Regulatory Affairs Counsel - Hugging Face</a:t>
            </a:r>
            <a:endParaRPr sz="1933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33">
                <a:solidFill>
                  <a:schemeClr val="lt1"/>
                </a:solidFill>
              </a:rPr>
              <a:t>Steering Committee - RAIL Initiative</a:t>
            </a:r>
            <a:endParaRPr sz="1933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33">
                <a:solidFill>
                  <a:schemeClr val="lt1"/>
                </a:solidFill>
              </a:rPr>
              <a:t>Member - OECD.AI Group of Experts</a:t>
            </a:r>
            <a:endParaRPr sz="1933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56" b="1">
                <a:solidFill>
                  <a:schemeClr val="lt1"/>
                </a:solidFill>
              </a:rPr>
              <a:t>                           </a:t>
            </a:r>
            <a:r>
              <a:rPr lang="en" sz="2756" b="1" u="sng">
                <a:solidFill>
                  <a:schemeClr val="lt1"/>
                </a:solidFill>
              </a:rPr>
              <a:t>OPINIONS MY OWN</a:t>
            </a:r>
            <a:endParaRPr sz="2756" b="1" u="sng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-149075" y="0"/>
            <a:ext cx="9420300" cy="52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>
                <a:solidFill>
                  <a:schemeClr val="lt1"/>
                </a:solidFill>
              </a:rPr>
              <a:t>               Stratégie de PI ouverte?!  Pourquoi!?</a:t>
            </a:r>
            <a:endParaRPr sz="26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600" b="1">
              <a:solidFill>
                <a:schemeClr val="lt1"/>
              </a:solidFill>
            </a:endParaRPr>
          </a:p>
          <a:p>
            <a:pPr marL="457200" lvl="0" indent="-3746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300"/>
              <a:buChar char="●"/>
            </a:pPr>
            <a:r>
              <a:rPr lang="en" sz="2300">
                <a:solidFill>
                  <a:schemeClr val="lt1"/>
                </a:solidFill>
              </a:rPr>
              <a:t>Top système operatif mobile? </a:t>
            </a:r>
            <a:r>
              <a:rPr lang="en" sz="2300" b="1">
                <a:solidFill>
                  <a:schemeClr val="lt1"/>
                </a:solidFill>
              </a:rPr>
              <a:t>ANDROID</a:t>
            </a:r>
            <a:r>
              <a:rPr lang="en" sz="2300">
                <a:solidFill>
                  <a:schemeClr val="lt1"/>
                </a:solidFill>
              </a:rPr>
              <a:t> </a:t>
            </a:r>
            <a:endParaRPr sz="2300">
              <a:solidFill>
                <a:schemeClr val="lt1"/>
              </a:solidFill>
            </a:endParaRPr>
          </a:p>
          <a:p>
            <a:pPr marL="457200" lvl="0" indent="-3746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Char char="●"/>
            </a:pPr>
            <a:r>
              <a:rPr lang="en" sz="2300">
                <a:solidFill>
                  <a:schemeClr val="lt1"/>
                </a:solidFill>
              </a:rPr>
              <a:t>Top standard containers/cloud? </a:t>
            </a:r>
            <a:r>
              <a:rPr lang="en" sz="2300" b="1">
                <a:solidFill>
                  <a:schemeClr val="lt1"/>
                </a:solidFill>
              </a:rPr>
              <a:t>KUBERNETES</a:t>
            </a:r>
            <a:r>
              <a:rPr lang="en" sz="2300">
                <a:solidFill>
                  <a:schemeClr val="lt1"/>
                </a:solidFill>
              </a:rPr>
              <a:t> </a:t>
            </a:r>
            <a:endParaRPr sz="2300">
              <a:solidFill>
                <a:schemeClr val="lt1"/>
              </a:solidFill>
            </a:endParaRPr>
          </a:p>
          <a:p>
            <a:pPr marL="457200" lvl="0" indent="-3746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Char char="●"/>
            </a:pPr>
            <a:r>
              <a:rPr lang="en" sz="2300">
                <a:solidFill>
                  <a:schemeClr val="lt1"/>
                </a:solidFill>
              </a:rPr>
              <a:t>Top toolkits d´IA? </a:t>
            </a:r>
            <a:r>
              <a:rPr lang="en" sz="2300" b="1">
                <a:solidFill>
                  <a:schemeClr val="lt1"/>
                </a:solidFill>
              </a:rPr>
              <a:t>Tensorflow; Pytorch</a:t>
            </a:r>
            <a:r>
              <a:rPr lang="en" sz="2300">
                <a:solidFill>
                  <a:schemeClr val="lt1"/>
                </a:solidFill>
              </a:rPr>
              <a:t> </a:t>
            </a:r>
            <a:endParaRPr sz="2300">
              <a:solidFill>
                <a:schemeClr val="lt1"/>
              </a:solidFill>
            </a:endParaRPr>
          </a:p>
          <a:p>
            <a:pPr marL="457200" lvl="0" indent="-3746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Char char="●"/>
            </a:pPr>
            <a:r>
              <a:rPr lang="en" sz="2300">
                <a:solidFill>
                  <a:schemeClr val="lt1"/>
                </a:solidFill>
              </a:rPr>
              <a:t>Modèles d´IA + utilisés?</a:t>
            </a:r>
            <a:endParaRPr sz="2300">
              <a:solidFill>
                <a:schemeClr val="lt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</a:rPr>
              <a:t>→ </a:t>
            </a:r>
            <a:r>
              <a:rPr lang="en" sz="2800" b="1">
                <a:solidFill>
                  <a:schemeClr val="lt1"/>
                </a:solidFill>
              </a:rPr>
              <a:t>BERT</a:t>
            </a:r>
            <a:r>
              <a:rPr lang="en" sz="2800">
                <a:solidFill>
                  <a:schemeClr val="lt1"/>
                </a:solidFill>
              </a:rPr>
              <a:t> </a:t>
            </a:r>
            <a:endParaRPr sz="2800">
              <a:solidFill>
                <a:schemeClr val="lt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</a:rPr>
              <a:t>→ </a:t>
            </a:r>
            <a:r>
              <a:rPr lang="en" sz="2800" b="1">
                <a:solidFill>
                  <a:schemeClr val="lt1"/>
                </a:solidFill>
              </a:rPr>
              <a:t>GPT2 </a:t>
            </a:r>
            <a:endParaRPr sz="2800">
              <a:solidFill>
                <a:schemeClr val="lt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lt1"/>
                </a:solidFill>
              </a:rPr>
              <a:t>→ </a:t>
            </a:r>
            <a:r>
              <a:rPr lang="en" sz="2800" b="1">
                <a:solidFill>
                  <a:schemeClr val="lt1"/>
                </a:solidFill>
              </a:rPr>
              <a:t>LayoutML</a:t>
            </a:r>
            <a:r>
              <a:rPr lang="en" sz="2800">
                <a:solidFill>
                  <a:schemeClr val="lt1"/>
                </a:solidFill>
              </a:rPr>
              <a:t> </a:t>
            </a:r>
            <a:endParaRPr sz="2800">
              <a:solidFill>
                <a:schemeClr val="lt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300">
              <a:solidFill>
                <a:schemeClr val="lt1"/>
              </a:solidFill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6474625" y="1160750"/>
            <a:ext cx="628200" cy="3642000"/>
          </a:xfrm>
          <a:prstGeom prst="rightBrace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72" name="Google Shape;72;p14"/>
          <p:cNvSpPr txBox="1"/>
          <p:nvPr/>
        </p:nvSpPr>
        <p:spPr>
          <a:xfrm>
            <a:off x="7326575" y="2589200"/>
            <a:ext cx="1661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OPEN</a:t>
            </a:r>
            <a:endParaRPr sz="3900"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03700" y="-66675"/>
            <a:ext cx="9347700" cy="5362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4400" y="27625"/>
            <a:ext cx="5334900" cy="51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1650" y="-75050"/>
            <a:ext cx="7294624" cy="5293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117150" y="-340800"/>
            <a:ext cx="76752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/>
              <a:t>On ouvre quoi?</a:t>
            </a:r>
            <a:endParaRPr sz="4300"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1"/>
          </p:nvPr>
        </p:nvSpPr>
        <p:spPr>
          <a:xfrm>
            <a:off x="0" y="1043600"/>
            <a:ext cx="8924100" cy="38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 dirty="0" err="1">
                <a:solidFill>
                  <a:schemeClr val="lt1"/>
                </a:solidFill>
              </a:rPr>
              <a:t>Modèles</a:t>
            </a:r>
            <a:r>
              <a:rPr lang="en" sz="2400" dirty="0">
                <a:solidFill>
                  <a:schemeClr val="lt1"/>
                </a:solidFill>
              </a:rPr>
              <a:t> + code + architecture + training methods…</a:t>
            </a:r>
            <a:endParaRPr sz="24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 dirty="0" err="1">
                <a:solidFill>
                  <a:schemeClr val="lt1"/>
                </a:solidFill>
              </a:rPr>
              <a:t>Approche</a:t>
            </a:r>
            <a:r>
              <a:rPr lang="en" sz="2400" dirty="0">
                <a:solidFill>
                  <a:schemeClr val="lt1"/>
                </a:solidFill>
              </a:rPr>
              <a:t> </a:t>
            </a:r>
            <a:r>
              <a:rPr lang="en" sz="2400" dirty="0" err="1">
                <a:solidFill>
                  <a:schemeClr val="lt1"/>
                </a:solidFill>
              </a:rPr>
              <a:t>Granulaire</a:t>
            </a:r>
            <a:r>
              <a:rPr lang="en" sz="2400" dirty="0">
                <a:solidFill>
                  <a:schemeClr val="lt1"/>
                </a:solidFill>
              </a:rPr>
              <a:t> – </a:t>
            </a:r>
            <a:r>
              <a:rPr lang="en" sz="2400" dirty="0" err="1">
                <a:solidFill>
                  <a:schemeClr val="lt1"/>
                </a:solidFill>
              </a:rPr>
              <a:t>valeur</a:t>
            </a:r>
            <a:r>
              <a:rPr lang="en" sz="2400" dirty="0">
                <a:solidFill>
                  <a:schemeClr val="lt1"/>
                </a:solidFill>
              </a:rPr>
              <a:t> </a:t>
            </a:r>
            <a:r>
              <a:rPr lang="en" sz="2400" dirty="0" err="1">
                <a:solidFill>
                  <a:schemeClr val="lt1"/>
                </a:solidFill>
              </a:rPr>
              <a:t>intrinsèque</a:t>
            </a:r>
            <a:r>
              <a:rPr lang="en" sz="2400" dirty="0">
                <a:solidFill>
                  <a:schemeClr val="lt1"/>
                </a:solidFill>
              </a:rPr>
              <a:t> du </a:t>
            </a:r>
            <a:r>
              <a:rPr lang="en" sz="2400" dirty="0" err="1">
                <a:solidFill>
                  <a:schemeClr val="lt1"/>
                </a:solidFill>
              </a:rPr>
              <a:t>modèle</a:t>
            </a:r>
            <a:endParaRPr lang="en" sz="24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lt1"/>
                </a:solidFill>
              </a:rPr>
              <a:t>BERT; GLM; BLOOM; Whisper; OPT; SEER; GPT…</a:t>
            </a:r>
            <a:r>
              <a:rPr lang="en" sz="2400" dirty="0" err="1">
                <a:solidFill>
                  <a:schemeClr val="lt1"/>
                </a:solidFill>
              </a:rPr>
              <a:t>etc</a:t>
            </a:r>
            <a:endParaRPr lang="en" sz="24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 dirty="0">
              <a:solidFill>
                <a:schemeClr val="lt1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 dirty="0">
                <a:solidFill>
                  <a:schemeClr val="lt1"/>
                </a:solidFill>
              </a:rPr>
              <a:t>Datasets - </a:t>
            </a:r>
            <a:r>
              <a:rPr lang="en" sz="2400" dirty="0" err="1">
                <a:solidFill>
                  <a:schemeClr val="lt1"/>
                </a:solidFill>
              </a:rPr>
              <a:t>eg</a:t>
            </a:r>
            <a:r>
              <a:rPr lang="en" sz="2400" dirty="0">
                <a:solidFill>
                  <a:schemeClr val="lt1"/>
                </a:solidFill>
              </a:rPr>
              <a:t> The Stack</a:t>
            </a:r>
            <a:endParaRPr sz="2400" dirty="0">
              <a:solidFill>
                <a:schemeClr val="lt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dirty="0">
                <a:solidFill>
                  <a:schemeClr val="lt1"/>
                </a:solidFill>
              </a:rPr>
              <a:t>→ </a:t>
            </a:r>
            <a:r>
              <a:rPr lang="en" sz="2400" dirty="0" err="1">
                <a:solidFill>
                  <a:schemeClr val="lt1"/>
                </a:solidFill>
              </a:rPr>
              <a:t>nouvelles</a:t>
            </a:r>
            <a:r>
              <a:rPr lang="en" sz="2400" dirty="0">
                <a:solidFill>
                  <a:schemeClr val="lt1"/>
                </a:solidFill>
              </a:rPr>
              <a:t> </a:t>
            </a:r>
            <a:r>
              <a:rPr lang="en" sz="2400" dirty="0" err="1">
                <a:solidFill>
                  <a:schemeClr val="lt1"/>
                </a:solidFill>
              </a:rPr>
              <a:t>licences</a:t>
            </a:r>
            <a:r>
              <a:rPr lang="en" sz="2400" dirty="0">
                <a:solidFill>
                  <a:schemeClr val="lt1"/>
                </a:solidFill>
              </a:rPr>
              <a:t> de </a:t>
            </a:r>
            <a:r>
              <a:rPr lang="en" sz="2400" dirty="0" err="1">
                <a:solidFill>
                  <a:schemeClr val="lt1"/>
                </a:solidFill>
              </a:rPr>
              <a:t>données</a:t>
            </a:r>
            <a:r>
              <a:rPr lang="en" sz="2400" dirty="0">
                <a:solidFill>
                  <a:schemeClr val="lt1"/>
                </a:solidFill>
              </a:rPr>
              <a:t>: RAIL-D (</a:t>
            </a:r>
            <a:r>
              <a:rPr lang="en" sz="2400" dirty="0" err="1">
                <a:solidFill>
                  <a:schemeClr val="lt1"/>
                </a:solidFill>
              </a:rPr>
              <a:t>wip</a:t>
            </a:r>
            <a:r>
              <a:rPr lang="en" sz="2400" dirty="0">
                <a:solidFill>
                  <a:schemeClr val="lt1"/>
                </a:solidFill>
              </a:rPr>
              <a:t>)</a:t>
            </a:r>
            <a:endParaRPr sz="24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127800" y="-223650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ML Apps &amp; Output</a:t>
            </a:r>
            <a:endParaRPr sz="4800"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0" y="1150100"/>
            <a:ext cx="9019800" cy="38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●"/>
            </a:pPr>
            <a:r>
              <a:rPr lang="en" sz="2600" dirty="0" err="1">
                <a:solidFill>
                  <a:schemeClr val="lt1"/>
                </a:solidFill>
              </a:rPr>
              <a:t>Approche</a:t>
            </a:r>
            <a:r>
              <a:rPr lang="en" sz="2600" dirty="0">
                <a:solidFill>
                  <a:schemeClr val="lt1"/>
                </a:solidFill>
              </a:rPr>
              <a:t> </a:t>
            </a:r>
            <a:r>
              <a:rPr lang="en" sz="2600" dirty="0" err="1">
                <a:solidFill>
                  <a:schemeClr val="lt1"/>
                </a:solidFill>
              </a:rPr>
              <a:t>contractuelle</a:t>
            </a:r>
            <a:r>
              <a:rPr lang="en" sz="2600" dirty="0">
                <a:solidFill>
                  <a:schemeClr val="lt1"/>
                </a:solidFill>
              </a:rPr>
              <a:t> - </a:t>
            </a:r>
            <a:r>
              <a:rPr lang="en" sz="2600" dirty="0" err="1">
                <a:solidFill>
                  <a:schemeClr val="lt1"/>
                </a:solidFill>
              </a:rPr>
              <a:t>ToU</a:t>
            </a:r>
            <a:r>
              <a:rPr lang="en" sz="2600" dirty="0">
                <a:solidFill>
                  <a:schemeClr val="lt1"/>
                </a:solidFill>
              </a:rPr>
              <a:t>: </a:t>
            </a:r>
            <a:r>
              <a:rPr lang="en" sz="2600" dirty="0" err="1">
                <a:solidFill>
                  <a:schemeClr val="lt1"/>
                </a:solidFill>
              </a:rPr>
              <a:t>OpenAI</a:t>
            </a:r>
            <a:r>
              <a:rPr lang="en" sz="2600" dirty="0">
                <a:solidFill>
                  <a:schemeClr val="lt1"/>
                </a:solidFill>
              </a:rPr>
              <a:t> / </a:t>
            </a:r>
            <a:r>
              <a:rPr lang="en" sz="2600" dirty="0" err="1">
                <a:solidFill>
                  <a:schemeClr val="lt1"/>
                </a:solidFill>
              </a:rPr>
              <a:t>MidJourney</a:t>
            </a:r>
            <a:endParaRPr sz="2600" dirty="0">
              <a:solidFill>
                <a:schemeClr val="lt1"/>
              </a:solidFill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●"/>
            </a:pPr>
            <a:r>
              <a:rPr lang="en" sz="2600" dirty="0">
                <a:solidFill>
                  <a:schemeClr val="lt1"/>
                </a:solidFill>
              </a:rPr>
              <a:t>Output clauses – model licenses: BLOOM, </a:t>
            </a:r>
            <a:r>
              <a:rPr lang="en" sz="2600" dirty="0" err="1">
                <a:solidFill>
                  <a:schemeClr val="lt1"/>
                </a:solidFill>
              </a:rPr>
              <a:t>BigCode</a:t>
            </a:r>
            <a:endParaRPr sz="2600" dirty="0">
              <a:solidFill>
                <a:schemeClr val="lt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600" dirty="0">
              <a:solidFill>
                <a:schemeClr val="lt1"/>
              </a:solidFill>
            </a:endParaRPr>
          </a:p>
          <a:p>
            <a:pPr marL="457200" lvl="0" indent="-3937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600"/>
              <a:buChar char="●"/>
            </a:pPr>
            <a:r>
              <a:rPr lang="en" sz="2600" dirty="0" err="1">
                <a:solidFill>
                  <a:schemeClr val="lt1"/>
                </a:solidFill>
              </a:rPr>
              <a:t>D´ici</a:t>
            </a:r>
            <a:r>
              <a:rPr lang="en" sz="2600" dirty="0">
                <a:solidFill>
                  <a:schemeClr val="lt1"/>
                </a:solidFill>
              </a:rPr>
              <a:t> </a:t>
            </a:r>
            <a:r>
              <a:rPr lang="en" sz="2600" dirty="0" err="1">
                <a:solidFill>
                  <a:schemeClr val="lt1"/>
                </a:solidFill>
              </a:rPr>
              <a:t>à</a:t>
            </a:r>
            <a:r>
              <a:rPr lang="en" sz="2600" dirty="0">
                <a:solidFill>
                  <a:schemeClr val="lt1"/>
                </a:solidFill>
              </a:rPr>
              <a:t> 1 an? </a:t>
            </a:r>
            <a:r>
              <a:rPr lang="en" sz="2600" dirty="0" err="1">
                <a:solidFill>
                  <a:schemeClr val="lt1"/>
                </a:solidFill>
              </a:rPr>
              <a:t>Hypothèse</a:t>
            </a:r>
            <a:r>
              <a:rPr lang="en" sz="2600" dirty="0">
                <a:solidFill>
                  <a:schemeClr val="lt1"/>
                </a:solidFill>
              </a:rPr>
              <a:t>:</a:t>
            </a:r>
            <a:endParaRPr sz="2600" dirty="0">
              <a:solidFill>
                <a:schemeClr val="lt1"/>
              </a:solidFill>
            </a:endParaRPr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chemeClr val="lt1"/>
                </a:solidFill>
              </a:rPr>
              <a:t>→ finetuned </a:t>
            </a:r>
            <a:r>
              <a:rPr lang="en" sz="2600" dirty="0" err="1">
                <a:solidFill>
                  <a:schemeClr val="lt1"/>
                </a:solidFill>
              </a:rPr>
              <a:t>BigCode</a:t>
            </a:r>
            <a:r>
              <a:rPr lang="en" sz="2600" dirty="0">
                <a:solidFill>
                  <a:schemeClr val="lt1"/>
                </a:solidFill>
              </a:rPr>
              <a:t> → text-to-code = brevet-to-code</a:t>
            </a:r>
            <a:endParaRPr sz="2600" dirty="0">
              <a:solidFill>
                <a:schemeClr val="lt1"/>
              </a:solidFill>
            </a:endParaRPr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600" dirty="0">
                <a:solidFill>
                  <a:schemeClr val="lt1"/>
                </a:solidFill>
              </a:rPr>
              <a:t>                                       → code-to-text = code-to-brevet</a:t>
            </a:r>
            <a:endParaRPr sz="26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42600" y="391625"/>
            <a:ext cx="9101400" cy="26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 MERCI!</a:t>
            </a:r>
            <a:endParaRPr sz="66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178</Words>
  <Application>Microsoft Macintosh PowerPoint</Application>
  <PresentationFormat>Presentación en pantalla (16:9)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Roboto</vt:lpstr>
      <vt:lpstr>Arial</vt:lpstr>
      <vt:lpstr>Merriweather</vt:lpstr>
      <vt:lpstr>Paradigm</vt:lpstr>
      <vt:lpstr>Les business models et stratégies de licences pour une IA ouverte</vt:lpstr>
      <vt:lpstr>Presentación de PowerPoint</vt:lpstr>
      <vt:lpstr>Presentación de PowerPoint</vt:lpstr>
      <vt:lpstr>Presentación de PowerPoint</vt:lpstr>
      <vt:lpstr>Presentación de PowerPoint</vt:lpstr>
      <vt:lpstr>On ouvre quoi?</vt:lpstr>
      <vt:lpstr>ML Apps &amp; Output</vt:lpstr>
      <vt:lpstr>GRAND MERCI!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business models et stratégies de licences pour une IA ouverte</dc:title>
  <cp:lastModifiedBy>Carlos Muñoz Ferrandis</cp:lastModifiedBy>
  <cp:revision>3</cp:revision>
  <dcterms:modified xsi:type="dcterms:W3CDTF">2023-02-02T11:58:22Z</dcterms:modified>
</cp:coreProperties>
</file>