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7" r:id="rId5"/>
    <p:sldId id="329" r:id="rId6"/>
    <p:sldId id="348" r:id="rId7"/>
    <p:sldId id="282" r:id="rId8"/>
    <p:sldId id="319" r:id="rId9"/>
    <p:sldId id="283" r:id="rId10"/>
    <p:sldId id="285" r:id="rId11"/>
    <p:sldId id="299" r:id="rId12"/>
    <p:sldId id="267" r:id="rId13"/>
    <p:sldId id="300" r:id="rId14"/>
    <p:sldId id="270" r:id="rId15"/>
    <p:sldId id="297" r:id="rId16"/>
    <p:sldId id="291" r:id="rId17"/>
    <p:sldId id="298" r:id="rId18"/>
    <p:sldId id="349" r:id="rId19"/>
    <p:sldId id="268" r:id="rId20"/>
    <p:sldId id="269" r:id="rId21"/>
    <p:sldId id="350" r:id="rId22"/>
    <p:sldId id="322" r:id="rId23"/>
    <p:sldId id="323" r:id="rId24"/>
    <p:sldId id="324" r:id="rId25"/>
    <p:sldId id="325" r:id="rId26"/>
    <p:sldId id="326" r:id="rId27"/>
    <p:sldId id="302" r:id="rId28"/>
    <p:sldId id="290" r:id="rId29"/>
    <p:sldId id="303" r:id="rId30"/>
    <p:sldId id="292" r:id="rId31"/>
    <p:sldId id="293" r:id="rId32"/>
    <p:sldId id="294" r:id="rId33"/>
    <p:sldId id="295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21" r:id="rId50"/>
    <p:sldId id="260" r:id="rId51"/>
    <p:sldId id="301" r:id="rId52"/>
    <p:sldId id="328" r:id="rId5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breteau, Olivier /FR" initials="HO/" lastIdx="3" clrIdx="0">
    <p:extLst>
      <p:ext uri="{19B8F6BF-5375-455C-9EA6-DF929625EA0E}">
        <p15:presenceInfo xmlns:p15="http://schemas.microsoft.com/office/powerpoint/2012/main" userId="S::Olivier.Herbreteau@sanofi.com::6208f319-2320-4dbb-860c-84ed80e01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00FF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AF3AA-2AEC-48C2-9262-9C3FB824A753}" v="2" dt="2020-12-04T14:54:24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8240" autoAdjust="0"/>
  </p:normalViewPr>
  <p:slideViewPr>
    <p:cSldViewPr>
      <p:cViewPr varScale="1">
        <p:scale>
          <a:sx n="63" d="100"/>
          <a:sy n="63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6T16:04:23.14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6T17:00:43.436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6T17:57:35.642" idx="3">
    <p:pos x="5760" y="0"/>
    <p:text>Fonctionnement de l'association, possibilités qu'elle offre, niv international,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C07DF-9DEF-4A0A-89F5-CC3D85AB77D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117BCB-5ED3-4DF5-AAFB-9CEFCCDF493A}">
      <dgm:prSet phldrT="[Texte]"/>
      <dgm:spPr/>
      <dgm:t>
        <a:bodyPr/>
        <a:lstStyle/>
        <a:p>
          <a:r>
            <a:rPr lang="fr-FR" dirty="0"/>
            <a:t>Phase préparatoire</a:t>
          </a:r>
          <a:endParaRPr lang="en-US" dirty="0"/>
        </a:p>
      </dgm:t>
    </dgm:pt>
    <dgm:pt modelId="{893FB237-C028-4FA6-8264-6C58F6703048}" type="parTrans" cxnId="{4C2D3D05-9B28-4315-858B-3B0FBB91C57B}">
      <dgm:prSet/>
      <dgm:spPr/>
      <dgm:t>
        <a:bodyPr/>
        <a:lstStyle/>
        <a:p>
          <a:endParaRPr lang="en-US"/>
        </a:p>
      </dgm:t>
    </dgm:pt>
    <dgm:pt modelId="{5C511F4E-2914-4834-8B50-3CA8D9BBBC8A}" type="sibTrans" cxnId="{4C2D3D05-9B28-4315-858B-3B0FBB91C57B}">
      <dgm:prSet/>
      <dgm:spPr/>
      <dgm:t>
        <a:bodyPr/>
        <a:lstStyle/>
        <a:p>
          <a:endParaRPr lang="en-US"/>
        </a:p>
      </dgm:t>
    </dgm:pt>
    <dgm:pt modelId="{9AED9FD5-E625-4A5E-83FB-348C88EE9154}">
      <dgm:prSet phldrT="[Texte]" custT="1"/>
      <dgm:spPr/>
      <dgm:t>
        <a:bodyPr/>
        <a:lstStyle/>
        <a:p>
          <a:r>
            <a:rPr lang="fr-FR" sz="1400" dirty="0"/>
            <a:t>Les candidats au programme postulent en utilisant le </a:t>
          </a:r>
          <a:r>
            <a:rPr lang="fr-FR" sz="1400" b="1" u="sng" dirty="0"/>
            <a:t>formulaire en ligne</a:t>
          </a:r>
          <a:endParaRPr lang="en-US" sz="1400" b="1" u="sng" dirty="0"/>
        </a:p>
      </dgm:t>
    </dgm:pt>
    <dgm:pt modelId="{67FAA99F-93AE-4E1B-A6C0-3AE77964967B}" type="parTrans" cxnId="{FB454FDB-8D69-4C41-BE31-879770022AC9}">
      <dgm:prSet/>
      <dgm:spPr/>
      <dgm:t>
        <a:bodyPr/>
        <a:lstStyle/>
        <a:p>
          <a:endParaRPr lang="en-US"/>
        </a:p>
      </dgm:t>
    </dgm:pt>
    <dgm:pt modelId="{755722C3-F812-4EE8-B186-29DDFF33C865}" type="sibTrans" cxnId="{FB454FDB-8D69-4C41-BE31-879770022AC9}">
      <dgm:prSet/>
      <dgm:spPr/>
      <dgm:t>
        <a:bodyPr/>
        <a:lstStyle/>
        <a:p>
          <a:endParaRPr lang="en-US"/>
        </a:p>
      </dgm:t>
    </dgm:pt>
    <dgm:pt modelId="{D1796CDD-5550-49CB-A7A1-4409DBE277FA}">
      <dgm:prSet phldrT="[Texte]"/>
      <dgm:spPr/>
      <dgm:t>
        <a:bodyPr/>
        <a:lstStyle/>
        <a:p>
          <a:r>
            <a:rPr lang="fr-FR" dirty="0"/>
            <a:t>Des binômes mentor/mentoré sont constitués par le CA du LES</a:t>
          </a:r>
          <a:endParaRPr lang="en-US" dirty="0"/>
        </a:p>
      </dgm:t>
    </dgm:pt>
    <dgm:pt modelId="{1D34448C-E289-46E1-A16E-5AC7373619EC}" type="parTrans" cxnId="{47723267-8393-4B08-9A83-577B1A2D7622}">
      <dgm:prSet/>
      <dgm:spPr/>
      <dgm:t>
        <a:bodyPr/>
        <a:lstStyle/>
        <a:p>
          <a:endParaRPr lang="en-US"/>
        </a:p>
      </dgm:t>
    </dgm:pt>
    <dgm:pt modelId="{CD8E15A2-88C7-4A30-B271-BB8E5B28891F}" type="sibTrans" cxnId="{47723267-8393-4B08-9A83-577B1A2D7622}">
      <dgm:prSet/>
      <dgm:spPr/>
      <dgm:t>
        <a:bodyPr/>
        <a:lstStyle/>
        <a:p>
          <a:endParaRPr lang="en-US"/>
        </a:p>
      </dgm:t>
    </dgm:pt>
    <dgm:pt modelId="{C2CD588A-4D42-4DF6-A1FB-F2FCA3D4B2A5}">
      <dgm:prSet phldrT="[Texte]"/>
      <dgm:spPr/>
      <dgm:t>
        <a:bodyPr/>
        <a:lstStyle/>
        <a:p>
          <a:r>
            <a:rPr lang="fr-FR" dirty="0"/>
            <a:t>Période du mentorat</a:t>
          </a:r>
          <a:endParaRPr lang="en-US" dirty="0"/>
        </a:p>
      </dgm:t>
    </dgm:pt>
    <dgm:pt modelId="{B4090D15-400A-45F9-AEA1-636CA0FC851B}" type="parTrans" cxnId="{D742A22D-F839-434B-9DFF-268C8DE5FBD4}">
      <dgm:prSet/>
      <dgm:spPr/>
      <dgm:t>
        <a:bodyPr/>
        <a:lstStyle/>
        <a:p>
          <a:endParaRPr lang="en-US"/>
        </a:p>
      </dgm:t>
    </dgm:pt>
    <dgm:pt modelId="{B8001C7C-2E55-4752-B77F-4BCD33702286}" type="sibTrans" cxnId="{D742A22D-F839-434B-9DFF-268C8DE5FBD4}">
      <dgm:prSet/>
      <dgm:spPr/>
      <dgm:t>
        <a:bodyPr/>
        <a:lstStyle/>
        <a:p>
          <a:endParaRPr lang="en-US"/>
        </a:p>
      </dgm:t>
    </dgm:pt>
    <dgm:pt modelId="{0251ACD2-53B3-493A-AA99-BFF177D8D472}">
      <dgm:prSet phldrT="[Texte]" custT="1"/>
      <dgm:spPr/>
      <dgm:t>
        <a:bodyPr/>
        <a:lstStyle/>
        <a:p>
          <a:r>
            <a:rPr lang="fr-FR" sz="1200" dirty="0"/>
            <a:t>Définition de l’objectif du mentorat</a:t>
          </a:r>
        </a:p>
        <a:p>
          <a:r>
            <a:rPr lang="fr-FR" sz="1200" dirty="0"/>
            <a:t>(clair, concis, atteignable)</a:t>
          </a:r>
          <a:endParaRPr lang="en-US" sz="1200" dirty="0"/>
        </a:p>
      </dgm:t>
    </dgm:pt>
    <dgm:pt modelId="{958603EA-F13D-44C5-8B30-89F8F4F343F4}" type="parTrans" cxnId="{3CA1F8D0-4007-43F8-B999-69D19D2D622A}">
      <dgm:prSet/>
      <dgm:spPr/>
      <dgm:t>
        <a:bodyPr/>
        <a:lstStyle/>
        <a:p>
          <a:endParaRPr lang="en-US"/>
        </a:p>
      </dgm:t>
    </dgm:pt>
    <dgm:pt modelId="{71AF7A0A-58B4-4DB1-AF88-14E9C7ED1FBF}" type="sibTrans" cxnId="{3CA1F8D0-4007-43F8-B999-69D19D2D622A}">
      <dgm:prSet/>
      <dgm:spPr/>
      <dgm:t>
        <a:bodyPr/>
        <a:lstStyle/>
        <a:p>
          <a:endParaRPr lang="en-US"/>
        </a:p>
      </dgm:t>
    </dgm:pt>
    <dgm:pt modelId="{35F2BDEF-B11F-4496-8A1E-3E780D7E0912}">
      <dgm:prSet phldrT="[Texte]" custT="1"/>
      <dgm:spPr/>
      <dgm:t>
        <a:bodyPr/>
        <a:lstStyle/>
        <a:p>
          <a:r>
            <a:rPr lang="fr-FR" sz="1200" dirty="0"/>
            <a:t>Accord sur le cadre: fréquence des échanges, modalités (téléphone ou zoom vs. Rencontre physique, etc.)</a:t>
          </a:r>
          <a:endParaRPr lang="en-US" sz="1200" dirty="0"/>
        </a:p>
      </dgm:t>
    </dgm:pt>
    <dgm:pt modelId="{443140C8-9093-476D-9CC0-DDB33A9AD0F9}" type="parTrans" cxnId="{FFC89DD6-B126-49E0-B7FF-46D8812823EE}">
      <dgm:prSet/>
      <dgm:spPr/>
      <dgm:t>
        <a:bodyPr/>
        <a:lstStyle/>
        <a:p>
          <a:endParaRPr lang="en-US"/>
        </a:p>
      </dgm:t>
    </dgm:pt>
    <dgm:pt modelId="{95CA2B0A-670E-4B97-80BD-0CD58E232E10}" type="sibTrans" cxnId="{FFC89DD6-B126-49E0-B7FF-46D8812823EE}">
      <dgm:prSet/>
      <dgm:spPr/>
      <dgm:t>
        <a:bodyPr/>
        <a:lstStyle/>
        <a:p>
          <a:endParaRPr lang="en-US"/>
        </a:p>
      </dgm:t>
    </dgm:pt>
    <dgm:pt modelId="{CFFDBF68-3CA7-40B6-9DFF-38ED200F10C4}">
      <dgm:prSet phldrT="[Texte]"/>
      <dgm:spPr/>
      <dgm:t>
        <a:bodyPr/>
        <a:lstStyle/>
        <a:p>
          <a:r>
            <a:rPr lang="fr-FR" dirty="0"/>
            <a:t>Au cours et en fin du programme</a:t>
          </a:r>
          <a:endParaRPr lang="en-US" dirty="0"/>
        </a:p>
      </dgm:t>
    </dgm:pt>
    <dgm:pt modelId="{3546B6E0-3ADE-48ED-AB88-377E77620F62}" type="parTrans" cxnId="{B1516F38-C033-44EE-9B90-AD4D1780B1AD}">
      <dgm:prSet/>
      <dgm:spPr/>
      <dgm:t>
        <a:bodyPr/>
        <a:lstStyle/>
        <a:p>
          <a:endParaRPr lang="en-US"/>
        </a:p>
      </dgm:t>
    </dgm:pt>
    <dgm:pt modelId="{C731E447-3D47-41A3-9438-C9EB749FB001}" type="sibTrans" cxnId="{B1516F38-C033-44EE-9B90-AD4D1780B1AD}">
      <dgm:prSet/>
      <dgm:spPr/>
      <dgm:t>
        <a:bodyPr/>
        <a:lstStyle/>
        <a:p>
          <a:endParaRPr lang="en-US"/>
        </a:p>
      </dgm:t>
    </dgm:pt>
    <dgm:pt modelId="{4C8D700E-6100-49F3-B2FB-BF15184CFE20}">
      <dgm:prSet phldrT="[Texte]" custT="1"/>
      <dgm:spPr/>
      <dgm:t>
        <a:bodyPr/>
        <a:lstStyle/>
        <a:p>
          <a:r>
            <a:rPr lang="fr-FR" sz="1600" dirty="0"/>
            <a:t>Le mentor et le mentoré font un retour informel auprès du LES France (enquête en ligne)</a:t>
          </a:r>
        </a:p>
        <a:p>
          <a:r>
            <a:rPr lang="fr-FR" sz="1600" dirty="0"/>
            <a:t>Feedback/Retour sur le pilote à l’AG 2021</a:t>
          </a:r>
          <a:endParaRPr lang="en-US" sz="1600" dirty="0"/>
        </a:p>
      </dgm:t>
    </dgm:pt>
    <dgm:pt modelId="{3CFE397F-5016-402E-B17A-8437E66D06F5}" type="parTrans" cxnId="{069D7DCE-11A9-456C-8B5E-811CF0317306}">
      <dgm:prSet/>
      <dgm:spPr/>
      <dgm:t>
        <a:bodyPr/>
        <a:lstStyle/>
        <a:p>
          <a:endParaRPr lang="en-US"/>
        </a:p>
      </dgm:t>
    </dgm:pt>
    <dgm:pt modelId="{9699B8A4-FCF7-4DC8-B421-6923E5992B68}" type="sibTrans" cxnId="{069D7DCE-11A9-456C-8B5E-811CF0317306}">
      <dgm:prSet/>
      <dgm:spPr/>
      <dgm:t>
        <a:bodyPr/>
        <a:lstStyle/>
        <a:p>
          <a:endParaRPr lang="en-US"/>
        </a:p>
      </dgm:t>
    </dgm:pt>
    <dgm:pt modelId="{6FE9740C-8E5C-4660-B42A-E6FE04E98053}">
      <dgm:prSet phldrT="[Texte]"/>
      <dgm:spPr/>
      <dgm:t>
        <a:bodyPr/>
        <a:lstStyle/>
        <a:p>
          <a:r>
            <a:rPr lang="fr-FR" dirty="0"/>
            <a:t>Validation des binômes (soumis à l’accord de chacun)</a:t>
          </a:r>
          <a:endParaRPr lang="en-US" dirty="0"/>
        </a:p>
      </dgm:t>
    </dgm:pt>
    <dgm:pt modelId="{95B00F41-96AE-4F4F-8032-F62D11507346}" type="parTrans" cxnId="{52406E8F-71B3-47BC-B376-817EBABC1450}">
      <dgm:prSet/>
      <dgm:spPr/>
      <dgm:t>
        <a:bodyPr/>
        <a:lstStyle/>
        <a:p>
          <a:endParaRPr lang="en-US"/>
        </a:p>
      </dgm:t>
    </dgm:pt>
    <dgm:pt modelId="{46CDA528-5531-4201-B328-5F8DE4C753E0}" type="sibTrans" cxnId="{52406E8F-71B3-47BC-B376-817EBABC1450}">
      <dgm:prSet/>
      <dgm:spPr/>
      <dgm:t>
        <a:bodyPr/>
        <a:lstStyle/>
        <a:p>
          <a:endParaRPr lang="en-US"/>
        </a:p>
      </dgm:t>
    </dgm:pt>
    <dgm:pt modelId="{0AB8974B-DE09-4065-BAF8-FA0745C0BBBE}">
      <dgm:prSet phldrT="[Texte]" custT="1"/>
      <dgm:spPr/>
      <dgm:t>
        <a:bodyPr/>
        <a:lstStyle/>
        <a:p>
          <a:r>
            <a:rPr lang="fr-FR" sz="1200" dirty="0"/>
            <a:t>Accord sur la durée entre mentor et mentoré, dans la limite de durée du pilote</a:t>
          </a:r>
        </a:p>
      </dgm:t>
    </dgm:pt>
    <dgm:pt modelId="{4E26497D-18BC-476E-83EC-DBC964E22030}" type="parTrans" cxnId="{5C07919B-06C6-4F13-B25B-B8F51E33B609}">
      <dgm:prSet/>
      <dgm:spPr/>
      <dgm:t>
        <a:bodyPr/>
        <a:lstStyle/>
        <a:p>
          <a:endParaRPr lang="en-US"/>
        </a:p>
      </dgm:t>
    </dgm:pt>
    <dgm:pt modelId="{18C3D419-0840-4CFE-880A-9B2BF072AC86}" type="sibTrans" cxnId="{5C07919B-06C6-4F13-B25B-B8F51E33B609}">
      <dgm:prSet/>
      <dgm:spPr/>
      <dgm:t>
        <a:bodyPr/>
        <a:lstStyle/>
        <a:p>
          <a:endParaRPr lang="en-US"/>
        </a:p>
      </dgm:t>
    </dgm:pt>
    <dgm:pt modelId="{34FB324F-5AF7-4DDE-9FBD-E1005ED1F429}" type="pres">
      <dgm:prSet presAssocID="{FA2C07DF-9DEF-4A0A-89F5-CC3D85AB77D2}" presName="Name0" presStyleCnt="0">
        <dgm:presLayoutVars>
          <dgm:dir/>
          <dgm:animLvl val="lvl"/>
          <dgm:resizeHandles val="exact"/>
        </dgm:presLayoutVars>
      </dgm:prSet>
      <dgm:spPr/>
    </dgm:pt>
    <dgm:pt modelId="{6A03524F-C005-420A-9DDB-08E289FFA68E}" type="pres">
      <dgm:prSet presAssocID="{CFFDBF68-3CA7-40B6-9DFF-38ED200F10C4}" presName="boxAndChildren" presStyleCnt="0"/>
      <dgm:spPr/>
    </dgm:pt>
    <dgm:pt modelId="{B2E4F56A-F381-4F71-9AFA-C09474B4BD4C}" type="pres">
      <dgm:prSet presAssocID="{CFFDBF68-3CA7-40B6-9DFF-38ED200F10C4}" presName="parentTextBox" presStyleLbl="node1" presStyleIdx="0" presStyleCnt="3"/>
      <dgm:spPr/>
    </dgm:pt>
    <dgm:pt modelId="{505D20DC-E071-4B2B-A85A-BB8A5C423061}" type="pres">
      <dgm:prSet presAssocID="{CFFDBF68-3CA7-40B6-9DFF-38ED200F10C4}" presName="entireBox" presStyleLbl="node1" presStyleIdx="0" presStyleCnt="3"/>
      <dgm:spPr/>
    </dgm:pt>
    <dgm:pt modelId="{42D3349E-A6B7-4398-ADCF-57D5EF0DA8FA}" type="pres">
      <dgm:prSet presAssocID="{CFFDBF68-3CA7-40B6-9DFF-38ED200F10C4}" presName="descendantBox" presStyleCnt="0"/>
      <dgm:spPr/>
    </dgm:pt>
    <dgm:pt modelId="{D8A55638-7AAB-4879-AF5F-D6665652F3BB}" type="pres">
      <dgm:prSet presAssocID="{4C8D700E-6100-49F3-B2FB-BF15184CFE20}" presName="childTextBox" presStyleLbl="fgAccFollowNode1" presStyleIdx="0" presStyleCnt="7">
        <dgm:presLayoutVars>
          <dgm:bulletEnabled val="1"/>
        </dgm:presLayoutVars>
      </dgm:prSet>
      <dgm:spPr/>
    </dgm:pt>
    <dgm:pt modelId="{697A3E5A-4F2A-44B4-A0A0-815AFAC5F722}" type="pres">
      <dgm:prSet presAssocID="{B8001C7C-2E55-4752-B77F-4BCD33702286}" presName="sp" presStyleCnt="0"/>
      <dgm:spPr/>
    </dgm:pt>
    <dgm:pt modelId="{AC803D22-E4F9-4CC7-9FBC-9943F520AAD5}" type="pres">
      <dgm:prSet presAssocID="{C2CD588A-4D42-4DF6-A1FB-F2FCA3D4B2A5}" presName="arrowAndChildren" presStyleCnt="0"/>
      <dgm:spPr/>
    </dgm:pt>
    <dgm:pt modelId="{A0899DF9-A33D-441E-A16E-071A38ACE1D9}" type="pres">
      <dgm:prSet presAssocID="{C2CD588A-4D42-4DF6-A1FB-F2FCA3D4B2A5}" presName="parentTextArrow" presStyleLbl="node1" presStyleIdx="0" presStyleCnt="3"/>
      <dgm:spPr/>
    </dgm:pt>
    <dgm:pt modelId="{4CE98776-85A0-49F7-814D-4D14F677BF0D}" type="pres">
      <dgm:prSet presAssocID="{C2CD588A-4D42-4DF6-A1FB-F2FCA3D4B2A5}" presName="arrow" presStyleLbl="node1" presStyleIdx="1" presStyleCnt="3"/>
      <dgm:spPr/>
    </dgm:pt>
    <dgm:pt modelId="{46D0AB6A-2DAE-40BC-A6F6-2D56582B0D0D}" type="pres">
      <dgm:prSet presAssocID="{C2CD588A-4D42-4DF6-A1FB-F2FCA3D4B2A5}" presName="descendantArrow" presStyleCnt="0"/>
      <dgm:spPr/>
    </dgm:pt>
    <dgm:pt modelId="{31CDBAEB-57FC-493F-BBA4-F708BD8024C2}" type="pres">
      <dgm:prSet presAssocID="{0251ACD2-53B3-493A-AA99-BFF177D8D472}" presName="childTextArrow" presStyleLbl="fgAccFollowNode1" presStyleIdx="1" presStyleCnt="7">
        <dgm:presLayoutVars>
          <dgm:bulletEnabled val="1"/>
        </dgm:presLayoutVars>
      </dgm:prSet>
      <dgm:spPr/>
    </dgm:pt>
    <dgm:pt modelId="{3D691078-6636-4D56-BDA7-19BEE7D4CE61}" type="pres">
      <dgm:prSet presAssocID="{35F2BDEF-B11F-4496-8A1E-3E780D7E0912}" presName="childTextArrow" presStyleLbl="fgAccFollowNode1" presStyleIdx="2" presStyleCnt="7">
        <dgm:presLayoutVars>
          <dgm:bulletEnabled val="1"/>
        </dgm:presLayoutVars>
      </dgm:prSet>
      <dgm:spPr/>
    </dgm:pt>
    <dgm:pt modelId="{2933B28D-D860-4A2E-B6D4-4BDA34264FCF}" type="pres">
      <dgm:prSet presAssocID="{0AB8974B-DE09-4065-BAF8-FA0745C0BBBE}" presName="childTextArrow" presStyleLbl="fgAccFollowNode1" presStyleIdx="3" presStyleCnt="7">
        <dgm:presLayoutVars>
          <dgm:bulletEnabled val="1"/>
        </dgm:presLayoutVars>
      </dgm:prSet>
      <dgm:spPr/>
    </dgm:pt>
    <dgm:pt modelId="{8F4A693F-8493-4412-87C0-BECF2947FC81}" type="pres">
      <dgm:prSet presAssocID="{5C511F4E-2914-4834-8B50-3CA8D9BBBC8A}" presName="sp" presStyleCnt="0"/>
      <dgm:spPr/>
    </dgm:pt>
    <dgm:pt modelId="{F9B14A7A-26FB-4175-9011-37ACC8844A86}" type="pres">
      <dgm:prSet presAssocID="{68117BCB-5ED3-4DF5-AAFB-9CEFCCDF493A}" presName="arrowAndChildren" presStyleCnt="0"/>
      <dgm:spPr/>
    </dgm:pt>
    <dgm:pt modelId="{FC6DA3FF-D2BA-48EE-ABB6-0EE847E1A7B6}" type="pres">
      <dgm:prSet presAssocID="{68117BCB-5ED3-4DF5-AAFB-9CEFCCDF493A}" presName="parentTextArrow" presStyleLbl="node1" presStyleIdx="1" presStyleCnt="3"/>
      <dgm:spPr/>
    </dgm:pt>
    <dgm:pt modelId="{C3AB3776-3677-4740-A658-1E3210547794}" type="pres">
      <dgm:prSet presAssocID="{68117BCB-5ED3-4DF5-AAFB-9CEFCCDF493A}" presName="arrow" presStyleLbl="node1" presStyleIdx="2" presStyleCnt="3" custLinFactNeighborY="187"/>
      <dgm:spPr/>
    </dgm:pt>
    <dgm:pt modelId="{A5503A02-3FF6-4C7E-A445-BD2E19AB6F9C}" type="pres">
      <dgm:prSet presAssocID="{68117BCB-5ED3-4DF5-AAFB-9CEFCCDF493A}" presName="descendantArrow" presStyleCnt="0"/>
      <dgm:spPr/>
    </dgm:pt>
    <dgm:pt modelId="{CB4A891F-33F8-47D2-9D85-F996FAD068DD}" type="pres">
      <dgm:prSet presAssocID="{9AED9FD5-E625-4A5E-83FB-348C88EE9154}" presName="childTextArrow" presStyleLbl="fgAccFollowNode1" presStyleIdx="4" presStyleCnt="7" custScaleX="135114">
        <dgm:presLayoutVars>
          <dgm:bulletEnabled val="1"/>
        </dgm:presLayoutVars>
      </dgm:prSet>
      <dgm:spPr/>
    </dgm:pt>
    <dgm:pt modelId="{F1549CDD-11A2-4410-8FC1-EC0CB3BEFF19}" type="pres">
      <dgm:prSet presAssocID="{D1796CDD-5550-49CB-A7A1-4409DBE277FA}" presName="childTextArrow" presStyleLbl="fgAccFollowNode1" presStyleIdx="5" presStyleCnt="7">
        <dgm:presLayoutVars>
          <dgm:bulletEnabled val="1"/>
        </dgm:presLayoutVars>
      </dgm:prSet>
      <dgm:spPr/>
    </dgm:pt>
    <dgm:pt modelId="{3D3CD10E-B9D7-4B13-A319-2544D96524B5}" type="pres">
      <dgm:prSet presAssocID="{6FE9740C-8E5C-4660-B42A-E6FE04E98053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A0FAB004-0DA2-4A54-B94C-FA1EAD0885CD}" type="presOf" srcId="{FA2C07DF-9DEF-4A0A-89F5-CC3D85AB77D2}" destId="{34FB324F-5AF7-4DDE-9FBD-E1005ED1F429}" srcOrd="0" destOrd="0" presId="urn:microsoft.com/office/officeart/2005/8/layout/process4"/>
    <dgm:cxn modelId="{4C2D3D05-9B28-4315-858B-3B0FBB91C57B}" srcId="{FA2C07DF-9DEF-4A0A-89F5-CC3D85AB77D2}" destId="{68117BCB-5ED3-4DF5-AAFB-9CEFCCDF493A}" srcOrd="0" destOrd="0" parTransId="{893FB237-C028-4FA6-8264-6C58F6703048}" sibTransId="{5C511F4E-2914-4834-8B50-3CA8D9BBBC8A}"/>
    <dgm:cxn modelId="{D742A22D-F839-434B-9DFF-268C8DE5FBD4}" srcId="{FA2C07DF-9DEF-4A0A-89F5-CC3D85AB77D2}" destId="{C2CD588A-4D42-4DF6-A1FB-F2FCA3D4B2A5}" srcOrd="1" destOrd="0" parTransId="{B4090D15-400A-45F9-AEA1-636CA0FC851B}" sibTransId="{B8001C7C-2E55-4752-B77F-4BCD33702286}"/>
    <dgm:cxn modelId="{42461F32-848E-48DB-891B-7295E8856CE1}" type="presOf" srcId="{6FE9740C-8E5C-4660-B42A-E6FE04E98053}" destId="{3D3CD10E-B9D7-4B13-A319-2544D96524B5}" srcOrd="0" destOrd="0" presId="urn:microsoft.com/office/officeart/2005/8/layout/process4"/>
    <dgm:cxn modelId="{B1516F38-C033-44EE-9B90-AD4D1780B1AD}" srcId="{FA2C07DF-9DEF-4A0A-89F5-CC3D85AB77D2}" destId="{CFFDBF68-3CA7-40B6-9DFF-38ED200F10C4}" srcOrd="2" destOrd="0" parTransId="{3546B6E0-3ADE-48ED-AB88-377E77620F62}" sibTransId="{C731E447-3D47-41A3-9438-C9EB749FB001}"/>
    <dgm:cxn modelId="{E1C42363-5377-4E20-B94B-D799F4F26572}" type="presOf" srcId="{CFFDBF68-3CA7-40B6-9DFF-38ED200F10C4}" destId="{505D20DC-E071-4B2B-A85A-BB8A5C423061}" srcOrd="1" destOrd="0" presId="urn:microsoft.com/office/officeart/2005/8/layout/process4"/>
    <dgm:cxn modelId="{4ACE3A44-CB17-4A6E-A2EB-495338C1D25B}" type="presOf" srcId="{9AED9FD5-E625-4A5E-83FB-348C88EE9154}" destId="{CB4A891F-33F8-47D2-9D85-F996FAD068DD}" srcOrd="0" destOrd="0" presId="urn:microsoft.com/office/officeart/2005/8/layout/process4"/>
    <dgm:cxn modelId="{5E997F45-DB50-4157-B8ED-2C37FE042DCE}" type="presOf" srcId="{C2CD588A-4D42-4DF6-A1FB-F2FCA3D4B2A5}" destId="{A0899DF9-A33D-441E-A16E-071A38ACE1D9}" srcOrd="0" destOrd="0" presId="urn:microsoft.com/office/officeart/2005/8/layout/process4"/>
    <dgm:cxn modelId="{47723267-8393-4B08-9A83-577B1A2D7622}" srcId="{68117BCB-5ED3-4DF5-AAFB-9CEFCCDF493A}" destId="{D1796CDD-5550-49CB-A7A1-4409DBE277FA}" srcOrd="1" destOrd="0" parTransId="{1D34448C-E289-46E1-A16E-5AC7373619EC}" sibTransId="{CD8E15A2-88C7-4A30-B271-BB8E5B28891F}"/>
    <dgm:cxn modelId="{38E3514D-B768-4A4F-BA82-31D0A155DD76}" type="presOf" srcId="{C2CD588A-4D42-4DF6-A1FB-F2FCA3D4B2A5}" destId="{4CE98776-85A0-49F7-814D-4D14F677BF0D}" srcOrd="1" destOrd="0" presId="urn:microsoft.com/office/officeart/2005/8/layout/process4"/>
    <dgm:cxn modelId="{0FF0377B-9453-44A9-AE2E-8D7348754BF8}" type="presOf" srcId="{4C8D700E-6100-49F3-B2FB-BF15184CFE20}" destId="{D8A55638-7AAB-4879-AF5F-D6665652F3BB}" srcOrd="0" destOrd="0" presId="urn:microsoft.com/office/officeart/2005/8/layout/process4"/>
    <dgm:cxn modelId="{4B258183-A757-4C38-B01C-1EB14BB697BA}" type="presOf" srcId="{35F2BDEF-B11F-4496-8A1E-3E780D7E0912}" destId="{3D691078-6636-4D56-BDA7-19BEE7D4CE61}" srcOrd="0" destOrd="0" presId="urn:microsoft.com/office/officeart/2005/8/layout/process4"/>
    <dgm:cxn modelId="{EB8C9C8A-1F86-4758-B6D1-8165057595D3}" type="presOf" srcId="{0AB8974B-DE09-4065-BAF8-FA0745C0BBBE}" destId="{2933B28D-D860-4A2E-B6D4-4BDA34264FCF}" srcOrd="0" destOrd="0" presId="urn:microsoft.com/office/officeart/2005/8/layout/process4"/>
    <dgm:cxn modelId="{52406E8F-71B3-47BC-B376-817EBABC1450}" srcId="{68117BCB-5ED3-4DF5-AAFB-9CEFCCDF493A}" destId="{6FE9740C-8E5C-4660-B42A-E6FE04E98053}" srcOrd="2" destOrd="0" parTransId="{95B00F41-96AE-4F4F-8032-F62D11507346}" sibTransId="{46CDA528-5531-4201-B328-5F8DE4C753E0}"/>
    <dgm:cxn modelId="{5C07919B-06C6-4F13-B25B-B8F51E33B609}" srcId="{C2CD588A-4D42-4DF6-A1FB-F2FCA3D4B2A5}" destId="{0AB8974B-DE09-4065-BAF8-FA0745C0BBBE}" srcOrd="2" destOrd="0" parTransId="{4E26497D-18BC-476E-83EC-DBC964E22030}" sibTransId="{18C3D419-0840-4CFE-880A-9B2BF072AC86}"/>
    <dgm:cxn modelId="{AEDA75CA-65AC-4DBB-B563-A88208F1FEB9}" type="presOf" srcId="{68117BCB-5ED3-4DF5-AAFB-9CEFCCDF493A}" destId="{C3AB3776-3677-4740-A658-1E3210547794}" srcOrd="1" destOrd="0" presId="urn:microsoft.com/office/officeart/2005/8/layout/process4"/>
    <dgm:cxn modelId="{142DE0CC-5A58-42A7-B558-E2F3CA02DE90}" type="presOf" srcId="{68117BCB-5ED3-4DF5-AAFB-9CEFCCDF493A}" destId="{FC6DA3FF-D2BA-48EE-ABB6-0EE847E1A7B6}" srcOrd="0" destOrd="0" presId="urn:microsoft.com/office/officeart/2005/8/layout/process4"/>
    <dgm:cxn modelId="{069D7DCE-11A9-456C-8B5E-811CF0317306}" srcId="{CFFDBF68-3CA7-40B6-9DFF-38ED200F10C4}" destId="{4C8D700E-6100-49F3-B2FB-BF15184CFE20}" srcOrd="0" destOrd="0" parTransId="{3CFE397F-5016-402E-B17A-8437E66D06F5}" sibTransId="{9699B8A4-FCF7-4DC8-B421-6923E5992B68}"/>
    <dgm:cxn modelId="{3CA1F8D0-4007-43F8-B999-69D19D2D622A}" srcId="{C2CD588A-4D42-4DF6-A1FB-F2FCA3D4B2A5}" destId="{0251ACD2-53B3-493A-AA99-BFF177D8D472}" srcOrd="0" destOrd="0" parTransId="{958603EA-F13D-44C5-8B30-89F8F4F343F4}" sibTransId="{71AF7A0A-58B4-4DB1-AF88-14E9C7ED1FBF}"/>
    <dgm:cxn modelId="{FFC89DD6-B126-49E0-B7FF-46D8812823EE}" srcId="{C2CD588A-4D42-4DF6-A1FB-F2FCA3D4B2A5}" destId="{35F2BDEF-B11F-4496-8A1E-3E780D7E0912}" srcOrd="1" destOrd="0" parTransId="{443140C8-9093-476D-9CC0-DDB33A9AD0F9}" sibTransId="{95CA2B0A-670E-4B97-80BD-0CD58E232E10}"/>
    <dgm:cxn modelId="{FB454FDB-8D69-4C41-BE31-879770022AC9}" srcId="{68117BCB-5ED3-4DF5-AAFB-9CEFCCDF493A}" destId="{9AED9FD5-E625-4A5E-83FB-348C88EE9154}" srcOrd="0" destOrd="0" parTransId="{67FAA99F-93AE-4E1B-A6C0-3AE77964967B}" sibTransId="{755722C3-F812-4EE8-B186-29DDFF33C865}"/>
    <dgm:cxn modelId="{6C8216E9-74AA-4286-A6BE-40FEDC73F0B7}" type="presOf" srcId="{0251ACD2-53B3-493A-AA99-BFF177D8D472}" destId="{31CDBAEB-57FC-493F-BBA4-F708BD8024C2}" srcOrd="0" destOrd="0" presId="urn:microsoft.com/office/officeart/2005/8/layout/process4"/>
    <dgm:cxn modelId="{904F4EEC-C099-4E91-937C-B638D3240746}" type="presOf" srcId="{D1796CDD-5550-49CB-A7A1-4409DBE277FA}" destId="{F1549CDD-11A2-4410-8FC1-EC0CB3BEFF19}" srcOrd="0" destOrd="0" presId="urn:microsoft.com/office/officeart/2005/8/layout/process4"/>
    <dgm:cxn modelId="{043CA6F8-B067-4C08-83BB-878D05BCC268}" type="presOf" srcId="{CFFDBF68-3CA7-40B6-9DFF-38ED200F10C4}" destId="{B2E4F56A-F381-4F71-9AFA-C09474B4BD4C}" srcOrd="0" destOrd="0" presId="urn:microsoft.com/office/officeart/2005/8/layout/process4"/>
    <dgm:cxn modelId="{45025412-3F83-4633-A273-31D8C055C18C}" type="presParOf" srcId="{34FB324F-5AF7-4DDE-9FBD-E1005ED1F429}" destId="{6A03524F-C005-420A-9DDB-08E289FFA68E}" srcOrd="0" destOrd="0" presId="urn:microsoft.com/office/officeart/2005/8/layout/process4"/>
    <dgm:cxn modelId="{ECAAA87F-3805-4454-9200-EE3A057B9126}" type="presParOf" srcId="{6A03524F-C005-420A-9DDB-08E289FFA68E}" destId="{B2E4F56A-F381-4F71-9AFA-C09474B4BD4C}" srcOrd="0" destOrd="0" presId="urn:microsoft.com/office/officeart/2005/8/layout/process4"/>
    <dgm:cxn modelId="{B92DC999-14C4-4313-949D-DD2CB38E0A57}" type="presParOf" srcId="{6A03524F-C005-420A-9DDB-08E289FFA68E}" destId="{505D20DC-E071-4B2B-A85A-BB8A5C423061}" srcOrd="1" destOrd="0" presId="urn:microsoft.com/office/officeart/2005/8/layout/process4"/>
    <dgm:cxn modelId="{54FC0580-1858-4C12-8927-F3D7EC8B82E5}" type="presParOf" srcId="{6A03524F-C005-420A-9DDB-08E289FFA68E}" destId="{42D3349E-A6B7-4398-ADCF-57D5EF0DA8FA}" srcOrd="2" destOrd="0" presId="urn:microsoft.com/office/officeart/2005/8/layout/process4"/>
    <dgm:cxn modelId="{F37B9C30-A1CB-45D3-9328-9D5E0E3DA1B0}" type="presParOf" srcId="{42D3349E-A6B7-4398-ADCF-57D5EF0DA8FA}" destId="{D8A55638-7AAB-4879-AF5F-D6665652F3BB}" srcOrd="0" destOrd="0" presId="urn:microsoft.com/office/officeart/2005/8/layout/process4"/>
    <dgm:cxn modelId="{466AD26F-BA00-4522-A7BD-E6D20010EFCD}" type="presParOf" srcId="{34FB324F-5AF7-4DDE-9FBD-E1005ED1F429}" destId="{697A3E5A-4F2A-44B4-A0A0-815AFAC5F722}" srcOrd="1" destOrd="0" presId="urn:microsoft.com/office/officeart/2005/8/layout/process4"/>
    <dgm:cxn modelId="{D4612C4F-3948-4786-82B8-581E3E379A03}" type="presParOf" srcId="{34FB324F-5AF7-4DDE-9FBD-E1005ED1F429}" destId="{AC803D22-E4F9-4CC7-9FBC-9943F520AAD5}" srcOrd="2" destOrd="0" presId="urn:microsoft.com/office/officeart/2005/8/layout/process4"/>
    <dgm:cxn modelId="{4424B197-02F1-46B5-A1CD-C3409AE4C7D6}" type="presParOf" srcId="{AC803D22-E4F9-4CC7-9FBC-9943F520AAD5}" destId="{A0899DF9-A33D-441E-A16E-071A38ACE1D9}" srcOrd="0" destOrd="0" presId="urn:microsoft.com/office/officeart/2005/8/layout/process4"/>
    <dgm:cxn modelId="{01E89281-DA52-4D0D-83E7-C5BCE1924F68}" type="presParOf" srcId="{AC803D22-E4F9-4CC7-9FBC-9943F520AAD5}" destId="{4CE98776-85A0-49F7-814D-4D14F677BF0D}" srcOrd="1" destOrd="0" presId="urn:microsoft.com/office/officeart/2005/8/layout/process4"/>
    <dgm:cxn modelId="{C9FA51AD-66D7-492C-9D38-A5C9A8198600}" type="presParOf" srcId="{AC803D22-E4F9-4CC7-9FBC-9943F520AAD5}" destId="{46D0AB6A-2DAE-40BC-A6F6-2D56582B0D0D}" srcOrd="2" destOrd="0" presId="urn:microsoft.com/office/officeart/2005/8/layout/process4"/>
    <dgm:cxn modelId="{1523F918-0879-47CD-AA06-F2334FB7B2AC}" type="presParOf" srcId="{46D0AB6A-2DAE-40BC-A6F6-2D56582B0D0D}" destId="{31CDBAEB-57FC-493F-BBA4-F708BD8024C2}" srcOrd="0" destOrd="0" presId="urn:microsoft.com/office/officeart/2005/8/layout/process4"/>
    <dgm:cxn modelId="{104CA0C7-A4DF-4BEC-9D0F-0931B328EBBB}" type="presParOf" srcId="{46D0AB6A-2DAE-40BC-A6F6-2D56582B0D0D}" destId="{3D691078-6636-4D56-BDA7-19BEE7D4CE61}" srcOrd="1" destOrd="0" presId="urn:microsoft.com/office/officeart/2005/8/layout/process4"/>
    <dgm:cxn modelId="{0BA63330-C7D4-4DB4-B4AE-2CF7D23624D8}" type="presParOf" srcId="{46D0AB6A-2DAE-40BC-A6F6-2D56582B0D0D}" destId="{2933B28D-D860-4A2E-B6D4-4BDA34264FCF}" srcOrd="2" destOrd="0" presId="urn:microsoft.com/office/officeart/2005/8/layout/process4"/>
    <dgm:cxn modelId="{CC1F10CB-AB1B-4B4F-ADCF-4E53A37D2FF1}" type="presParOf" srcId="{34FB324F-5AF7-4DDE-9FBD-E1005ED1F429}" destId="{8F4A693F-8493-4412-87C0-BECF2947FC81}" srcOrd="3" destOrd="0" presId="urn:microsoft.com/office/officeart/2005/8/layout/process4"/>
    <dgm:cxn modelId="{02EE7BE4-AF3E-4E09-B562-5557B60FA117}" type="presParOf" srcId="{34FB324F-5AF7-4DDE-9FBD-E1005ED1F429}" destId="{F9B14A7A-26FB-4175-9011-37ACC8844A86}" srcOrd="4" destOrd="0" presId="urn:microsoft.com/office/officeart/2005/8/layout/process4"/>
    <dgm:cxn modelId="{510284D0-B3B6-476E-9F96-AFECB4254974}" type="presParOf" srcId="{F9B14A7A-26FB-4175-9011-37ACC8844A86}" destId="{FC6DA3FF-D2BA-48EE-ABB6-0EE847E1A7B6}" srcOrd="0" destOrd="0" presId="urn:microsoft.com/office/officeart/2005/8/layout/process4"/>
    <dgm:cxn modelId="{37BED445-28CB-4002-A222-C7A7A540C8B4}" type="presParOf" srcId="{F9B14A7A-26FB-4175-9011-37ACC8844A86}" destId="{C3AB3776-3677-4740-A658-1E3210547794}" srcOrd="1" destOrd="0" presId="urn:microsoft.com/office/officeart/2005/8/layout/process4"/>
    <dgm:cxn modelId="{BBCA3BD1-9BE5-4DFE-8FC6-B75CB4435A98}" type="presParOf" srcId="{F9B14A7A-26FB-4175-9011-37ACC8844A86}" destId="{A5503A02-3FF6-4C7E-A445-BD2E19AB6F9C}" srcOrd="2" destOrd="0" presId="urn:microsoft.com/office/officeart/2005/8/layout/process4"/>
    <dgm:cxn modelId="{F73A2D20-6D45-4D78-A78A-1621A7A8B539}" type="presParOf" srcId="{A5503A02-3FF6-4C7E-A445-BD2E19AB6F9C}" destId="{CB4A891F-33F8-47D2-9D85-F996FAD068DD}" srcOrd="0" destOrd="0" presId="urn:microsoft.com/office/officeart/2005/8/layout/process4"/>
    <dgm:cxn modelId="{7B5CADDE-506D-44CA-8001-B53F89D41901}" type="presParOf" srcId="{A5503A02-3FF6-4C7E-A445-BD2E19AB6F9C}" destId="{F1549CDD-11A2-4410-8FC1-EC0CB3BEFF19}" srcOrd="1" destOrd="0" presId="urn:microsoft.com/office/officeart/2005/8/layout/process4"/>
    <dgm:cxn modelId="{92DF2DDB-B094-4923-8D7D-8AC7ABE04B3C}" type="presParOf" srcId="{A5503A02-3FF6-4C7E-A445-BD2E19AB6F9C}" destId="{3D3CD10E-B9D7-4B13-A319-2544D96524B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D20DC-E071-4B2B-A85A-BB8A5C423061}">
      <dsp:nvSpPr>
        <dsp:cNvPr id="0" name=""/>
        <dsp:cNvSpPr/>
      </dsp:nvSpPr>
      <dsp:spPr>
        <a:xfrm>
          <a:off x="0" y="3882091"/>
          <a:ext cx="8280920" cy="1274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Au cours et en fin du programme</a:t>
          </a:r>
          <a:endParaRPr lang="en-US" sz="2400" kern="1200" dirty="0"/>
        </a:p>
      </dsp:txBody>
      <dsp:txXfrm>
        <a:off x="0" y="3882091"/>
        <a:ext cx="8280920" cy="688062"/>
      </dsp:txXfrm>
    </dsp:sp>
    <dsp:sp modelId="{D8A55638-7AAB-4879-AF5F-D6665652F3BB}">
      <dsp:nvSpPr>
        <dsp:cNvPr id="0" name=""/>
        <dsp:cNvSpPr/>
      </dsp:nvSpPr>
      <dsp:spPr>
        <a:xfrm>
          <a:off x="0" y="4544669"/>
          <a:ext cx="8280920" cy="586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Le mentor et le mentoré font un retour informel auprès du LES France (enquête en ligne)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Feedback/Retour sur le pilote à l’AG 2021</a:t>
          </a:r>
          <a:endParaRPr lang="en-US" sz="1600" kern="1200" dirty="0"/>
        </a:p>
      </dsp:txBody>
      <dsp:txXfrm>
        <a:off x="0" y="4544669"/>
        <a:ext cx="8280920" cy="586126"/>
      </dsp:txXfrm>
    </dsp:sp>
    <dsp:sp modelId="{4CE98776-85A0-49F7-814D-4D14F677BF0D}">
      <dsp:nvSpPr>
        <dsp:cNvPr id="0" name=""/>
        <dsp:cNvSpPr/>
      </dsp:nvSpPr>
      <dsp:spPr>
        <a:xfrm rot="10800000">
          <a:off x="0" y="1941501"/>
          <a:ext cx="8280920" cy="1959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Période du mentorat</a:t>
          </a:r>
          <a:endParaRPr lang="en-US" sz="2400" kern="1200" dirty="0"/>
        </a:p>
      </dsp:txBody>
      <dsp:txXfrm rot="-10800000">
        <a:off x="0" y="1941501"/>
        <a:ext cx="8280920" cy="687855"/>
      </dsp:txXfrm>
    </dsp:sp>
    <dsp:sp modelId="{31CDBAEB-57FC-493F-BBA4-F708BD8024C2}">
      <dsp:nvSpPr>
        <dsp:cNvPr id="0" name=""/>
        <dsp:cNvSpPr/>
      </dsp:nvSpPr>
      <dsp:spPr>
        <a:xfrm>
          <a:off x="4043" y="2629357"/>
          <a:ext cx="2757611" cy="585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Définition de l’objectif du mentorat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(clair, concis, atteignable)</a:t>
          </a:r>
          <a:endParaRPr lang="en-US" sz="1200" kern="1200" dirty="0"/>
        </a:p>
      </dsp:txBody>
      <dsp:txXfrm>
        <a:off x="4043" y="2629357"/>
        <a:ext cx="2757611" cy="585951"/>
      </dsp:txXfrm>
    </dsp:sp>
    <dsp:sp modelId="{3D691078-6636-4D56-BDA7-19BEE7D4CE61}">
      <dsp:nvSpPr>
        <dsp:cNvPr id="0" name=""/>
        <dsp:cNvSpPr/>
      </dsp:nvSpPr>
      <dsp:spPr>
        <a:xfrm>
          <a:off x="2761654" y="2629357"/>
          <a:ext cx="2757611" cy="585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Accord sur le cadre: fréquence des échanges, modalités (téléphone ou zoom vs. Rencontre physique, etc.)</a:t>
          </a:r>
          <a:endParaRPr lang="en-US" sz="1200" kern="1200" dirty="0"/>
        </a:p>
      </dsp:txBody>
      <dsp:txXfrm>
        <a:off x="2761654" y="2629357"/>
        <a:ext cx="2757611" cy="585951"/>
      </dsp:txXfrm>
    </dsp:sp>
    <dsp:sp modelId="{2933B28D-D860-4A2E-B6D4-4BDA34264FCF}">
      <dsp:nvSpPr>
        <dsp:cNvPr id="0" name=""/>
        <dsp:cNvSpPr/>
      </dsp:nvSpPr>
      <dsp:spPr>
        <a:xfrm>
          <a:off x="5519265" y="2629357"/>
          <a:ext cx="2757611" cy="585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Accord sur la durée entre mentor et mentoré, dans la limite de durée du pilote</a:t>
          </a:r>
        </a:p>
      </dsp:txBody>
      <dsp:txXfrm>
        <a:off x="5519265" y="2629357"/>
        <a:ext cx="2757611" cy="585951"/>
      </dsp:txXfrm>
    </dsp:sp>
    <dsp:sp modelId="{C3AB3776-3677-4740-A658-1E3210547794}">
      <dsp:nvSpPr>
        <dsp:cNvPr id="0" name=""/>
        <dsp:cNvSpPr/>
      </dsp:nvSpPr>
      <dsp:spPr>
        <a:xfrm rot="10800000">
          <a:off x="0" y="4576"/>
          <a:ext cx="8280920" cy="1959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Phase préparatoire</a:t>
          </a:r>
          <a:endParaRPr lang="en-US" sz="2400" kern="1200" dirty="0"/>
        </a:p>
      </dsp:txBody>
      <dsp:txXfrm rot="-10800000">
        <a:off x="0" y="4576"/>
        <a:ext cx="8280920" cy="687855"/>
      </dsp:txXfrm>
    </dsp:sp>
    <dsp:sp modelId="{CB4A891F-33F8-47D2-9D85-F996FAD068DD}">
      <dsp:nvSpPr>
        <dsp:cNvPr id="0" name=""/>
        <dsp:cNvSpPr/>
      </dsp:nvSpPr>
      <dsp:spPr>
        <a:xfrm>
          <a:off x="916" y="688767"/>
          <a:ext cx="3338029" cy="585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Les candidats au programme postulent en utilisant le </a:t>
          </a:r>
          <a:r>
            <a:rPr lang="fr-FR" sz="1400" b="1" u="sng" kern="1200" dirty="0"/>
            <a:t>formulaire en ligne</a:t>
          </a:r>
          <a:endParaRPr lang="en-US" sz="1400" b="1" u="sng" kern="1200" dirty="0"/>
        </a:p>
      </dsp:txBody>
      <dsp:txXfrm>
        <a:off x="916" y="688767"/>
        <a:ext cx="3338029" cy="585951"/>
      </dsp:txXfrm>
    </dsp:sp>
    <dsp:sp modelId="{F1549CDD-11A2-4410-8FC1-EC0CB3BEFF19}">
      <dsp:nvSpPr>
        <dsp:cNvPr id="0" name=""/>
        <dsp:cNvSpPr/>
      </dsp:nvSpPr>
      <dsp:spPr>
        <a:xfrm>
          <a:off x="3338946" y="688767"/>
          <a:ext cx="2470528" cy="585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Des binômes mentor/mentoré sont constitués par le CA du LES</a:t>
          </a:r>
          <a:endParaRPr lang="en-US" sz="1300" kern="1200" dirty="0"/>
        </a:p>
      </dsp:txBody>
      <dsp:txXfrm>
        <a:off x="3338946" y="688767"/>
        <a:ext cx="2470528" cy="585951"/>
      </dsp:txXfrm>
    </dsp:sp>
    <dsp:sp modelId="{3D3CD10E-B9D7-4B13-A319-2544D96524B5}">
      <dsp:nvSpPr>
        <dsp:cNvPr id="0" name=""/>
        <dsp:cNvSpPr/>
      </dsp:nvSpPr>
      <dsp:spPr>
        <a:xfrm>
          <a:off x="5809474" y="688767"/>
          <a:ext cx="2470528" cy="585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Validation des binômes (soumis à l’accord de chacun)</a:t>
          </a:r>
          <a:endParaRPr lang="en-US" sz="1300" kern="1200" dirty="0"/>
        </a:p>
      </dsp:txBody>
      <dsp:txXfrm>
        <a:off x="5809474" y="688767"/>
        <a:ext cx="2470528" cy="58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CD158EC-2681-4742-8CA7-45910C6BB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579940-D1BD-4103-9C8B-71E35787DE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C8B3AE-A07F-4F0D-8157-5A6801E416A1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F9D613-A1A5-49BF-B3A8-93731E008C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739C1-8478-47CE-8A72-96091AAC4F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1F91F7-6A4C-465C-9DB6-F4AD89094F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526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97BA6E-3989-48CD-9DD9-0B17DE970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A40138-AC0D-4EA7-A2A2-0EBB8C2BCB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98CB68-63A0-4359-A38D-5A4ED8332291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77CFA38-F856-43A2-8A7A-B6AF0F3E6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949D833-C426-4F7A-AC23-3EAD94B55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7A9D3-AC58-4622-A7A5-8659D0967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2E912B-0B88-435F-AED4-E500E4D63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FE9638-378C-450F-B8D9-DBFAAB3E7F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482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48E7D7EB-5F69-45B0-9BD9-950CFAC49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A9671D7E-6DE1-4FFD-9BA7-51B0D4257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FBD5513F-A714-499F-B5E7-DB904038A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CFD746-67F8-487C-B9B2-0890AAEA8D49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31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31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693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773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48E7D7EB-5F69-45B0-9BD9-950CFAC49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A9671D7E-6DE1-4FFD-9BA7-51B0D4257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FBD5513F-A714-499F-B5E7-DB904038A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CFD746-67F8-487C-B9B2-0890AAEA8D49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1214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51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31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481EF7-C45B-44B7-A0DA-6CC94742EB96}" type="slidenum">
              <a:rPr lang="fr-FR" altLang="fr-FR">
                <a:latin typeface="Calibri" panose="020F0502020204030204" pitchFamily="34" charset="0"/>
              </a:rPr>
              <a:pPr eaLnBrk="1" hangingPunct="1"/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156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141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015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4819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2381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3244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8905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1364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7792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94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A0E61B-9FC3-4964-BA53-FBC964FD3906}" type="slidenum">
              <a:rPr lang="fr-FR" altLang="fr-FR">
                <a:latin typeface="Calibri" panose="020F0502020204030204" pitchFamily="34" charset="0"/>
              </a:rPr>
              <a:pPr eaLnBrk="1" hangingPunct="1"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3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7437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1894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39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3764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3775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42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4674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43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1483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44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8714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45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5275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48E7D7EB-5F69-45B0-9BD9-950CFAC49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A9671D7E-6DE1-4FFD-9BA7-51B0D4257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FBD5513F-A714-499F-B5E7-DB904038A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CFD746-67F8-487C-B9B2-0890AAEA8D49}" type="slidenum">
              <a:rPr lang="fr-FR" altLang="fr-FR"/>
              <a:pPr>
                <a:spcBef>
                  <a:spcPct val="0"/>
                </a:spcBef>
              </a:pPr>
              <a:t>46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3523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6813AF-F5E1-4986-A9B1-5D983ADDA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9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136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48E7D7EB-5F69-45B0-9BD9-950CFAC49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A9671D7E-6DE1-4FFD-9BA7-51B0D4257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FBD5513F-A714-499F-B5E7-DB904038A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CFD746-67F8-487C-B9B2-0890AAEA8D49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31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31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2A64C5A-143F-47E4-ADAF-E4F04A3C3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95EABDF-4A19-45A7-AC0C-0B16C07A2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B5B1EBD-13B3-4CC5-814E-1E1391CC8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CB52E-6449-4A11-8668-2F7454B6CCC1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31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6D0B63-F479-4BF9-813F-4FF8FDBA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E813-2A7F-4C0C-9AC2-6A658089ACF5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4A5269-45B4-4499-9ADC-D7762A10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CCB715-FA81-43F5-A5F7-CDEDD656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698B-EF6B-4553-A555-614C40E78C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440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D72DE4-6C91-4559-BE5A-17844A24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DA9A-03C0-4735-AA11-B381BAD1144B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93FA71-5746-42DA-859F-8038FE99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ACB7A-37E4-420D-8057-2D8FE769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C9A9-CE0C-45A7-AB0C-2A5F73BA47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777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1FB2FD-D3F5-43E5-818D-124773AF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DA5A-BCD4-4C55-A0B9-4FDB41A050D4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15B09-577C-4E47-ADBC-1E729B89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28A1C-2AC0-4140-8D00-9E9FC0A8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78FE-A3AB-48FA-A85F-AB13A808F4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6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E5576-D2C3-4C35-B1CE-65A67E90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B678-0674-4425-9DCB-48B4A2C256E0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09879-6241-4D92-871B-DD459BF8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A7E8CC-A016-483A-9E25-BFDDA1BA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0B87-CDC6-4161-8627-844BE1CB20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8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979CF2-5AAE-4F19-A2E5-4AD69FFB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A349-631E-4206-8EA0-3998C45A0460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879C8-07EE-402E-9CC0-EBA6CB8D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C0EA37-364B-4568-8653-5AC28303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E974-CF41-4E03-BAAE-93A3685725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138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E3BDEBD-505A-456E-96F8-05786A54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5519-198B-478F-9379-1585EC605960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E153E2B-037A-4872-BAA3-4E4EDD09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ABC6D9D-339B-45F9-953C-6347ABEB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3BD9-998A-4DFB-ADC5-BB0685BE92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98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1530155-D57D-4F74-BCEB-4206222D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860D-47FB-4DFF-BA6E-42858D77AB22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9F80311-42DB-458B-B617-C87B314D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D28B08A-EFEF-4A47-BECB-3671C2CB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58EA-1139-498F-8948-DF3E4DEE24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90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EC555C4-FF5D-44D0-B811-08CC5DE3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A0DB-C318-40D6-95E4-7272B2262B51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C18872C-5B5C-4CB4-BDC1-B3835A6A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8A21E54-669E-4F97-B1D3-50BDA979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FE38-DAF9-4266-BB7A-64DEB90EF2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836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F204-8FD7-474C-B4A2-BA726F5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745EC-E4AC-4379-9170-546B7D2C1083}" type="datetimeFigureOut">
              <a:rPr lang="fr-FR" smtClean="0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CB075-FB30-4F32-AD44-A5931AE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8FC4D-8EC6-4DB7-AF6F-3AE76B2E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78F5F-2FB3-4036-87B2-425F40437EC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10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999869C-8F53-454C-88B1-EDDCE225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30D7-C690-4E3B-8E79-7066672BD4B8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52089D-1E75-4769-AD54-464115CF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EE53DF8-7C5E-4543-9063-E94202F5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40A3-C904-4DD2-B6EB-C2F77DC2D7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912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7BFB01E-3EA1-4203-8CEC-25EC7425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A95B-4DE5-467F-BE71-6FDB6D469188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1A45DF2-849D-4A27-9294-B73E4502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3A9A116-7531-438F-981F-DA4BF377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E294-8AA8-4167-B18C-C2D44DDCE4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791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EC0E946-2488-41DA-84F7-35B892350B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1CF4339-7F47-435A-88E8-4A38E1490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644CE-954C-4337-8E8F-DC669D33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2745EC-E4AC-4379-9170-546B7D2C1083}" type="datetimeFigureOut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13FF14-BED8-4735-B21C-F0E925403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A4FA01-9046-45CE-839C-4D4D36F7C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78F5F-2FB3-4036-87B2-425F40437E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" name="MSIPCMContentMarking" descr="{&quot;HashCode&quot;:917015491,&quot;Placement&quot;:&quot;Footer&quot;}"/>
          <p:cNvSpPr txBox="1"/>
          <p:nvPr userDrawn="1"/>
        </p:nvSpPr>
        <p:spPr>
          <a:xfrm>
            <a:off x="3926605" y="6672039"/>
            <a:ext cx="129079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8000"/>
                </a:solidFill>
                <a:latin typeface="arial" panose="020B060402020202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ne-celine.truchot-bothner@alstomgroup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IP_20_218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A036780D-325C-473D-899A-EDCF53CB5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7888" cy="2090738"/>
          </a:xfrm>
        </p:spPr>
        <p:txBody>
          <a:bodyPr/>
          <a:lstStyle/>
          <a:p>
            <a:pPr eaLnBrk="1" hangingPunct="1"/>
            <a:r>
              <a:rPr lang="fr-FR" altLang="fr-FR" sz="4800" b="1" dirty="0">
                <a:solidFill>
                  <a:srgbClr val="003399"/>
                </a:solidFill>
              </a:rPr>
              <a:t>Assemblée Générale </a:t>
            </a:r>
            <a:br>
              <a:rPr lang="fr-FR" altLang="fr-FR" sz="1000" b="1" dirty="0">
                <a:solidFill>
                  <a:srgbClr val="003399"/>
                </a:solidFill>
              </a:rPr>
            </a:br>
            <a:br>
              <a:rPr lang="fr-FR" altLang="fr-FR" sz="1000" b="1" dirty="0">
                <a:solidFill>
                  <a:srgbClr val="003399"/>
                </a:solidFill>
              </a:rPr>
            </a:br>
            <a:r>
              <a:rPr lang="fr-FR" altLang="fr-FR" sz="1800" dirty="0">
                <a:solidFill>
                  <a:srgbClr val="003399"/>
                </a:solidFill>
              </a:rPr>
              <a:t>Mardi 8 décembre 2020</a:t>
            </a:r>
            <a:br>
              <a:rPr lang="fr-FR" altLang="fr-FR" sz="1800" dirty="0">
                <a:solidFill>
                  <a:srgbClr val="003399"/>
                </a:solidFill>
              </a:rPr>
            </a:br>
            <a:br>
              <a:rPr lang="fr-FR" altLang="fr-FR" sz="1800" dirty="0">
                <a:solidFill>
                  <a:srgbClr val="003399"/>
                </a:solidFill>
              </a:rPr>
            </a:br>
            <a:endParaRPr lang="fr-FR" altLang="fr-FR" sz="1800" dirty="0">
              <a:solidFill>
                <a:srgbClr val="003399"/>
              </a:solidFill>
            </a:endParaRPr>
          </a:p>
        </p:txBody>
      </p:sp>
      <p:sp>
        <p:nvSpPr>
          <p:cNvPr id="4099" name="Sous-titre 2">
            <a:extLst>
              <a:ext uri="{FF2B5EF4-FFF2-40B4-BE49-F238E27FC236}">
                <a16:creationId xmlns:a16="http://schemas.microsoft.com/office/drawing/2014/main" id="{6B2816C6-6F06-4388-97C2-E2B6BA9A5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5143500"/>
            <a:ext cx="7921625" cy="1293813"/>
          </a:xfrm>
        </p:spPr>
        <p:txBody>
          <a:bodyPr/>
          <a:lstStyle/>
          <a:p>
            <a:pPr eaLnBrk="1" hangingPunct="1"/>
            <a:r>
              <a:rPr lang="fr-FR" altLang="fr-FR" sz="5400" b="1">
                <a:solidFill>
                  <a:srgbClr val="003399"/>
                </a:solidFill>
              </a:rPr>
              <a:t>www.les-france.org</a:t>
            </a:r>
          </a:p>
        </p:txBody>
      </p:sp>
      <p:pic>
        <p:nvPicPr>
          <p:cNvPr id="4100" name="Picture 2" descr="C:\Users\CLafarge\Desktop\header_top.gif">
            <a:extLst>
              <a:ext uri="{FF2B5EF4-FFF2-40B4-BE49-F238E27FC236}">
                <a16:creationId xmlns:a16="http://schemas.microsoft.com/office/drawing/2014/main" id="{866555ED-A6B4-42B1-BB11-BF5365E0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95216" y="836712"/>
            <a:ext cx="67687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3399"/>
                </a:solidFill>
              </a:rPr>
              <a:t>CE QUE NOUS SOUHAITONS FAIRE EN 2021</a:t>
            </a:r>
          </a:p>
          <a:p>
            <a:pPr algn="ctr"/>
            <a:endParaRPr lang="fr-FR" sz="2400" b="1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Au moins 2 événements </a:t>
            </a:r>
            <a:r>
              <a:rPr lang="fr-FR" dirty="0"/>
              <a:t>LES France </a:t>
            </a:r>
          </a:p>
          <a:p>
            <a:pPr marL="1090613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3399"/>
                </a:solidFill>
              </a:rPr>
              <a:t>1 </a:t>
            </a:r>
            <a:r>
              <a:rPr lang="fr-FR" dirty="0" err="1">
                <a:solidFill>
                  <a:srgbClr val="003399"/>
                </a:solidFill>
              </a:rPr>
              <a:t>Afterwork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fr-FR" dirty="0"/>
              <a:t>à </a:t>
            </a:r>
            <a:r>
              <a:rPr lang="fr-FR" dirty="0">
                <a:solidFill>
                  <a:srgbClr val="003399"/>
                </a:solidFill>
              </a:rPr>
              <a:t>Paris</a:t>
            </a:r>
            <a:r>
              <a:rPr lang="fr-FR" dirty="0"/>
              <a:t> – Rencontre d’un expert…et si c’était à refaire?  </a:t>
            </a:r>
            <a:endParaRPr lang="fr-FR" dirty="0">
              <a:solidFill>
                <a:srgbClr val="003399"/>
              </a:solidFill>
            </a:endParaRPr>
          </a:p>
          <a:p>
            <a:pPr marL="1090613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3399"/>
                </a:solidFill>
              </a:rPr>
              <a:t>1 Evénement en région (Lyon, Toulouse ou Grenoble) </a:t>
            </a:r>
          </a:p>
          <a:p>
            <a:pPr marL="1090613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3399"/>
                </a:solidFill>
              </a:rPr>
              <a:t>1 Evénement virtuel </a:t>
            </a:r>
          </a:p>
          <a:p>
            <a:pPr marL="804863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Favoriser la </a:t>
            </a:r>
            <a:r>
              <a:rPr lang="fr-FR" b="1" dirty="0">
                <a:solidFill>
                  <a:srgbClr val="003399"/>
                </a:solidFill>
              </a:rPr>
              <a:t>participation des membres du LES France et de speakers français </a:t>
            </a:r>
            <a:r>
              <a:rPr lang="fr-FR" dirty="0"/>
              <a:t>aux événements YMC du LESI </a:t>
            </a:r>
          </a:p>
          <a:p>
            <a:r>
              <a:rPr lang="fr-FR" dirty="0"/>
              <a:t>     - Webinar de Noël le 8 décembre à 14h, 2040 Long </a:t>
            </a:r>
            <a:r>
              <a:rPr lang="fr-FR" dirty="0" err="1"/>
              <a:t>term</a:t>
            </a:r>
            <a:r>
              <a:rPr lang="fr-FR" dirty="0"/>
              <a:t> 	insight </a:t>
            </a:r>
            <a:r>
              <a:rPr lang="fr-FR" dirty="0" err="1"/>
              <a:t>into</a:t>
            </a:r>
            <a:r>
              <a:rPr lang="fr-FR" dirty="0"/>
              <a:t> the future of IP/ </a:t>
            </a:r>
            <a:r>
              <a:rPr lang="fr-FR" dirty="0" err="1"/>
              <a:t>Licensing</a:t>
            </a:r>
            <a:r>
              <a:rPr lang="fr-FR" dirty="0"/>
              <a:t> practice</a:t>
            </a:r>
          </a:p>
          <a:p>
            <a:r>
              <a:rPr lang="fr-FR" dirty="0"/>
              <a:t>     - New-York juin 2021 (</a:t>
            </a:r>
            <a:r>
              <a:rPr lang="fr-FR"/>
              <a:t>virtuel)</a:t>
            </a:r>
            <a:endParaRPr lang="fr-FR" dirty="0"/>
          </a:p>
          <a:p>
            <a:r>
              <a:rPr lang="fr-FR" dirty="0"/>
              <a:t>     - Milan septembre 2021 </a:t>
            </a:r>
          </a:p>
          <a:p>
            <a:r>
              <a:rPr lang="fr-FR" dirty="0"/>
              <a:t>     - Manille Novembre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Créer des </a:t>
            </a:r>
            <a:r>
              <a:rPr lang="fr-FR" b="1" dirty="0">
                <a:solidFill>
                  <a:srgbClr val="003399"/>
                </a:solidFill>
              </a:rPr>
              <a:t>synergies</a:t>
            </a:r>
            <a:r>
              <a:rPr lang="fr-FR" dirty="0"/>
              <a:t> avec les groupes </a:t>
            </a:r>
            <a:r>
              <a:rPr lang="fr-FR" dirty="0" err="1"/>
              <a:t>d’</a:t>
            </a:r>
            <a:r>
              <a:rPr lang="fr-FR" dirty="0" err="1">
                <a:solidFill>
                  <a:srgbClr val="003399"/>
                </a:solidFill>
              </a:rPr>
              <a:t>alumni</a:t>
            </a:r>
            <a:r>
              <a:rPr lang="fr-FR" dirty="0"/>
              <a:t> de </a:t>
            </a:r>
            <a:r>
              <a:rPr lang="fr-FR" dirty="0">
                <a:solidFill>
                  <a:srgbClr val="003399"/>
                </a:solidFill>
              </a:rPr>
              <a:t>formations universitaires</a:t>
            </a:r>
            <a:r>
              <a:rPr lang="fr-FR" dirty="0"/>
              <a:t> spécialisées en propriété intellectuelle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16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836712"/>
            <a:ext cx="82809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 		</a:t>
            </a:r>
          </a:p>
          <a:p>
            <a:pPr algn="ctr"/>
            <a:r>
              <a:rPr lang="fr-FR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Rejoignez nous sur LinkedIn!</a:t>
            </a:r>
          </a:p>
          <a:p>
            <a:r>
              <a:rPr lang="fr-FR" sz="2800" b="1" dirty="0"/>
              <a:t>	        </a:t>
            </a:r>
            <a:r>
              <a:rPr lang="fr-FR" sz="2800" dirty="0"/>
              <a:t>Groupe Jeunes LES France</a:t>
            </a:r>
          </a:p>
          <a:p>
            <a:endParaRPr lang="fr-FR" sz="2800" b="1" dirty="0"/>
          </a:p>
          <a:p>
            <a:endParaRPr lang="fr-FR" sz="2800" b="1" dirty="0"/>
          </a:p>
          <a:p>
            <a:pPr algn="ctr"/>
            <a:r>
              <a:rPr lang="fr-FR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vous souhaitez vous participer activement Contactez nous!</a:t>
            </a:r>
          </a:p>
          <a:p>
            <a:pPr algn="ctr"/>
            <a:endParaRPr lang="fr-FR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anne-celine.truchot-bothner@alstomgroup.com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22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b="1" dirty="0">
                <a:solidFill>
                  <a:srgbClr val="003399"/>
                </a:solidFill>
              </a:rPr>
              <a:t>Comité Life Sciences</a:t>
            </a:r>
            <a:br>
              <a:rPr lang="fr-FR" altLang="fr-FR" b="1" dirty="0">
                <a:solidFill>
                  <a:srgbClr val="003399"/>
                </a:solidFill>
              </a:rPr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386104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33CC"/>
                </a:solidFill>
              </a:rPr>
              <a:t>Présidente : Laurence Le Texier – </a:t>
            </a:r>
            <a:r>
              <a:rPr lang="fr-FR" cap="all" dirty="0">
                <a:solidFill>
                  <a:srgbClr val="0033CC"/>
                </a:solidFill>
              </a:rPr>
              <a:t>LFB Biotechnologies</a:t>
            </a:r>
            <a:endParaRPr lang="fr-FR" dirty="0">
              <a:solidFill>
                <a:srgbClr val="0033CC"/>
              </a:solidFill>
            </a:endParaRPr>
          </a:p>
          <a:p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0033CC"/>
                </a:solidFill>
              </a:rPr>
              <a:t>Jean-Luc </a:t>
            </a:r>
            <a:r>
              <a:rPr lang="fr-FR" dirty="0" err="1">
                <a:solidFill>
                  <a:srgbClr val="0033CC"/>
                </a:solidFill>
              </a:rPr>
              <a:t>Chagnaud</a:t>
            </a:r>
            <a:r>
              <a:rPr lang="fr-FR" dirty="0">
                <a:solidFill>
                  <a:srgbClr val="0033CC"/>
                </a:solidFill>
              </a:rPr>
              <a:t> – AQUITAINE SCIENCE TRANSFERT</a:t>
            </a:r>
          </a:p>
          <a:p>
            <a:r>
              <a:rPr lang="fr-FR" dirty="0">
                <a:solidFill>
                  <a:srgbClr val="0033CC"/>
                </a:solidFill>
              </a:rPr>
              <a:t>Daphné Descarpentries –</a:t>
            </a:r>
            <a:r>
              <a:rPr lang="fr-FR" cap="all" dirty="0">
                <a:solidFill>
                  <a:srgbClr val="0033CC"/>
                </a:solidFill>
              </a:rPr>
              <a:t> Gustave Roussy TRANSFERT</a:t>
            </a:r>
            <a:endParaRPr lang="fr-FR" dirty="0">
              <a:solidFill>
                <a:srgbClr val="0033CC"/>
              </a:solidFill>
            </a:endParaRPr>
          </a:p>
          <a:p>
            <a:r>
              <a:rPr lang="fr-FR" dirty="0">
                <a:solidFill>
                  <a:srgbClr val="0033CC"/>
                </a:solidFill>
              </a:rPr>
              <a:t>Paule Drouault-Gardrat – PDG AVOCATS</a:t>
            </a:r>
          </a:p>
          <a:p>
            <a:r>
              <a:rPr lang="fr-FR" dirty="0">
                <a:solidFill>
                  <a:srgbClr val="0033CC"/>
                </a:solidFill>
              </a:rPr>
              <a:t>Olivier Herbreteau – SANOFI PASTEUR</a:t>
            </a:r>
          </a:p>
          <a:p>
            <a:r>
              <a:rPr lang="fr-FR" dirty="0">
                <a:solidFill>
                  <a:srgbClr val="0033CC"/>
                </a:solidFill>
              </a:rPr>
              <a:t>Michel </a:t>
            </a:r>
            <a:r>
              <a:rPr lang="fr-FR" dirty="0" err="1">
                <a:solidFill>
                  <a:srgbClr val="0033CC"/>
                </a:solidFill>
              </a:rPr>
              <a:t>Sestier</a:t>
            </a:r>
            <a:r>
              <a:rPr lang="fr-FR" dirty="0">
                <a:solidFill>
                  <a:srgbClr val="0033CC"/>
                </a:solidFill>
              </a:rPr>
              <a:t> – </a:t>
            </a:r>
            <a:r>
              <a:rPr lang="fr-FR" cap="all" dirty="0" err="1">
                <a:solidFill>
                  <a:srgbClr val="0033CC"/>
                </a:solidFill>
              </a:rPr>
              <a:t>ServieR</a:t>
            </a:r>
            <a:endParaRPr lang="fr-FR" dirty="0">
              <a:solidFill>
                <a:srgbClr val="0033CC"/>
              </a:solidFill>
            </a:endParaRPr>
          </a:p>
          <a:p>
            <a:r>
              <a:rPr lang="fr-FR" dirty="0">
                <a:solidFill>
                  <a:srgbClr val="0033CC"/>
                </a:solidFill>
              </a:rPr>
              <a:t>Elisabeth Thouret-Lemaître – Consultante</a:t>
            </a:r>
          </a:p>
          <a:p>
            <a:r>
              <a:rPr lang="fr-FR" dirty="0">
                <a:solidFill>
                  <a:srgbClr val="0033CC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0703" y="1412776"/>
            <a:ext cx="889248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3399"/>
                </a:solidFill>
              </a:rPr>
              <a:t>Organiser des évènements d’échange entre professionnels du </a:t>
            </a:r>
            <a:r>
              <a:rPr lang="fr-FR" sz="2400" b="1" dirty="0" err="1">
                <a:solidFill>
                  <a:srgbClr val="003399"/>
                </a:solidFill>
              </a:rPr>
              <a:t>licensing</a:t>
            </a:r>
            <a:r>
              <a:rPr lang="fr-FR" sz="2400" b="1" dirty="0">
                <a:solidFill>
                  <a:srgbClr val="003399"/>
                </a:solidFill>
              </a:rPr>
              <a:t> en lien direct ou indirect </a:t>
            </a:r>
          </a:p>
          <a:p>
            <a:pPr>
              <a:buClr>
                <a:srgbClr val="003399"/>
              </a:buClr>
            </a:pPr>
            <a:r>
              <a:rPr lang="fr-FR" sz="2400" b="1" dirty="0">
                <a:solidFill>
                  <a:srgbClr val="003399"/>
                </a:solidFill>
              </a:rPr>
              <a:t>   avec le vaste domaine des Life Sciences afin de :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fr-FR" sz="1050" dirty="0"/>
          </a:p>
          <a:p>
            <a:pPr marL="342900" indent="-342900"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Connaître/Comprendre/Anticiper les évolutions juridiques de notre environnement.</a:t>
            </a:r>
          </a:p>
          <a:p>
            <a:pPr marL="342900" indent="-342900">
              <a:buClr>
                <a:srgbClr val="003399"/>
              </a:buClr>
              <a:buFont typeface="Wingdings" panose="05000000000000000000" pitchFamily="2" charset="2"/>
              <a:buChar char="Ø"/>
            </a:pPr>
            <a:endParaRPr lang="fr-FR" sz="1050" b="1" dirty="0"/>
          </a:p>
          <a:p>
            <a:pPr marL="342900" indent="-342900"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Connaître/Comprendre/Anticiper les évolutions technologiques actuelles et futures et leurs impacts.</a:t>
            </a:r>
          </a:p>
          <a:p>
            <a:pPr>
              <a:buClr>
                <a:srgbClr val="003399"/>
              </a:buClr>
            </a:pPr>
            <a:r>
              <a:rPr lang="fr-FR" sz="2400" dirty="0"/>
              <a:t> </a:t>
            </a:r>
          </a:p>
          <a:p>
            <a:pPr>
              <a:buClr>
                <a:srgbClr val="003399"/>
              </a:buClr>
            </a:pPr>
            <a:endParaRPr lang="fr-FR" sz="2400" dirty="0"/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3399"/>
                </a:solidFill>
              </a:rPr>
              <a:t>Faciliter la diffusion des  bonnes pratiques basées sur ces échanges d’expériences et de connaissances.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3399"/>
              </a:solidFill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742878"/>
            <a:ext cx="7772400" cy="8217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4000" b="1" dirty="0">
                <a:solidFill>
                  <a:srgbClr val="003399"/>
                </a:solidFill>
              </a:rPr>
              <a:t>OBJECTIFS du comité Life Sciences:</a:t>
            </a:r>
            <a:br>
              <a:rPr lang="fr-FR" altLang="fr-FR" sz="4000" b="1" dirty="0">
                <a:solidFill>
                  <a:srgbClr val="003399"/>
                </a:solidFill>
              </a:rPr>
            </a:br>
            <a:endParaRPr lang="fr-FR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2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0703" y="1412776"/>
            <a:ext cx="88924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b="1" dirty="0" err="1"/>
              <a:t>Webinar</a:t>
            </a:r>
            <a:r>
              <a:rPr lang="fr-FR" sz="2400" b="1" dirty="0"/>
              <a:t> du 16 juin 2020 </a:t>
            </a:r>
            <a:r>
              <a:rPr lang="fr-FR" sz="2400" dirty="0"/>
              <a:t>en partenariat avec l’ASPI</a:t>
            </a:r>
            <a:r>
              <a:rPr lang="fr-FR" sz="2400" b="1" dirty="0"/>
              <a:t> </a:t>
            </a:r>
            <a:r>
              <a:rPr lang="en-US" sz="2400" b="1" dirty="0">
                <a:solidFill>
                  <a:srgbClr val="003399"/>
                </a:solidFill>
              </a:rPr>
              <a:t>“</a:t>
            </a:r>
            <a:r>
              <a:rPr lang="en-US" sz="2400" b="1" dirty="0" err="1">
                <a:solidFill>
                  <a:srgbClr val="003399"/>
                </a:solidFill>
              </a:rPr>
              <a:t>Actualités</a:t>
            </a:r>
            <a:r>
              <a:rPr lang="en-US" sz="2400" b="1" dirty="0">
                <a:solidFill>
                  <a:srgbClr val="003399"/>
                </a:solidFill>
              </a:rPr>
              <a:t> 2019-2020 de la PI </a:t>
            </a:r>
            <a:r>
              <a:rPr lang="en-US" sz="2400" b="1" dirty="0" err="1">
                <a:solidFill>
                  <a:srgbClr val="003399"/>
                </a:solidFill>
              </a:rPr>
              <a:t>autour</a:t>
            </a:r>
            <a:r>
              <a:rPr lang="en-US" sz="2400" b="1" dirty="0">
                <a:solidFill>
                  <a:srgbClr val="003399"/>
                </a:solidFill>
              </a:rPr>
              <a:t> du </a:t>
            </a:r>
            <a:r>
              <a:rPr lang="en-US" sz="2400" b="1" dirty="0" err="1">
                <a:solidFill>
                  <a:srgbClr val="003399"/>
                </a:solidFill>
              </a:rPr>
              <a:t>médicament</a:t>
            </a:r>
            <a:r>
              <a:rPr lang="en-US" sz="2400" b="1" dirty="0">
                <a:solidFill>
                  <a:srgbClr val="003399"/>
                </a:solidFill>
              </a:rPr>
              <a:t> : </a:t>
            </a:r>
            <a:r>
              <a:rPr lang="en-US" sz="2400" b="1" dirty="0" err="1">
                <a:solidFill>
                  <a:srgbClr val="003399"/>
                </a:solidFill>
              </a:rPr>
              <a:t>législation</a:t>
            </a:r>
            <a:r>
              <a:rPr lang="en-US" sz="2400" b="1" dirty="0">
                <a:solidFill>
                  <a:srgbClr val="003399"/>
                </a:solidFill>
              </a:rPr>
              <a:t>, jurisprudence </a:t>
            </a:r>
            <a:r>
              <a:rPr lang="en-US" sz="2400" b="1" dirty="0" err="1">
                <a:solidFill>
                  <a:srgbClr val="003399"/>
                </a:solidFill>
              </a:rPr>
              <a:t>française</a:t>
            </a:r>
            <a:r>
              <a:rPr lang="en-US" sz="2400" b="1" dirty="0">
                <a:solidFill>
                  <a:srgbClr val="003399"/>
                </a:solidFill>
              </a:rPr>
              <a:t>, CJUE et </a:t>
            </a:r>
            <a:r>
              <a:rPr lang="en-US" sz="2400" b="1" dirty="0" err="1">
                <a:solidFill>
                  <a:srgbClr val="003399"/>
                </a:solidFill>
              </a:rPr>
              <a:t>autres</a:t>
            </a:r>
            <a:r>
              <a:rPr lang="en-US" sz="2400" b="1" dirty="0">
                <a:solidFill>
                  <a:srgbClr val="003399"/>
                </a:solidFill>
              </a:rPr>
              <a:t> aspects en Europe”</a:t>
            </a:r>
            <a:r>
              <a:rPr lang="fr-FR" sz="2400" b="1" dirty="0">
                <a:solidFill>
                  <a:srgbClr val="003399"/>
                </a:solidFill>
              </a:rPr>
              <a:t>  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3399"/>
                </a:solidFill>
              </a:rPr>
              <a:t>Intervenants : SANOFI, SANTARELLI, ALLEN &amp; OVERY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b="1" dirty="0" err="1"/>
              <a:t>Webinar</a:t>
            </a:r>
            <a:r>
              <a:rPr lang="fr-FR" sz="2400" b="1" dirty="0"/>
              <a:t> du 6 Octobre 2020</a:t>
            </a:r>
            <a:endParaRPr lang="fr-FR" sz="2400" dirty="0"/>
          </a:p>
          <a:p>
            <a:pPr>
              <a:buClr>
                <a:srgbClr val="003399"/>
              </a:buClr>
            </a:pPr>
            <a:r>
              <a:rPr lang="fr-FR" sz="2400" b="1" dirty="0">
                <a:solidFill>
                  <a:srgbClr val="003399"/>
                </a:solidFill>
              </a:rPr>
              <a:t>« Intelligence Artificielle et Santé : les enjeux et applications thérapeutiques d’aujourd’hui et de demain » 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3399"/>
                </a:solidFill>
              </a:rPr>
              <a:t>Intervenants : ORANGE, SANOFI,</a:t>
            </a:r>
            <a:r>
              <a:rPr lang="fr-FR" sz="2400" b="1" cap="all" dirty="0"/>
              <a:t> </a:t>
            </a:r>
            <a:r>
              <a:rPr lang="fr-FR" sz="2400" cap="all" dirty="0" err="1">
                <a:solidFill>
                  <a:srgbClr val="003399"/>
                </a:solidFill>
              </a:rPr>
              <a:t>Whitelab</a:t>
            </a:r>
            <a:r>
              <a:rPr lang="fr-FR" sz="2400" cap="all" dirty="0">
                <a:solidFill>
                  <a:srgbClr val="003399"/>
                </a:solidFill>
              </a:rPr>
              <a:t> </a:t>
            </a:r>
            <a:r>
              <a:rPr lang="fr-FR" sz="2400" cap="all" dirty="0" err="1">
                <a:solidFill>
                  <a:srgbClr val="003399"/>
                </a:solidFill>
              </a:rPr>
              <a:t>Genomics</a:t>
            </a:r>
            <a:endParaRPr lang="fr-FR" sz="2400" cap="all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fr-FR" cap="all" dirty="0">
              <a:solidFill>
                <a:srgbClr val="003399"/>
              </a:solidFill>
            </a:endParaRPr>
          </a:p>
          <a:p>
            <a:pPr>
              <a:buClr>
                <a:srgbClr val="003399"/>
              </a:buClr>
            </a:pPr>
            <a:r>
              <a:rPr lang="fr-FR" altLang="fr-FR" sz="4000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Propositions pour 2021 :</a:t>
            </a:r>
            <a:endParaRPr lang="fr-FR" sz="4000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b="1" dirty="0" err="1"/>
              <a:t>Webinar</a:t>
            </a:r>
            <a:r>
              <a:rPr lang="fr-FR" sz="2400" b="1" dirty="0"/>
              <a:t> Q1/Q2 : </a:t>
            </a:r>
            <a:r>
              <a:rPr lang="fr-FR" sz="2400" b="1" dirty="0">
                <a:solidFill>
                  <a:srgbClr val="003399"/>
                </a:solidFill>
              </a:rPr>
              <a:t>Due Diligence / Life Sciences</a:t>
            </a:r>
          </a:p>
          <a:p>
            <a:pPr marL="28575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3399"/>
                </a:solidFill>
              </a:rPr>
              <a:t>Autres thématiques ouvertes / appel </a:t>
            </a:r>
            <a:r>
              <a:rPr lang="fr-FR" sz="2400" b="1">
                <a:solidFill>
                  <a:srgbClr val="003399"/>
                </a:solidFill>
              </a:rPr>
              <a:t>à proposition</a:t>
            </a:r>
            <a:endParaRPr lang="fr-FR" sz="2400" b="1" dirty="0">
              <a:solidFill>
                <a:srgbClr val="003399"/>
              </a:solidFill>
            </a:endParaRPr>
          </a:p>
          <a:p>
            <a:pPr marL="285750" lvl="0" indent="-285750"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3399"/>
              </a:solidFill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742878"/>
            <a:ext cx="7772400" cy="8217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4000" b="1" dirty="0">
                <a:solidFill>
                  <a:srgbClr val="003399"/>
                </a:solidFill>
              </a:rPr>
              <a:t>Evènements</a:t>
            </a:r>
            <a:r>
              <a:rPr lang="fr-FR" altLang="fr-FR" b="1" dirty="0">
                <a:solidFill>
                  <a:srgbClr val="003399"/>
                </a:solidFill>
              </a:rPr>
              <a:t> </a:t>
            </a:r>
            <a:r>
              <a:rPr lang="fr-FR" altLang="fr-FR" sz="4000" b="1" dirty="0">
                <a:solidFill>
                  <a:srgbClr val="003399"/>
                </a:solidFill>
              </a:rPr>
              <a:t>organisés 2020 :</a:t>
            </a:r>
            <a:br>
              <a:rPr lang="fr-FR" altLang="fr-FR" sz="4000" b="1" dirty="0">
                <a:solidFill>
                  <a:srgbClr val="003399"/>
                </a:solidFill>
              </a:rPr>
            </a:br>
            <a:endParaRPr lang="fr-FR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2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123875"/>
            <a:ext cx="3384376" cy="1470026"/>
          </a:xfrm>
        </p:spPr>
        <p:txBody>
          <a:bodyPr/>
          <a:lstStyle/>
          <a:p>
            <a:r>
              <a:rPr lang="fr-FR" altLang="fr-FR" dirty="0"/>
              <a:t>Régine PORET</a:t>
            </a:r>
            <a:endParaRPr lang="fr-FR" dirty="0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 txBox="1">
            <a:spLocks/>
          </p:cNvSpPr>
          <p:nvPr/>
        </p:nvSpPr>
        <p:spPr bwMode="auto">
          <a:xfrm>
            <a:off x="395536" y="2287363"/>
            <a:ext cx="7772400" cy="1470025"/>
          </a:xfrm>
          <a:prstGeom prst="rect">
            <a:avLst/>
          </a:prstGeom>
          <a:noFill/>
          <a:ln w="19050">
            <a:solidFill>
              <a:srgbClr val="0033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dirty="0"/>
              <a:t>Comité démarré en 2018</a:t>
            </a:r>
            <a:br>
              <a:rPr lang="fr-FR" sz="3200" dirty="0"/>
            </a:br>
            <a:r>
              <a:rPr lang="fr-FR" sz="3200" dirty="0"/>
              <a:t>50 membres (2/3 profil juridique)</a:t>
            </a:r>
            <a:br>
              <a:rPr lang="fr-FR" sz="3200" dirty="0"/>
            </a:br>
            <a:r>
              <a:rPr lang="fr-FR" sz="3200" dirty="0"/>
              <a:t>8 évènements en 3 ans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 txBox="1">
            <a:spLocks/>
          </p:cNvSpPr>
          <p:nvPr/>
        </p:nvSpPr>
        <p:spPr bwMode="auto">
          <a:xfrm>
            <a:off x="467544" y="922338"/>
            <a:ext cx="7990656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b="1" dirty="0">
                <a:solidFill>
                  <a:srgbClr val="003399"/>
                </a:solidFill>
              </a:rPr>
              <a:t>Comité LOGICIEL</a:t>
            </a:r>
            <a:endParaRPr lang="fr-FR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 txBox="1">
            <a:spLocks/>
          </p:cNvSpPr>
          <p:nvPr/>
        </p:nvSpPr>
        <p:spPr bwMode="auto">
          <a:xfrm>
            <a:off x="4067944" y="4123876"/>
            <a:ext cx="474806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dirty="0"/>
              <a:t>&amp; A</a:t>
            </a:r>
            <a:r>
              <a:rPr lang="fr-FR" dirty="0"/>
              <a:t>ntoine DUPONT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 txBox="1">
            <a:spLocks/>
          </p:cNvSpPr>
          <p:nvPr/>
        </p:nvSpPr>
        <p:spPr bwMode="auto">
          <a:xfrm>
            <a:off x="1151620" y="5225375"/>
            <a:ext cx="684076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dirty="0">
                <a:solidFill>
                  <a:srgbClr val="FF0000"/>
                </a:solidFill>
              </a:rPr>
              <a:t>??? </a:t>
            </a:r>
            <a:r>
              <a:rPr lang="fr-FR" altLang="fr-FR" dirty="0"/>
              <a:t>pour succéder à Régine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210E73E-531D-4D95-B83B-82F84248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br>
              <a:rPr lang="fr-FR" sz="3200" dirty="0"/>
            </a:br>
            <a:endParaRPr lang="fr-FR" sz="2800" b="1" dirty="0">
              <a:solidFill>
                <a:srgbClr val="003399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1030" name="Picture 6" descr="Nuage, Mémoire, Support De Stockage, Smarthome, Vill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45" y="1111923"/>
            <a:ext cx="1938354" cy="129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DGE computing, internet and modern technology concept on modern server room background.  royalty free stock ima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26" y="2897186"/>
            <a:ext cx="1839290" cy="6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uage, Le Cloud Computing, Banque De Données, Capacité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61" y="2156145"/>
            <a:ext cx="1855315" cy="5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rnet des objets ordinateur et montre intelligente télécommande icônes plates affiche de composition abstraite isolé illustration vectorielle Banque d'images - 365203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63327"/>
            <a:ext cx="1388168" cy="13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33" y="3856136"/>
            <a:ext cx="1319579" cy="1020191"/>
          </a:xfrm>
          <a:prstGeom prst="rect">
            <a:avLst/>
          </a:prstGeom>
        </p:spPr>
      </p:pic>
      <p:sp>
        <p:nvSpPr>
          <p:cNvPr id="14" name="Espace réservé du contenu 1"/>
          <p:cNvSpPr txBox="1">
            <a:spLocks/>
          </p:cNvSpPr>
          <p:nvPr/>
        </p:nvSpPr>
        <p:spPr bwMode="auto">
          <a:xfrm>
            <a:off x="7092280" y="4231489"/>
            <a:ext cx="1841693" cy="42714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Embedded SW </a:t>
            </a:r>
          </a:p>
        </p:txBody>
      </p:sp>
      <p:pic>
        <p:nvPicPr>
          <p:cNvPr id="7" name="Picture 4" descr="https://image.shutterstock.com/image-illustration/framework-concept-random-parts-program-260nw-14546035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16" y="5075860"/>
            <a:ext cx="2116956" cy="13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phone, Smartphone, Apps, Apple Inc, Téléphone Mobile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94" y="3026843"/>
            <a:ext cx="1359521" cy="9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312532"/>
            <a:ext cx="2833573" cy="5657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032" y="5987577"/>
            <a:ext cx="2819400" cy="4857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191" y="1951165"/>
            <a:ext cx="3025534" cy="1701864"/>
          </a:xfrm>
          <a:prstGeom prst="rect">
            <a:avLst/>
          </a:prstGeom>
        </p:spPr>
      </p:pic>
      <p:sp>
        <p:nvSpPr>
          <p:cNvPr id="16" name="Espace réservé du contenu 1"/>
          <p:cNvSpPr>
            <a:spLocks noGrp="1"/>
          </p:cNvSpPr>
          <p:nvPr>
            <p:ph sz="quarter" idx="4294967295"/>
          </p:nvPr>
        </p:nvSpPr>
        <p:spPr bwMode="auto">
          <a:xfrm>
            <a:off x="244694" y="788238"/>
            <a:ext cx="4042527" cy="105365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fr-FR" sz="3200" dirty="0">
                <a:solidFill>
                  <a:srgbClr val="5F5F5F"/>
                </a:solidFill>
              </a:rPr>
              <a:t>Intelligence artificielle </a:t>
            </a:r>
            <a:br>
              <a:rPr lang="fr-FR" sz="3200" dirty="0">
                <a:solidFill>
                  <a:srgbClr val="5F5F5F"/>
                </a:solidFill>
              </a:rPr>
            </a:br>
            <a:r>
              <a:rPr lang="fr-FR" sz="2800" dirty="0">
                <a:solidFill>
                  <a:srgbClr val="5F5F5F"/>
                </a:solidFill>
              </a:rPr>
              <a:t>apprentissage et inférence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919" y="3510683"/>
            <a:ext cx="1947344" cy="1247409"/>
          </a:xfrm>
          <a:prstGeom prst="rect">
            <a:avLst/>
          </a:prstGeom>
        </p:spPr>
      </p:pic>
      <p:sp>
        <p:nvSpPr>
          <p:cNvPr id="18" name="Espace réservé du contenu 1"/>
          <p:cNvSpPr txBox="1">
            <a:spLocks/>
          </p:cNvSpPr>
          <p:nvPr/>
        </p:nvSpPr>
        <p:spPr bwMode="auto">
          <a:xfrm>
            <a:off x="1943411" y="4415814"/>
            <a:ext cx="2952327" cy="53237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r-FR" dirty="0">
                <a:solidFill>
                  <a:srgbClr val="5F5F5F"/>
                </a:solidFill>
              </a:rPr>
              <a:t>Le DATACLYSME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0152" y="6438592"/>
            <a:ext cx="2670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rgbClr val="003399"/>
                </a:solidFill>
              </a:rPr>
              <a:t>LES France Comité LOGICIEL, AD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0403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3287" y="931308"/>
            <a:ext cx="757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Activités 2018 :  3 réunions du comité	</a:t>
            </a:r>
            <a:r>
              <a:rPr lang="fr-FR" sz="2000" b="1" dirty="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6038" y="2858249"/>
            <a:ext cx="6721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Activités 2019: un séminaire et une réunion comité </a:t>
            </a:r>
            <a:endParaRPr lang="fr-FR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82771" y="1346139"/>
          <a:ext cx="8326552" cy="114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6552">
                  <a:extLst>
                    <a:ext uri="{9D8B030D-6E8A-4147-A177-3AD203B41FA5}">
                      <a16:colId xmlns:a16="http://schemas.microsoft.com/office/drawing/2014/main" val="2747135606"/>
                    </a:ext>
                  </a:extLst>
                </a:gridCol>
              </a:tblGrid>
              <a:tr h="356449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Licences Open Source </a:t>
                      </a:r>
                      <a:r>
                        <a:rPr lang="fr-FR" sz="1600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(OSS), 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déploiement stratégie OSS, JP en </a:t>
                      </a:r>
                      <a:r>
                        <a:rPr lang="fr-FR" sz="1600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contrefaçon de logiciel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6335"/>
                  </a:ext>
                </a:extLst>
              </a:tr>
              <a:tr h="380907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Accord public/privé, </a:t>
                      </a:r>
                      <a:r>
                        <a:rPr lang="fr-FR" sz="1600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CII </a:t>
                      </a:r>
                      <a:r>
                        <a:rPr lang="fr-FR" sz="1600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brevetabilité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droit d’auteur, l’assignation en contrefaçon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57473"/>
                  </a:ext>
                </a:extLst>
              </a:tr>
              <a:tr h="405365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Marché 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 logiciels, base de données impersonnelles, clauses de licence de logiciel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30530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63853" y="3382340"/>
          <a:ext cx="8326552" cy="737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6552">
                  <a:extLst>
                    <a:ext uri="{9D8B030D-6E8A-4147-A177-3AD203B41FA5}">
                      <a16:colId xmlns:a16="http://schemas.microsoft.com/office/drawing/2014/main" val="1154622207"/>
                    </a:ext>
                  </a:extLst>
                </a:gridCol>
              </a:tblGrid>
              <a:tr h="356449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Séminaire </a:t>
                      </a:r>
                      <a:r>
                        <a:rPr lang="fr-FR" sz="1600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IA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(60 participants) : technologies ML</a:t>
                      </a:r>
                      <a:r>
                        <a:rPr lang="fr-FR" sz="1600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protection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stratégies de protection </a:t>
                      </a:r>
                      <a:r>
                        <a:rPr lang="fr-FR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(table ronde)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61043"/>
                  </a:ext>
                </a:extLst>
              </a:tr>
              <a:tr h="380907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Réunion comité : </a:t>
                      </a:r>
                      <a:r>
                        <a:rPr lang="fr-FR" sz="1600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fr-FR" sz="16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SaaS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6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PaaS</a:t>
                      </a:r>
                      <a:r>
                        <a:rPr lang="fr-FR" sz="16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IaaS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, valorisation DATA (CR comité IP </a:t>
                      </a:r>
                      <a:r>
                        <a:rPr lang="fr-FR" sz="16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valuation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047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3853" y="4581128"/>
            <a:ext cx="5369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Activités 2020 : atelier + 2 </a:t>
            </a:r>
            <a:r>
              <a:rPr lang="fr-FR" sz="2000" b="1" dirty="0" err="1"/>
              <a:t>webminars</a:t>
            </a:r>
            <a:endParaRPr lang="fr-FR" sz="2000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82771" y="5013176"/>
          <a:ext cx="8326552" cy="109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6552">
                  <a:extLst>
                    <a:ext uri="{9D8B030D-6E8A-4147-A177-3AD203B41FA5}">
                      <a16:colId xmlns:a16="http://schemas.microsoft.com/office/drawing/2014/main" val="1154622207"/>
                    </a:ext>
                  </a:extLst>
                </a:gridCol>
              </a:tblGrid>
              <a:tr h="356449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Atelier déploiement opérationnel </a:t>
                      </a:r>
                      <a:r>
                        <a:rPr lang="fr-FR" sz="1600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OSS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en entreprise (outils, </a:t>
                      </a:r>
                      <a:r>
                        <a:rPr lang="fr-FR" sz="16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REx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246747"/>
                  </a:ext>
                </a:extLst>
              </a:tr>
              <a:tr h="356449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 Source Software 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analyse juridique licences OSS , OSS modèles</a:t>
                      </a:r>
                      <a:r>
                        <a:rPr lang="fr-FR" sz="16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d’affaires </a:t>
                      </a:r>
                      <a:endParaRPr lang="fr-FR" sz="16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61043"/>
                  </a:ext>
                </a:extLst>
              </a:tr>
              <a:tr h="380907"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IA</a:t>
                      </a:r>
                      <a:r>
                        <a:rPr lang="fr-FR" sz="16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(150 participants) : Inventions</a:t>
                      </a:r>
                      <a:r>
                        <a:rPr lang="fr-FR" sz="16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u="sng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générées</a:t>
                      </a:r>
                      <a:r>
                        <a:rPr lang="fr-FR" sz="16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par IA, aspects juridiques et business </a:t>
                      </a:r>
                      <a:endParaRPr lang="fr-FR" sz="16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0471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940152" y="6438592"/>
            <a:ext cx="2670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rgbClr val="003399"/>
                </a:solidFill>
              </a:rPr>
              <a:t>LES France Comité LOGICIEL, AD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2173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 txBox="1">
            <a:spLocks/>
          </p:cNvSpPr>
          <p:nvPr/>
        </p:nvSpPr>
        <p:spPr bwMode="auto">
          <a:xfrm>
            <a:off x="395063" y="783569"/>
            <a:ext cx="7990656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dirty="0">
                <a:solidFill>
                  <a:srgbClr val="003399"/>
                </a:solidFill>
              </a:rPr>
              <a:t>2021 : une année de transition</a:t>
            </a:r>
            <a:r>
              <a:rPr lang="fr-FR" dirty="0"/>
              <a:t>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871137"/>
            <a:ext cx="806489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9373" y="178553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/>
              <a:t> Pilotage (co-présidence et </a:t>
            </a:r>
            <a:r>
              <a:rPr lang="fr-FR" sz="3200" b="1" dirty="0" err="1"/>
              <a:t>copil</a:t>
            </a:r>
            <a:r>
              <a:rPr lang="fr-FR" sz="3200" b="1" dirty="0"/>
              <a:t>)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9309" y="2377570"/>
            <a:ext cx="8337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/>
              <a:t> Résultat du sondage LES France:  « </a:t>
            </a:r>
            <a:r>
              <a:rPr lang="fr-FR" sz="3200" b="1" dirty="0">
                <a:solidFill>
                  <a:srgbClr val="FF0000"/>
                </a:solidFill>
              </a:rPr>
              <a:t>Révolution digitale</a:t>
            </a:r>
            <a:r>
              <a:rPr lang="fr-FR" sz="3200" b="1" dirty="0"/>
              <a:t> » sujet d’intérêt plébiscité à </a:t>
            </a:r>
            <a:r>
              <a:rPr lang="fr-FR" sz="3200" b="1" dirty="0">
                <a:solidFill>
                  <a:srgbClr val="FF0000"/>
                </a:solidFill>
              </a:rPr>
              <a:t>45 %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9308" y="3947230"/>
            <a:ext cx="8337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Transition numérique et IA </a:t>
            </a:r>
            <a:br>
              <a:rPr lang="fr-FR" sz="3200" b="1" dirty="0"/>
            </a:br>
            <a:r>
              <a:rPr lang="fr-FR" sz="3200" b="1" dirty="0"/>
              <a:t>de nombreuses initiatives Fr, EC et WW </a:t>
            </a:r>
            <a:br>
              <a:rPr lang="fr-FR" sz="3200" b="1" dirty="0"/>
            </a:br>
            <a:r>
              <a:rPr lang="fr-FR" sz="3200" b="1" dirty="0"/>
              <a:t>(I3A, EC, GPAI…)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5018392"/>
            <a:ext cx="2232248" cy="17895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40152" y="6438592"/>
            <a:ext cx="2670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rgbClr val="003399"/>
                </a:solidFill>
              </a:rPr>
              <a:t>LES France Comité LOGICIEL, AD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358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 err="1">
                <a:solidFill>
                  <a:srgbClr val="003399"/>
                </a:solidFill>
              </a:rPr>
              <a:t>European</a:t>
            </a:r>
            <a:r>
              <a:rPr lang="fr-FR" altLang="fr-FR" b="1" dirty="0">
                <a:solidFill>
                  <a:srgbClr val="003399"/>
                </a:solidFill>
              </a:rPr>
              <a:t> Committee</a:t>
            </a:r>
            <a:br>
              <a:rPr lang="fr-FR" altLang="fr-FR" b="1" dirty="0">
                <a:solidFill>
                  <a:srgbClr val="003399"/>
                </a:solidFill>
              </a:rPr>
            </a:br>
            <a:br>
              <a:rPr lang="fr-FR" altLang="fr-FR" b="1" dirty="0">
                <a:solidFill>
                  <a:srgbClr val="003399"/>
                </a:solidFill>
              </a:rPr>
            </a:br>
            <a:r>
              <a:rPr lang="fr-FR" dirty="0"/>
              <a:t>Emmanuel Gougé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2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farge\Desktop\header_t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3076" name="Titre 5"/>
          <p:cNvSpPr>
            <a:spLocks noGrp="1" noChangeArrowheads="1"/>
          </p:cNvSpPr>
          <p:nvPr>
            <p:ph type="ctrTitle"/>
          </p:nvPr>
        </p:nvSpPr>
        <p:spPr>
          <a:xfrm>
            <a:off x="107950" y="1557338"/>
            <a:ext cx="8928100" cy="369093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altLang="fr-FR" b="1" dirty="0">
                <a:solidFill>
                  <a:srgbClr val="003399"/>
                </a:solidFill>
              </a:rPr>
              <a:t>Bienvenue à la conférence annuelle du LES France</a:t>
            </a:r>
            <a:br>
              <a:rPr lang="fr-FR" altLang="fr-FR" b="1" dirty="0">
                <a:solidFill>
                  <a:srgbClr val="003399"/>
                </a:solidFill>
              </a:rPr>
            </a:br>
            <a:r>
              <a:rPr lang="fr-FR" altLang="fr-FR" b="1" dirty="0">
                <a:solidFill>
                  <a:srgbClr val="003399"/>
                </a:solidFill>
              </a:rPr>
              <a:t>« Actualités du Licensing 2020 »</a:t>
            </a:r>
            <a:endParaRPr lang="fr-FR" altLang="fr-FR" sz="3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210E73E-531D-4D95-B83B-82F84248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fr-FR" sz="3200" dirty="0"/>
            </a:br>
            <a:r>
              <a:rPr lang="fr-FR" sz="2800" b="1" dirty="0">
                <a:solidFill>
                  <a:srgbClr val="003399"/>
                </a:solidFill>
                <a:latin typeface="+mn-lt"/>
                <a:ea typeface="+mn-ea"/>
                <a:cs typeface="Arial" charset="0"/>
              </a:rPr>
              <a:t>Objectifs du Comité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Suivi des sujets européens d’intérêt pour les membres du LES</a:t>
            </a:r>
          </a:p>
          <a:p>
            <a:r>
              <a:rPr lang="fr-FR" dirty="0"/>
              <a:t>Point de contact auprès de la Commission européenne</a:t>
            </a:r>
          </a:p>
          <a:p>
            <a:r>
              <a:rPr lang="fr-FR" dirty="0"/>
              <a:t>Conférences / </a:t>
            </a:r>
            <a:r>
              <a:rPr lang="fr-FR" dirty="0" err="1"/>
              <a:t>webinars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210E73E-531D-4D95-B83B-82F84248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2020 Milestones	</a:t>
            </a:r>
            <a:endParaRPr lang="fr-FR" sz="2800" b="1" dirty="0">
              <a:solidFill>
                <a:srgbClr val="003399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en-GB" dirty="0"/>
              <a:t>25 November 2020 : Commission adopts Action Plan on Intellectual Property to strengthen EU's economic resilience and recovery [</a:t>
            </a:r>
            <a:r>
              <a:rPr lang="en-US" dirty="0">
                <a:hlinkClick r:id="rId3"/>
              </a:rPr>
              <a:t>Commission adopts Action Plan on Intellectual Property (europa.eu)</a:t>
            </a:r>
            <a:r>
              <a:rPr lang="en-US" dirty="0"/>
              <a:t>]</a:t>
            </a:r>
          </a:p>
          <a:p>
            <a:r>
              <a:rPr lang="fr-FR" dirty="0" err="1"/>
              <a:t>Raises</a:t>
            </a:r>
            <a:r>
              <a:rPr lang="fr-FR" dirty="0"/>
              <a:t> the issue of </a:t>
            </a:r>
            <a:r>
              <a:rPr lang="en-GB" dirty="0"/>
              <a:t>easier access to and sharing of IP-protected assets</a:t>
            </a:r>
          </a:p>
          <a:p>
            <a:r>
              <a:rPr lang="en-GB" dirty="0"/>
              <a:t>As part of this action plan, focus with the EU Commission on </a:t>
            </a:r>
            <a:r>
              <a:rPr lang="en-GB" b="1" dirty="0"/>
              <a:t>SMEs and IP as a tool for boosting innovation</a:t>
            </a:r>
            <a:r>
              <a:rPr lang="fr-FR" b="1" dirty="0"/>
              <a:t> : </a:t>
            </a:r>
            <a:r>
              <a:rPr lang="fr-FR" b="1" dirty="0" err="1"/>
              <a:t>creation</a:t>
            </a:r>
            <a:r>
              <a:rPr lang="fr-FR" b="1" dirty="0"/>
              <a:t> of an </a:t>
            </a:r>
            <a:r>
              <a:rPr lang="en-GB" b="1" dirty="0"/>
              <a:t>IP pre-diagnostic service.</a:t>
            </a:r>
            <a:endParaRPr lang="en-US" sz="4000" b="1" dirty="0"/>
          </a:p>
          <a:p>
            <a:endParaRPr lang="en-GB" dirty="0"/>
          </a:p>
          <a:p>
            <a:pPr lvl="0"/>
            <a:endParaRPr lang="en-GB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2F6A5AA-666C-4DC4-9E71-61900E83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7FCD1F-532D-4850-B92B-F32D02C4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br>
              <a:rPr lang="fr-FR" sz="3200" dirty="0"/>
            </a:br>
            <a:r>
              <a:rPr lang="fr-FR" sz="2800" b="1" dirty="0">
                <a:solidFill>
                  <a:srgbClr val="003399"/>
                </a:solidFill>
                <a:latin typeface="+mn-lt"/>
                <a:ea typeface="+mn-ea"/>
                <a:cs typeface="Arial" charset="0"/>
              </a:rPr>
              <a:t>Actions 2021</a:t>
            </a:r>
            <a:endParaRPr lang="fr-FR" sz="2000" dirty="0">
              <a:solidFill>
                <a:srgbClr val="003399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93425E-4DC2-48CA-850E-66EE5410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>
              <a:defRPr/>
            </a:pPr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Table ronde « Secret des Affaires », Q1/Q2 2021 / </a:t>
            </a:r>
            <a:r>
              <a:rPr lang="fr-FR" dirty="0" err="1"/>
              <a:t>Webinar</a:t>
            </a:r>
            <a:r>
              <a:rPr lang="fr-FR" dirty="0"/>
              <a:t> : « Trade secrets directive : have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opened</a:t>
            </a:r>
            <a:r>
              <a:rPr lang="fr-FR" dirty="0"/>
              <a:t> a </a:t>
            </a:r>
            <a:r>
              <a:rPr lang="fr-FR" dirty="0" err="1"/>
              <a:t>pandora</a:t>
            </a:r>
            <a:r>
              <a:rPr lang="fr-FR" dirty="0"/>
              <a:t> box » ?</a:t>
            </a:r>
          </a:p>
          <a:p>
            <a:pPr>
              <a:defRPr/>
            </a:pPr>
            <a:r>
              <a:rPr lang="fr-FR" dirty="0"/>
              <a:t>Suivi de la communication de la Commission sur le IP action plan du 25 novembre 2020</a:t>
            </a:r>
          </a:p>
          <a:p>
            <a:pPr>
              <a:defRPr/>
            </a:pPr>
            <a:r>
              <a:rPr lang="en-GB" dirty="0" err="1"/>
              <a:t>Groupe</a:t>
            </a:r>
            <a:r>
              <a:rPr lang="en-GB" dirty="0"/>
              <a:t> de travail sur </a:t>
            </a:r>
            <a:r>
              <a:rPr lang="en-GB" dirty="0" err="1"/>
              <a:t>Règlement</a:t>
            </a:r>
            <a:r>
              <a:rPr lang="en-GB" dirty="0"/>
              <a:t> EU 2018/1807 du 14 </a:t>
            </a:r>
            <a:r>
              <a:rPr lang="en-GB" dirty="0" err="1"/>
              <a:t>Novembre</a:t>
            </a:r>
            <a:r>
              <a:rPr lang="en-GB" dirty="0"/>
              <a:t> 2018 sur la </a:t>
            </a:r>
            <a:r>
              <a:rPr lang="en-GB" dirty="0" err="1"/>
              <a:t>libre</a:t>
            </a:r>
            <a:r>
              <a:rPr lang="en-GB" dirty="0"/>
              <a:t> circulation des </a:t>
            </a:r>
            <a:r>
              <a:rPr lang="en-GB" dirty="0" err="1"/>
              <a:t>données</a:t>
            </a:r>
            <a:r>
              <a:rPr lang="en-GB" dirty="0"/>
              <a:t> non </a:t>
            </a:r>
            <a:r>
              <a:rPr lang="en-GB" dirty="0" err="1"/>
              <a:t>personnelles</a:t>
            </a:r>
            <a:endParaRPr lang="en-GB" dirty="0"/>
          </a:p>
          <a:p>
            <a:pPr>
              <a:defRPr/>
            </a:pPr>
            <a:r>
              <a:rPr lang="en-GB" dirty="0" err="1"/>
              <a:t>FRAND</a:t>
            </a:r>
            <a:r>
              <a:rPr lang="en-GB" dirty="0"/>
              <a:t> across European jurisdictions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2F6A5AA-666C-4DC4-9E71-61900E83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7FCD1F-532D-4850-B92B-F32D02C4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endParaRPr lang="fr-FR" sz="2000" dirty="0">
              <a:solidFill>
                <a:srgbClr val="003399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93425E-4DC2-48CA-850E-66EE5410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dirty="0" err="1"/>
              <a:t>European</a:t>
            </a:r>
            <a:r>
              <a:rPr lang="fr-FR" dirty="0"/>
              <a:t> Committee Contacts: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algn="ctr">
              <a:buNone/>
              <a:defRPr/>
            </a:pPr>
            <a:r>
              <a:rPr lang="fr-FR" sz="1800" dirty="0"/>
              <a:t>Chair : Emmanuel Gougé (LES France) [emmanuel.gouge@pinsentmasons.com]</a:t>
            </a:r>
          </a:p>
          <a:p>
            <a:pPr marL="0" indent="0" algn="ctr">
              <a:buNone/>
              <a:defRPr/>
            </a:pPr>
            <a:endParaRPr lang="fr-FR" sz="1800" dirty="0"/>
          </a:p>
          <a:p>
            <a:pPr marL="0" indent="0" algn="ctr">
              <a:buNone/>
              <a:defRPr/>
            </a:pPr>
            <a:r>
              <a:rPr lang="fr-FR" sz="1800" dirty="0"/>
              <a:t>Vice-Chair : Alexander Haertel (LES Germany) [alexander.haertel@bardehle.de]</a:t>
            </a:r>
          </a:p>
        </p:txBody>
      </p:sp>
    </p:spTree>
    <p:extLst>
      <p:ext uri="{BB962C8B-B14F-4D97-AF65-F5344CB8AC3E}">
        <p14:creationId xmlns:p14="http://schemas.microsoft.com/office/powerpoint/2010/main" val="358805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A036780D-325C-473D-899A-EDCF53CB5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7888" cy="2090738"/>
          </a:xfrm>
        </p:spPr>
        <p:txBody>
          <a:bodyPr/>
          <a:lstStyle/>
          <a:p>
            <a:pPr eaLnBrk="1" hangingPunct="1"/>
            <a:r>
              <a:rPr lang="fr-FR" altLang="fr-FR" sz="4800" b="1" dirty="0">
                <a:solidFill>
                  <a:srgbClr val="003399"/>
                </a:solidFill>
              </a:rPr>
              <a:t>Assemblée Générale </a:t>
            </a:r>
            <a:br>
              <a:rPr lang="fr-FR" altLang="fr-FR" sz="1000" b="1" dirty="0">
                <a:solidFill>
                  <a:srgbClr val="003399"/>
                </a:solidFill>
              </a:rPr>
            </a:br>
            <a:br>
              <a:rPr lang="fr-FR" altLang="fr-FR" sz="1000" b="1" dirty="0">
                <a:solidFill>
                  <a:srgbClr val="003399"/>
                </a:solidFill>
              </a:rPr>
            </a:br>
            <a:r>
              <a:rPr lang="fr-FR" altLang="fr-FR" sz="1800" dirty="0">
                <a:solidFill>
                  <a:srgbClr val="003399"/>
                </a:solidFill>
              </a:rPr>
              <a:t>8 décembre 2020</a:t>
            </a:r>
            <a:br>
              <a:rPr lang="fr-FR" altLang="fr-FR" sz="1800" dirty="0">
                <a:solidFill>
                  <a:srgbClr val="003399"/>
                </a:solidFill>
              </a:rPr>
            </a:br>
            <a:endParaRPr lang="fr-FR" altLang="fr-FR" sz="1800" dirty="0">
              <a:solidFill>
                <a:srgbClr val="003399"/>
              </a:solidFill>
            </a:endParaRPr>
          </a:p>
        </p:txBody>
      </p:sp>
      <p:sp>
        <p:nvSpPr>
          <p:cNvPr id="4099" name="Sous-titre 2">
            <a:extLst>
              <a:ext uri="{FF2B5EF4-FFF2-40B4-BE49-F238E27FC236}">
                <a16:creationId xmlns:a16="http://schemas.microsoft.com/office/drawing/2014/main" id="{6B2816C6-6F06-4388-97C2-E2B6BA9A5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5143500"/>
            <a:ext cx="7921625" cy="1293813"/>
          </a:xfrm>
        </p:spPr>
        <p:txBody>
          <a:bodyPr/>
          <a:lstStyle/>
          <a:p>
            <a:pPr eaLnBrk="1" hangingPunct="1"/>
            <a:r>
              <a:rPr lang="fr-FR" altLang="fr-FR" sz="5400" b="1">
                <a:solidFill>
                  <a:srgbClr val="003399"/>
                </a:solidFill>
              </a:rPr>
              <a:t>www.les-france.org</a:t>
            </a:r>
          </a:p>
        </p:txBody>
      </p:sp>
      <p:pic>
        <p:nvPicPr>
          <p:cNvPr id="4100" name="Picture 2" descr="C:\Users\CLafarge\Desktop\header_top.gif">
            <a:extLst>
              <a:ext uri="{FF2B5EF4-FFF2-40B4-BE49-F238E27FC236}">
                <a16:creationId xmlns:a16="http://schemas.microsoft.com/office/drawing/2014/main" id="{866555ED-A6B4-42B1-BB11-BF5365E0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58" y="4467224"/>
            <a:ext cx="3851201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err="1">
                <a:solidFill>
                  <a:srgbClr val="0B4585"/>
                </a:solidFill>
              </a:rPr>
              <a:t>Résultats</a:t>
            </a:r>
            <a:r>
              <a:rPr lang="en-US" sz="3200" b="1" dirty="0">
                <a:solidFill>
                  <a:srgbClr val="0B4585"/>
                </a:solidFill>
              </a:rPr>
              <a:t> de </a:t>
            </a:r>
            <a:r>
              <a:rPr lang="en-US" sz="3200" b="1" dirty="0" err="1">
                <a:solidFill>
                  <a:srgbClr val="0B4585"/>
                </a:solidFill>
              </a:rPr>
              <a:t>l’enquête</a:t>
            </a:r>
            <a:br>
              <a:rPr lang="en-US" sz="3200" b="1" dirty="0">
                <a:solidFill>
                  <a:srgbClr val="0B4585"/>
                </a:solidFill>
              </a:rPr>
            </a:br>
            <a:r>
              <a:rPr lang="en-US" sz="3200" b="1" dirty="0">
                <a:solidFill>
                  <a:srgbClr val="0B4585"/>
                </a:solidFill>
              </a:rPr>
              <a:t>2020</a:t>
            </a:r>
            <a:br>
              <a:rPr lang="en-US" sz="3200" b="1" dirty="0">
                <a:solidFill>
                  <a:srgbClr val="0B4585"/>
                </a:solidFill>
              </a:rPr>
            </a:br>
            <a:br>
              <a:rPr lang="en-US" sz="2200" b="1" dirty="0"/>
            </a:br>
            <a:r>
              <a:rPr lang="en-US" sz="1600" i="1" dirty="0"/>
              <a:t>(</a:t>
            </a:r>
            <a:r>
              <a:rPr lang="en-US" sz="1600" i="1" dirty="0" err="1"/>
              <a:t>basés</a:t>
            </a:r>
            <a:r>
              <a:rPr lang="en-US" sz="1600" i="1" dirty="0"/>
              <a:t> sur 153 </a:t>
            </a:r>
            <a:r>
              <a:rPr lang="en-US" sz="1600" i="1" dirty="0" err="1"/>
              <a:t>réponses</a:t>
            </a:r>
            <a:r>
              <a:rPr lang="en-US" sz="1600" i="1" dirty="0"/>
              <a:t> : environ 50% des </a:t>
            </a:r>
            <a:r>
              <a:rPr lang="en-US" sz="1600" i="1" dirty="0" err="1"/>
              <a:t>adhérents</a:t>
            </a:r>
            <a:r>
              <a:rPr lang="en-US" sz="1600" i="1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7978F3-CBF7-4D04-B95B-07599D095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69" b="35344"/>
          <a:stretch/>
        </p:blipFill>
        <p:spPr>
          <a:xfrm>
            <a:off x="20" y="714375"/>
            <a:ext cx="9143980" cy="3710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2E76F5D-5DB8-4E69-A415-20A439CD7EA3}"/>
              </a:ext>
            </a:extLst>
          </p:cNvPr>
          <p:cNvSpPr txBox="1"/>
          <p:nvPr/>
        </p:nvSpPr>
        <p:spPr>
          <a:xfrm>
            <a:off x="4283968" y="4869160"/>
            <a:ext cx="4749964" cy="178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 err="1">
                <a:latin typeface="+mn-lt"/>
                <a:cs typeface="+mn-cs"/>
              </a:rPr>
              <a:t>Equipe</a:t>
            </a:r>
            <a:r>
              <a:rPr lang="en-US" sz="1600" u="sng" dirty="0">
                <a:latin typeface="+mn-lt"/>
                <a:cs typeface="+mn-cs"/>
              </a:rPr>
              <a:t> communication: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+mn-lt"/>
                <a:cs typeface="+mn-cs"/>
              </a:rPr>
              <a:t>Olivier Herbreteau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+mn-lt"/>
                <a:cs typeface="+mn-cs"/>
              </a:rPr>
              <a:t>Sophie </a:t>
            </a:r>
            <a:r>
              <a:rPr lang="en-US" sz="1600" dirty="0" err="1">
                <a:latin typeface="+mn-lt"/>
                <a:cs typeface="+mn-cs"/>
              </a:rPr>
              <a:t>Korakis-Ménager</a:t>
            </a:r>
            <a:endParaRPr lang="en-US" sz="16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+mn-lt"/>
                <a:cs typeface="+mn-cs"/>
              </a:rPr>
              <a:t>Jean-Hyacinthe de </a:t>
            </a:r>
            <a:r>
              <a:rPr lang="en-US" sz="1600" dirty="0" err="1">
                <a:latin typeface="+mn-lt"/>
                <a:cs typeface="+mn-cs"/>
              </a:rPr>
              <a:t>Mitry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4FF6F2-1785-4FB5-97F9-9094103071F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45547"/>
          <a:stretch/>
        </p:blipFill>
        <p:spPr bwMode="auto">
          <a:xfrm>
            <a:off x="213120" y="795162"/>
            <a:ext cx="5366991" cy="436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E20D6C-6401-4A2F-81EC-8682681446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67"/>
          <a:stretch/>
        </p:blipFill>
        <p:spPr>
          <a:xfrm>
            <a:off x="4824003" y="4472748"/>
            <a:ext cx="1697587" cy="13325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516440-5A23-4F2C-BCF9-62D56CA6A31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1" t="29828" r="4655" b="18611"/>
          <a:stretch/>
        </p:blipFill>
        <p:spPr bwMode="auto">
          <a:xfrm>
            <a:off x="4854302" y="2370962"/>
            <a:ext cx="3331666" cy="21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582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119CDC-4B6D-4F68-A0B1-23680A027F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1"/>
          <a:stretch/>
        </p:blipFill>
        <p:spPr bwMode="auto">
          <a:xfrm>
            <a:off x="58846" y="960136"/>
            <a:ext cx="5018802" cy="46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550B19-D226-4165-BDA9-8E9958027D8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8" t="27673" b="19738"/>
          <a:stretch/>
        </p:blipFill>
        <p:spPr bwMode="auto">
          <a:xfrm>
            <a:off x="5077648" y="2867594"/>
            <a:ext cx="3505060" cy="221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BD09AC0-DB12-4C97-A080-0F075BF41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648" y="4974554"/>
            <a:ext cx="2405204" cy="15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3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BFAD30-A803-4DDB-A8D5-A97FCB12026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2" r="17164" b="1072"/>
          <a:stretch/>
        </p:blipFill>
        <p:spPr bwMode="auto">
          <a:xfrm>
            <a:off x="575556" y="1412776"/>
            <a:ext cx="7992888" cy="408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254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088B56-E1C1-46EA-91E9-82EF359EE7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5" y="1135583"/>
            <a:ext cx="8708429" cy="394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25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Lafarge\Desktop\header_t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428625" y="928688"/>
            <a:ext cx="7700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555625" y="620713"/>
            <a:ext cx="79184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2800" b="1" dirty="0" err="1">
                <a:solidFill>
                  <a:srgbClr val="003399"/>
                </a:solidFill>
                <a:latin typeface="+mn-lt"/>
              </a:rPr>
              <a:t>Règles</a:t>
            </a:r>
            <a:r>
              <a:rPr lang="nl-NL" sz="2800" b="1" dirty="0">
                <a:solidFill>
                  <a:srgbClr val="003399"/>
                </a:solidFill>
                <a:latin typeface="+mn-lt"/>
              </a:rPr>
              <a:t> de </a:t>
            </a:r>
            <a:r>
              <a:rPr lang="nl-NL" sz="2800" b="1" dirty="0" err="1">
                <a:solidFill>
                  <a:srgbClr val="003399"/>
                </a:solidFill>
                <a:latin typeface="+mn-lt"/>
              </a:rPr>
              <a:t>fonctionnement</a:t>
            </a:r>
            <a:r>
              <a:rPr lang="nl-NL" sz="2800" b="1" dirty="0">
                <a:solidFill>
                  <a:srgbClr val="003399"/>
                </a:solidFill>
                <a:latin typeface="+mn-lt"/>
              </a:rPr>
              <a:t> de la </a:t>
            </a:r>
            <a:r>
              <a:rPr lang="nl-NL" sz="2800" b="1" dirty="0" err="1">
                <a:solidFill>
                  <a:srgbClr val="003399"/>
                </a:solidFill>
                <a:latin typeface="+mn-lt"/>
              </a:rPr>
              <a:t>conférence</a:t>
            </a:r>
            <a:endParaRPr lang="nl-NL" sz="28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77825" y="2205038"/>
            <a:ext cx="83851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9300" indent="-4048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200" b="1">
                <a:solidFill>
                  <a:schemeClr val="accent2"/>
                </a:solidFill>
                <a:latin typeface="+mn-lt"/>
              </a:defRPr>
            </a:lvl2pPr>
            <a:lvl3pPr marL="1162050" indent="-4111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—"/>
              <a:defRPr sz="3200" b="1">
                <a:solidFill>
                  <a:schemeClr val="accent2"/>
                </a:solidFill>
                <a:latin typeface="+mn-lt"/>
              </a:defRPr>
            </a:lvl3pPr>
            <a:lvl4pPr marL="1504950" indent="-341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4pPr>
            <a:lvl5pPr marL="1898650" indent="-3921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5pPr>
            <a:lvl6pPr marL="23558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6pPr>
            <a:lvl7pPr marL="28130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7pPr>
            <a:lvl8pPr marL="32702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8pPr>
            <a:lvl9pPr marL="37274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buClr>
                <a:srgbClr val="112083"/>
              </a:buClr>
              <a:defRPr/>
            </a:pPr>
            <a:r>
              <a:rPr lang="fr-FR" sz="2400" b="0" kern="0" dirty="0">
                <a:solidFill>
                  <a:srgbClr val="003399"/>
                </a:solidFill>
              </a:rPr>
              <a:t>Merci aux orateurs de respecter leur temps de parole et merci par avance de leur compréhension quand on le leur rappellera …</a:t>
            </a:r>
          </a:p>
          <a:p>
            <a:pPr eaLnBrk="1" hangingPunct="1">
              <a:buClr>
                <a:srgbClr val="112083"/>
              </a:buClr>
              <a:defRPr/>
            </a:pPr>
            <a:r>
              <a:rPr lang="fr-FR" sz="2400" b="0" kern="0" dirty="0">
                <a:solidFill>
                  <a:srgbClr val="003399"/>
                </a:solidFill>
              </a:rPr>
              <a:t>Les questions seront posées à la fin de chaque présentation, via le chat ou directement après avoir demandé la parole, pour ceux qui le souhaitent</a:t>
            </a:r>
          </a:p>
          <a:p>
            <a:pPr eaLnBrk="1" hangingPunct="1">
              <a:buClr>
                <a:srgbClr val="112083"/>
              </a:buClr>
              <a:defRPr/>
            </a:pPr>
            <a:r>
              <a:rPr lang="fr-FR" sz="2400" b="0" kern="0" dirty="0">
                <a:solidFill>
                  <a:srgbClr val="003399"/>
                </a:solidFill>
              </a:rPr>
              <a:t>Merci de couper le son et la </a:t>
            </a:r>
            <a:r>
              <a:rPr lang="fr-FR" sz="2400" b="0" kern="0" dirty="0" err="1">
                <a:solidFill>
                  <a:srgbClr val="003399"/>
                </a:solidFill>
              </a:rPr>
              <a:t>video</a:t>
            </a:r>
            <a:r>
              <a:rPr lang="fr-FR" sz="2400" b="0" kern="0" dirty="0">
                <a:solidFill>
                  <a:srgbClr val="003399"/>
                </a:solidFill>
              </a:rPr>
              <a:t>, sauf </a:t>
            </a:r>
            <a:r>
              <a:rPr lang="fr-FR" sz="2400" b="0" kern="0">
                <a:solidFill>
                  <a:srgbClr val="003399"/>
                </a:solidFill>
              </a:rPr>
              <a:t>lorsque vous </a:t>
            </a:r>
            <a:r>
              <a:rPr lang="fr-FR" sz="2400" b="0" kern="0" dirty="0">
                <a:solidFill>
                  <a:srgbClr val="003399"/>
                </a:solidFill>
              </a:rPr>
              <a:t>posez une question ….</a:t>
            </a:r>
          </a:p>
          <a:p>
            <a:pPr eaLnBrk="1" hangingPunct="1">
              <a:buClr>
                <a:srgbClr val="112083"/>
              </a:buClr>
              <a:defRPr/>
            </a:pPr>
            <a:r>
              <a:rPr lang="fr-FR" sz="2400" b="0" kern="0" dirty="0">
                <a:solidFill>
                  <a:srgbClr val="003399"/>
                </a:solidFill>
              </a:rPr>
              <a:t>Les présentations seront mises sur le site du LES France après la conférence</a:t>
            </a:r>
          </a:p>
          <a:p>
            <a:pPr eaLnBrk="1" hangingPunct="1">
              <a:buClr>
                <a:srgbClr val="112083"/>
              </a:buClr>
              <a:defRPr/>
            </a:pPr>
            <a:endParaRPr lang="fr-FR" sz="2400" b="0" kern="0" dirty="0">
              <a:solidFill>
                <a:srgbClr val="003399"/>
              </a:solidFill>
            </a:endParaRPr>
          </a:p>
          <a:p>
            <a:pPr eaLnBrk="1" hangingPunct="1">
              <a:buClr>
                <a:srgbClr val="112083"/>
              </a:buClr>
              <a:defRPr/>
            </a:pPr>
            <a:endParaRPr lang="fr-FR" sz="2400" b="0" kern="0" dirty="0">
              <a:solidFill>
                <a:srgbClr val="003399"/>
              </a:solidFill>
            </a:endParaRPr>
          </a:p>
          <a:p>
            <a:pPr eaLnBrk="1" hangingPunct="1">
              <a:buClr>
                <a:srgbClr val="112083"/>
              </a:buClr>
              <a:defRPr/>
            </a:pPr>
            <a:endParaRPr lang="fr-FR" sz="2400" kern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637F05-52DD-4CD8-86FE-B49420497C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0" y="1268301"/>
            <a:ext cx="8136904" cy="49468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0CDB4A4-744F-42A7-A39B-E8690D316173}"/>
              </a:ext>
            </a:extLst>
          </p:cNvPr>
          <p:cNvSpPr txBox="1"/>
          <p:nvPr/>
        </p:nvSpPr>
        <p:spPr>
          <a:xfrm>
            <a:off x="5940152" y="548103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B4585"/>
                </a:solidFill>
              </a:rPr>
              <a:t>Satisfait</a:t>
            </a:r>
            <a:endParaRPr lang="en-US" sz="1400" dirty="0">
              <a:solidFill>
                <a:srgbClr val="0B4585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595E5B-A2C1-44DB-9D57-675B177B1476}"/>
              </a:ext>
            </a:extLst>
          </p:cNvPr>
          <p:cNvSpPr txBox="1"/>
          <p:nvPr/>
        </p:nvSpPr>
        <p:spPr>
          <a:xfrm>
            <a:off x="7236296" y="5457731"/>
            <a:ext cx="122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B4585"/>
                </a:solidFill>
              </a:rPr>
              <a:t>Très Satisfait</a:t>
            </a:r>
            <a:endParaRPr lang="en-US" sz="1400" dirty="0">
              <a:solidFill>
                <a:srgbClr val="0B4585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E7586E-07D5-49D3-A5D3-00F422DD026B}"/>
              </a:ext>
            </a:extLst>
          </p:cNvPr>
          <p:cNvSpPr txBox="1"/>
          <p:nvPr/>
        </p:nvSpPr>
        <p:spPr>
          <a:xfrm>
            <a:off x="4218421" y="5455956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B4585"/>
                </a:solidFill>
              </a:rPr>
              <a:t>Moyennement</a:t>
            </a:r>
          </a:p>
          <a:p>
            <a:pPr algn="ctr"/>
            <a:r>
              <a:rPr lang="fr-FR" sz="1400" dirty="0">
                <a:solidFill>
                  <a:srgbClr val="0B4585"/>
                </a:solidFill>
              </a:rPr>
              <a:t>Satisfait</a:t>
            </a:r>
            <a:endParaRPr lang="en-US" sz="1400" dirty="0">
              <a:solidFill>
                <a:srgbClr val="0B4585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13F683-F579-41EE-BBC6-F5BFCFFF7E4D}"/>
              </a:ext>
            </a:extLst>
          </p:cNvPr>
          <p:cNvSpPr txBox="1"/>
          <p:nvPr/>
        </p:nvSpPr>
        <p:spPr>
          <a:xfrm>
            <a:off x="2825199" y="548103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B4585"/>
                </a:solidFill>
              </a:rPr>
              <a:t>Peu Satisfait</a:t>
            </a:r>
            <a:endParaRPr lang="en-US" sz="1400" dirty="0">
              <a:solidFill>
                <a:srgbClr val="0B4585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8F459D-690E-4489-B441-A10E20E5BA51}"/>
              </a:ext>
            </a:extLst>
          </p:cNvPr>
          <p:cNvSpPr txBox="1"/>
          <p:nvPr/>
        </p:nvSpPr>
        <p:spPr>
          <a:xfrm>
            <a:off x="1305338" y="5449911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B4585"/>
                </a:solidFill>
              </a:rPr>
              <a:t>Pas Satisfait</a:t>
            </a:r>
            <a:endParaRPr lang="en-US" sz="1400" dirty="0">
              <a:solidFill>
                <a:srgbClr val="0B4585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5DFEB5-CB2E-4D46-B3D6-CA5ACBB96438}"/>
              </a:ext>
            </a:extLst>
          </p:cNvPr>
          <p:cNvSpPr txBox="1"/>
          <p:nvPr/>
        </p:nvSpPr>
        <p:spPr>
          <a:xfrm>
            <a:off x="6762813" y="318997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B4585"/>
                </a:solidFill>
              </a:rPr>
              <a:t>75%</a:t>
            </a:r>
            <a:endParaRPr lang="en-US" sz="3600" dirty="0">
              <a:solidFill>
                <a:srgbClr val="0B45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55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FA7484-A2F4-4365-9828-B88BEE55EF78}"/>
              </a:ext>
            </a:extLst>
          </p:cNvPr>
          <p:cNvSpPr txBox="1"/>
          <p:nvPr/>
        </p:nvSpPr>
        <p:spPr>
          <a:xfrm>
            <a:off x="359532" y="779069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2"/>
                </a:solidFill>
              </a:rPr>
              <a:t>Vos sujets d’intérêt pour 2021?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960F785-507C-4505-BB76-9112D5CF7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9" y="1302289"/>
            <a:ext cx="8047609" cy="50176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EFBB914-5403-4C27-B683-D6CDAB852DE1}"/>
              </a:ext>
            </a:extLst>
          </p:cNvPr>
          <p:cNvSpPr txBox="1"/>
          <p:nvPr/>
        </p:nvSpPr>
        <p:spPr>
          <a:xfrm>
            <a:off x="4247964" y="6026003"/>
            <a:ext cx="45365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/>
              <a:t>Intérêt exprimé </a:t>
            </a:r>
          </a:p>
          <a:p>
            <a:pPr algn="ctr"/>
            <a:r>
              <a:rPr lang="fr-FR" sz="1200" i="1" dirty="0"/>
              <a:t>(153 votes ramené à une base 100)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58306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BA8703-6D12-433A-8A78-439236C354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" y="1664346"/>
            <a:ext cx="9144000" cy="4154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690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E19B7C-BD33-4294-8006-40B99FD058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1087"/>
            <a:ext cx="878497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300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AC418A-C396-4496-BC3F-9E00D520A4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596320"/>
            <a:ext cx="8712968" cy="3625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285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F12643-5FCF-4E10-9999-8C8516258AE9}"/>
              </a:ext>
            </a:extLst>
          </p:cNvPr>
          <p:cNvSpPr txBox="1"/>
          <p:nvPr/>
        </p:nvSpPr>
        <p:spPr>
          <a:xfrm>
            <a:off x="395536" y="2060848"/>
            <a:ext cx="92785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Avez-vous un intérêt pour les événements suivants: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Conférences : 99%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Tables rondes : 91%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Témoignage</a:t>
            </a:r>
            <a:r>
              <a:rPr lang="en-US" sz="2000" dirty="0">
                <a:solidFill>
                  <a:schemeClr val="tx2"/>
                </a:solidFill>
              </a:rPr>
              <a:t>/Interview : </a:t>
            </a:r>
            <a:r>
              <a:rPr lang="en-US" sz="2000" b="1" u="sng" dirty="0">
                <a:solidFill>
                  <a:schemeClr val="tx2"/>
                </a:solidFill>
              </a:rPr>
              <a:t>89%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Networking : 59%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Coaching: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Jeux</a:t>
            </a:r>
            <a:r>
              <a:rPr lang="en-US" sz="2000" dirty="0">
                <a:solidFill>
                  <a:schemeClr val="tx2"/>
                </a:solidFill>
              </a:rPr>
              <a:t> de role / </a:t>
            </a:r>
            <a:r>
              <a:rPr lang="en-US" sz="2000" dirty="0" err="1">
                <a:solidFill>
                  <a:schemeClr val="tx2"/>
                </a:solidFill>
              </a:rPr>
              <a:t>cas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pratique</a:t>
            </a:r>
            <a:r>
              <a:rPr lang="en-US" sz="2000" dirty="0">
                <a:solidFill>
                  <a:schemeClr val="tx2"/>
                </a:solidFill>
              </a:rPr>
              <a:t> / serious game / mock trial : 46%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9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E97751-DBCB-4F32-A83E-622A2B9D480E}"/>
              </a:ext>
            </a:extLst>
          </p:cNvPr>
          <p:cNvSpPr txBox="1"/>
          <p:nvPr/>
        </p:nvSpPr>
        <p:spPr>
          <a:xfrm>
            <a:off x="323528" y="660151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2"/>
                </a:solidFill>
              </a:rPr>
              <a:t>A quel comité existant actuellement au sein du LES, participez-vous ou souhaitez-vous participer ?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0C7446-08E4-4D59-9A48-941674218003}"/>
              </a:ext>
            </a:extLst>
          </p:cNvPr>
          <p:cNvSpPr txBox="1"/>
          <p:nvPr/>
        </p:nvSpPr>
        <p:spPr>
          <a:xfrm>
            <a:off x="179512" y="5914818"/>
            <a:ext cx="8387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Vous êtes intéressé? </a:t>
            </a:r>
          </a:p>
          <a:p>
            <a:pPr algn="ctr"/>
            <a:r>
              <a:rPr lang="fr-FR" sz="28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Nous avons besoin de vous pour faire vivre les comités !</a:t>
            </a:r>
            <a:endParaRPr lang="en-US" sz="2800" b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AB9F3B-535C-46CA-946B-1B57C213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1" y="1550926"/>
            <a:ext cx="7753350" cy="43338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46F9C6-A7FF-4337-B781-4B29E88D1564}"/>
              </a:ext>
            </a:extLst>
          </p:cNvPr>
          <p:cNvSpPr txBox="1"/>
          <p:nvPr/>
        </p:nvSpPr>
        <p:spPr>
          <a:xfrm>
            <a:off x="6012160" y="5833341"/>
            <a:ext cx="305864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/>
              <a:t>Intérêt exprimé </a:t>
            </a:r>
          </a:p>
          <a:p>
            <a:pPr algn="ctr"/>
            <a:r>
              <a:rPr lang="fr-FR" sz="1200" i="1" dirty="0"/>
              <a:t>(128 votes ramené à une base 100)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3271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122945-44BA-48DE-9D8A-0C6E82D0B3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3262632"/>
            <a:ext cx="8352928" cy="347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9F5CB0-9A11-4677-821C-F8CEECB7AF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4375"/>
            <a:ext cx="7633719" cy="3359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309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087B8C-2024-4E76-AE6F-9E07824331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172878"/>
            <a:ext cx="8748464" cy="46805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9F1A0B-4F37-4553-B4FD-AD4C23FE54CE}"/>
              </a:ext>
            </a:extLst>
          </p:cNvPr>
          <p:cNvSpPr txBox="1"/>
          <p:nvPr/>
        </p:nvSpPr>
        <p:spPr>
          <a:xfrm>
            <a:off x="6444208" y="18022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Oui, à 51%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64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9EDF06-500B-4A84-87C4-62E0638BA646}"/>
              </a:ext>
            </a:extLst>
          </p:cNvPr>
          <p:cNvSpPr txBox="1"/>
          <p:nvPr/>
        </p:nvSpPr>
        <p:spPr>
          <a:xfrm>
            <a:off x="1547664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5B967D-3D14-4D5F-B2E6-E98143EF341D}"/>
              </a:ext>
            </a:extLst>
          </p:cNvPr>
          <p:cNvSpPr txBox="1"/>
          <p:nvPr/>
        </p:nvSpPr>
        <p:spPr>
          <a:xfrm>
            <a:off x="2195736" y="692696"/>
            <a:ext cx="4977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B4585"/>
                </a:solidFill>
                <a:latin typeface="Bradley Hand ITC" panose="03070402050302030203" pitchFamily="66" charset="0"/>
              </a:rPr>
              <a:t>Nos actions pour 2021</a:t>
            </a:r>
            <a:endParaRPr lang="en-US" sz="4000" b="1" dirty="0">
              <a:solidFill>
                <a:srgbClr val="0B4585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67C346-59C3-4A9E-9AA4-0532EC784B11}"/>
              </a:ext>
            </a:extLst>
          </p:cNvPr>
          <p:cNvSpPr txBox="1"/>
          <p:nvPr/>
        </p:nvSpPr>
        <p:spPr>
          <a:xfrm>
            <a:off x="107504" y="1446450"/>
            <a:ext cx="89964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Des événements de courte durée (2 heures)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Plutôt en matinée (voire pause déjeuner)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Format Webinaire (seul) ou combinaison Présentiel + Webinaire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Proposer des interviews de professionnels du </a:t>
            </a:r>
            <a:r>
              <a:rPr lang="fr-FR" sz="2000" dirty="0" err="1">
                <a:solidFill>
                  <a:srgbClr val="0B4585"/>
                </a:solidFill>
                <a:latin typeface="+mn-lt"/>
              </a:rPr>
              <a:t>licensing</a:t>
            </a:r>
            <a:r>
              <a:rPr lang="fr-FR" sz="2000" dirty="0">
                <a:solidFill>
                  <a:srgbClr val="0B4585"/>
                </a:solidFill>
                <a:latin typeface="+mn-lt"/>
              </a:rPr>
              <a:t> </a:t>
            </a:r>
          </a:p>
          <a:p>
            <a:r>
              <a:rPr lang="fr-FR" sz="2000" i="1" dirty="0">
                <a:solidFill>
                  <a:srgbClr val="0B4585"/>
                </a:solidFill>
                <a:latin typeface="+mn-lt"/>
              </a:rPr>
              <a:t>	n’hésitez pas à nous proposer des noms!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Continuer à vous proposer des conférences, et notamment sur les thèmes suivants: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4585"/>
                </a:solidFill>
                <a:latin typeface="+mn-lt"/>
              </a:rPr>
              <a:t>Révolution Digitale et PI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4585"/>
                </a:solidFill>
                <a:latin typeface="+mn-lt"/>
              </a:rPr>
              <a:t>Due Diligence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4585"/>
                </a:solidFill>
                <a:latin typeface="+mn-lt"/>
              </a:rPr>
              <a:t>Des ateliers techniques: négociation , rédaction de contrat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4585"/>
                </a:solidFill>
                <a:latin typeface="+mn-lt"/>
              </a:rPr>
              <a:t>Et  bien d’autres!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Comités plébiscités: </a:t>
            </a:r>
            <a:r>
              <a:rPr lang="fr-FR" b="1" u="sng" dirty="0">
                <a:solidFill>
                  <a:srgbClr val="0B4585"/>
                </a:solidFill>
                <a:latin typeface="+mn-lt"/>
              </a:rPr>
              <a:t>IP Valuation</a:t>
            </a:r>
            <a:r>
              <a:rPr lang="fr-FR" b="1" dirty="0">
                <a:solidFill>
                  <a:srgbClr val="0B4585"/>
                </a:solidFill>
                <a:latin typeface="+mn-lt"/>
              </a:rPr>
              <a:t> 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ou plus techniques: Life Sciences, Software 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Licensing</a:t>
            </a:r>
            <a:endParaRPr lang="fr-FR" dirty="0">
              <a:solidFill>
                <a:srgbClr val="0B4585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Comités à reformer: 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Strategy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, Patent &amp; 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Technology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Licensing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  </a:t>
            </a:r>
            <a:endParaRPr lang="fr-FR" sz="2000" dirty="0">
              <a:solidFill>
                <a:srgbClr val="0B4585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Comités à renforcer: 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Dispute 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Resolution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, 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Industry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/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University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/</a:t>
            </a:r>
            <a:r>
              <a:rPr lang="fr-FR" dirty="0" err="1">
                <a:solidFill>
                  <a:srgbClr val="0B4585"/>
                </a:solidFill>
                <a:latin typeface="+mn-lt"/>
              </a:rPr>
              <a:t>Govt</a:t>
            </a:r>
            <a:r>
              <a:rPr lang="fr-FR" dirty="0">
                <a:solidFill>
                  <a:srgbClr val="0B4585"/>
                </a:solidFill>
                <a:latin typeface="+mn-lt"/>
              </a:rPr>
              <a:t> transactions, Europe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B4585"/>
                </a:solidFill>
                <a:latin typeface="+mn-lt"/>
              </a:rPr>
              <a:t>Un programme pilote de Mentorat</a:t>
            </a:r>
          </a:p>
        </p:txBody>
      </p:sp>
    </p:spTree>
    <p:extLst>
      <p:ext uri="{BB962C8B-B14F-4D97-AF65-F5344CB8AC3E}">
        <p14:creationId xmlns:p14="http://schemas.microsoft.com/office/powerpoint/2010/main" val="395791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2E2487-291F-4494-83E5-356298DF9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47416"/>
              </p:ext>
            </p:extLst>
          </p:nvPr>
        </p:nvGraphicFramePr>
        <p:xfrm>
          <a:off x="323528" y="908720"/>
          <a:ext cx="8280920" cy="581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65">
                  <a:extLst>
                    <a:ext uri="{9D8B030D-6E8A-4147-A177-3AD203B41FA5}">
                      <a16:colId xmlns:a16="http://schemas.microsoft.com/office/drawing/2014/main" val="2455263885"/>
                    </a:ext>
                  </a:extLst>
                </a:gridCol>
                <a:gridCol w="7024655">
                  <a:extLst>
                    <a:ext uri="{9D8B030D-6E8A-4147-A177-3AD203B41FA5}">
                      <a16:colId xmlns:a16="http://schemas.microsoft.com/office/drawing/2014/main" val="24856124"/>
                    </a:ext>
                  </a:extLst>
                </a:gridCol>
              </a:tblGrid>
              <a:tr h="2028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09h00- 09h10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09h10-10h05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Introduction / Bienvenue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Charlotta Ljungdahl - Président LES France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Rapport moral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Rapports des Comités (IP Valuation, Young </a:t>
                      </a:r>
                      <a:r>
                        <a:rPr lang="fr-FR" sz="1400" dirty="0" err="1">
                          <a:effectLst/>
                        </a:rPr>
                        <a:t>Members</a:t>
                      </a:r>
                      <a:r>
                        <a:rPr lang="fr-FR" sz="1400" dirty="0">
                          <a:effectLst/>
                        </a:rPr>
                        <a:t>, Life Sciences, Europe, Industrie, Logiciels, Comité Européen) et présentation des résultats de l’enquête- Questionnaire.   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Rapport financier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Approbation des rapports moral et financier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extLst>
                  <a:ext uri="{0D108BD9-81ED-4DB2-BD59-A6C34878D82A}">
                    <a16:rowId xmlns:a16="http://schemas.microsoft.com/office/drawing/2014/main" val="1033465691"/>
                  </a:ext>
                </a:extLst>
              </a:tr>
              <a:tr h="950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10h05- 10h25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Renaissance of LESI through Innovation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Audrey Yap – Président LESI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extLst>
                  <a:ext uri="{0D108BD9-81ED-4DB2-BD59-A6C34878D82A}">
                    <a16:rowId xmlns:a16="http://schemas.microsoft.com/office/drawing/2014/main" val="3321460108"/>
                  </a:ext>
                </a:extLst>
              </a:tr>
              <a:tr h="753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10h25- 11h10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La valorisation de la PI chez EDF</a:t>
                      </a:r>
                      <a:endParaRPr lang="en-US" sz="14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Thierry Lucidarme – Directeur IP &amp; Licensing</a:t>
                      </a:r>
                      <a:endParaRPr lang="en-US" sz="14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extLst>
                  <a:ext uri="{0D108BD9-81ED-4DB2-BD59-A6C34878D82A}">
                    <a16:rowId xmlns:a16="http://schemas.microsoft.com/office/drawing/2014/main" val="710360595"/>
                  </a:ext>
                </a:extLst>
              </a:tr>
              <a:tr h="25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11h10 – 11h30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Pause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extLst>
                  <a:ext uri="{0D108BD9-81ED-4DB2-BD59-A6C34878D82A}">
                    <a16:rowId xmlns:a16="http://schemas.microsoft.com/office/drawing/2014/main" val="1539512579"/>
                  </a:ext>
                </a:extLst>
              </a:tr>
              <a:tr h="789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11h30 – 12h00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L’aventure AFM au service des patients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Karine Santoul – Directrice juridique AFM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extLst>
                  <a:ext uri="{0D108BD9-81ED-4DB2-BD59-A6C34878D82A}">
                    <a16:rowId xmlns:a16="http://schemas.microsoft.com/office/drawing/2014/main" val="3216392027"/>
                  </a:ext>
                </a:extLst>
              </a:tr>
              <a:tr h="25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extLst>
                  <a:ext uri="{0D108BD9-81ED-4DB2-BD59-A6C34878D82A}">
                    <a16:rowId xmlns:a16="http://schemas.microsoft.com/office/drawing/2014/main" val="3055726329"/>
                  </a:ext>
                </a:extLst>
              </a:tr>
              <a:tr h="789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12h00 - 13h00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Panorama de la PI en Europe – Actualités récentes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Jean-Hyacinthe de Mitry – Gide et Frédéric Portal – </a:t>
                      </a:r>
                      <a:r>
                        <a:rPr lang="fr-FR" sz="1400" dirty="0" err="1">
                          <a:effectLst/>
                        </a:rPr>
                        <a:t>Lavoix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5" marR="8945" marT="8945" marB="8945"/>
                </a:tc>
                <a:extLst>
                  <a:ext uri="{0D108BD9-81ED-4DB2-BD59-A6C34878D82A}">
                    <a16:rowId xmlns:a16="http://schemas.microsoft.com/office/drawing/2014/main" val="41061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184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052BB5-FD28-4376-9C24-F9FEE236B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2753F2-CC12-42A3-942B-D1F7D6673DF7}"/>
              </a:ext>
            </a:extLst>
          </p:cNvPr>
          <p:cNvSpPr txBox="1"/>
          <p:nvPr/>
        </p:nvSpPr>
        <p:spPr>
          <a:xfrm>
            <a:off x="0" y="6093296"/>
            <a:ext cx="9141714" cy="5847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3A3132"/>
                </a:solidFill>
              </a:rPr>
              <a:t>Programme de Mentorat LES France - 2021</a:t>
            </a:r>
            <a:endParaRPr lang="en-US" sz="3200" dirty="0">
              <a:solidFill>
                <a:srgbClr val="3A313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D948E4-9B34-4424-A186-31EDECF63308}"/>
              </a:ext>
            </a:extLst>
          </p:cNvPr>
          <p:cNvSpPr txBox="1"/>
          <p:nvPr/>
        </p:nvSpPr>
        <p:spPr>
          <a:xfrm>
            <a:off x="27801" y="72207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</a:t>
            </a:r>
            <a:r>
              <a:rPr lang="en-US" sz="800" i="1" dirty="0"/>
              <a:t>, photo libre de droit</a:t>
            </a:r>
          </a:p>
        </p:txBody>
      </p:sp>
    </p:spTree>
    <p:extLst>
      <p:ext uri="{BB962C8B-B14F-4D97-AF65-F5344CB8AC3E}">
        <p14:creationId xmlns:p14="http://schemas.microsoft.com/office/powerpoint/2010/main" val="4225991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010DA9-A9EA-471D-8C32-57147E1AFC9D}"/>
              </a:ext>
            </a:extLst>
          </p:cNvPr>
          <p:cNvSpPr txBox="1"/>
          <p:nvPr/>
        </p:nvSpPr>
        <p:spPr>
          <a:xfrm>
            <a:off x="-22832" y="1178513"/>
            <a:ext cx="412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226592"/>
                </a:solidFill>
              </a:rPr>
              <a:t>Qu’est ce que le mentorat?</a:t>
            </a:r>
            <a:endParaRPr lang="en-US" sz="2800" b="1" u="sng" dirty="0">
              <a:solidFill>
                <a:srgbClr val="22659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579E43-E5D2-4111-AC96-3577088D4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34" t="4653" r="6983"/>
          <a:stretch/>
        </p:blipFill>
        <p:spPr>
          <a:xfrm>
            <a:off x="4344288" y="767670"/>
            <a:ext cx="4799712" cy="60212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59A228E-B707-4BC8-9B6D-640F0E32A81E}"/>
              </a:ext>
            </a:extLst>
          </p:cNvPr>
          <p:cNvSpPr txBox="1"/>
          <p:nvPr/>
        </p:nvSpPr>
        <p:spPr>
          <a:xfrm>
            <a:off x="323528" y="2348880"/>
            <a:ext cx="3781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14587D"/>
                </a:solidFill>
              </a:rPr>
              <a:t>Le Mentorat est un échange stimulant et confidentiel entre un mentor et un mentoré, </a:t>
            </a:r>
          </a:p>
          <a:p>
            <a:r>
              <a:rPr lang="fr-FR" sz="2400" i="1" dirty="0">
                <a:solidFill>
                  <a:srgbClr val="14587D"/>
                </a:solidFill>
              </a:rPr>
              <a:t>afin de le faire évoluer dans son rôle actuel et de favoriser son développement personnel et professionnel.</a:t>
            </a:r>
            <a:endParaRPr lang="en-US" sz="2400" i="1" dirty="0">
              <a:solidFill>
                <a:srgbClr val="14587D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E65054-3EAC-4600-97E2-606AE462A121}"/>
              </a:ext>
            </a:extLst>
          </p:cNvPr>
          <p:cNvSpPr txBox="1"/>
          <p:nvPr/>
        </p:nvSpPr>
        <p:spPr>
          <a:xfrm>
            <a:off x="7302378" y="6573514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</a:t>
            </a:r>
            <a:r>
              <a:rPr lang="en-US" sz="800" i="1" dirty="0"/>
              <a:t>, photo libre de droit</a:t>
            </a:r>
          </a:p>
        </p:txBody>
      </p:sp>
    </p:spTree>
    <p:extLst>
      <p:ext uri="{BB962C8B-B14F-4D97-AF65-F5344CB8AC3E}">
        <p14:creationId xmlns:p14="http://schemas.microsoft.com/office/powerpoint/2010/main" val="10121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4FE9BA-9B78-4CE8-AF50-A9D580DEFCC4}"/>
              </a:ext>
            </a:extLst>
          </p:cNvPr>
          <p:cNvSpPr txBox="1"/>
          <p:nvPr/>
        </p:nvSpPr>
        <p:spPr>
          <a:xfrm>
            <a:off x="407041" y="918691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B4585"/>
                </a:solidFill>
                <a:latin typeface="Bradley Hand ITC" panose="03070402050302030203" pitchFamily="66" charset="0"/>
              </a:rPr>
              <a:t>Rôle du Mentor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6E8FEA-13EF-4AE7-B5C9-0C9C98757E20}"/>
              </a:ext>
            </a:extLst>
          </p:cNvPr>
          <p:cNvSpPr txBox="1"/>
          <p:nvPr/>
        </p:nvSpPr>
        <p:spPr>
          <a:xfrm>
            <a:off x="179512" y="1350791"/>
            <a:ext cx="8229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Aider le mentoré à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définir ses objectifs</a:t>
            </a:r>
          </a:p>
          <a:p>
            <a:r>
              <a:rPr lang="fr-FR" dirty="0">
                <a:latin typeface="Abadi" panose="020B0604020104020204" pitchFamily="34" charset="0"/>
              </a:rPr>
              <a:t>Aider le mentoré à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exprimer son potentiel</a:t>
            </a:r>
          </a:p>
          <a:p>
            <a:r>
              <a:rPr lang="fr-FR" dirty="0">
                <a:latin typeface="Abadi" panose="020B0604020104020204" pitchFamily="34" charset="0"/>
              </a:rPr>
              <a:t>Aider le mentoré en utilisant </a:t>
            </a:r>
            <a:r>
              <a:rPr lang="fr-FR">
                <a:latin typeface="Abadi" panose="020B0604020104020204" pitchFamily="34" charset="0"/>
              </a:rPr>
              <a:t>son </a:t>
            </a:r>
            <a:r>
              <a:rPr lang="fr-FR">
                <a:solidFill>
                  <a:schemeClr val="tx2"/>
                </a:solidFill>
                <a:latin typeface="Abadi" panose="020B0604020104020204" pitchFamily="34" charset="0"/>
              </a:rPr>
              <a:t>expertise</a:t>
            </a:r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Challenger</a:t>
            </a:r>
            <a:r>
              <a:rPr lang="fr-FR" dirty="0">
                <a:latin typeface="Abadi" panose="020B0604020104020204" pitchFamily="34" charset="0"/>
              </a:rPr>
              <a:t> le mentoré pour qu’il réfléchisse de manière stratégique</a:t>
            </a:r>
          </a:p>
          <a:p>
            <a:r>
              <a:rPr lang="fr-FR" dirty="0">
                <a:latin typeface="Abadi" panose="020B0604020104020204" pitchFamily="34" charset="0"/>
              </a:rPr>
              <a:t>Faire découvrir le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LES France</a:t>
            </a:r>
            <a:r>
              <a:rPr lang="fr-FR" dirty="0">
                <a:latin typeface="Abadi" panose="020B0604020104020204" pitchFamily="34" charset="0"/>
              </a:rPr>
              <a:t>, ses comités, ses activités</a:t>
            </a:r>
          </a:p>
          <a:p>
            <a:r>
              <a:rPr lang="fr-FR" dirty="0">
                <a:latin typeface="Abadi" panose="020B0604020104020204" pitchFamily="34" charset="0"/>
              </a:rPr>
              <a:t>Aider le mentoré à mieux comprendre le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marché du travail</a:t>
            </a:r>
            <a:r>
              <a:rPr lang="fr-FR" dirty="0">
                <a:latin typeface="Abadi" panose="020B0604020104020204" pitchFamily="34" charset="0"/>
              </a:rPr>
              <a:t>, le </a:t>
            </a:r>
            <a:r>
              <a:rPr lang="fr-FR" dirty="0">
                <a:solidFill>
                  <a:srgbClr val="0B4585"/>
                </a:solidFill>
                <a:latin typeface="Abadi" panose="020B0604020104020204" pitchFamily="34" charset="0"/>
              </a:rPr>
              <a:t>contexte business</a:t>
            </a:r>
            <a:r>
              <a:rPr lang="fr-FR" dirty="0">
                <a:latin typeface="Abadi" panose="020B0604020104020204" pitchFamily="34" charset="0"/>
              </a:rPr>
              <a:t>, une organisation, les attentes et opportunités</a:t>
            </a:r>
          </a:p>
          <a:p>
            <a:r>
              <a:rPr lang="fr-FR" dirty="0">
                <a:latin typeface="Abadi" panose="020B0604020104020204" pitchFamily="34" charset="0"/>
              </a:rPr>
              <a:t>Poser les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questions difficiles</a:t>
            </a:r>
          </a:p>
          <a:p>
            <a:r>
              <a:rPr lang="fr-FR" dirty="0">
                <a:latin typeface="Abadi" panose="020B0604020104020204" pitchFamily="34" charset="0"/>
              </a:rPr>
              <a:t>Garantir la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fluidité</a:t>
            </a:r>
            <a:r>
              <a:rPr lang="fr-FR" dirty="0">
                <a:latin typeface="Abadi" panose="020B0604020104020204" pitchFamily="34" charset="0"/>
              </a:rPr>
              <a:t>/flexibilité  du mentorat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04F090-4E99-4FB4-A402-738C625ED74B}"/>
              </a:ext>
            </a:extLst>
          </p:cNvPr>
          <p:cNvSpPr txBox="1"/>
          <p:nvPr/>
        </p:nvSpPr>
        <p:spPr>
          <a:xfrm>
            <a:off x="5013232" y="3909979"/>
            <a:ext cx="400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B4585"/>
                </a:solidFill>
                <a:latin typeface="Bradley Hand ITC" panose="03070402050302030203" pitchFamily="66" charset="0"/>
              </a:rPr>
              <a:t>Responsabilité du Mentor</a:t>
            </a:r>
            <a:endParaRPr lang="en-US" sz="2800" b="1" dirty="0">
              <a:solidFill>
                <a:srgbClr val="0B4585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AB5F69-F0CA-4077-907E-AE4740D17F84}"/>
              </a:ext>
            </a:extLst>
          </p:cNvPr>
          <p:cNvSpPr txBox="1"/>
          <p:nvPr/>
        </p:nvSpPr>
        <p:spPr>
          <a:xfrm>
            <a:off x="1043608" y="4385838"/>
            <a:ext cx="8083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Abadi" panose="020B0604020104020204" pitchFamily="34" charset="0"/>
              </a:rPr>
              <a:t>Consacrer du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temps</a:t>
            </a:r>
          </a:p>
          <a:p>
            <a:pPr algn="r"/>
            <a:r>
              <a:rPr lang="fr-FR" dirty="0" err="1">
                <a:latin typeface="Abadi" panose="020B0604020104020204" pitchFamily="34" charset="0"/>
              </a:rPr>
              <a:t>Etre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bienveillant</a:t>
            </a:r>
          </a:p>
          <a:p>
            <a:pPr algn="r"/>
            <a:r>
              <a:rPr lang="fr-FR" dirty="0">
                <a:latin typeface="Abadi" panose="020B0604020104020204" pitchFamily="34" charset="0"/>
              </a:rPr>
              <a:t>Garantir la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confidentialité</a:t>
            </a:r>
            <a:r>
              <a:rPr lang="fr-FR" dirty="0">
                <a:latin typeface="Abadi" panose="020B0604020104020204" pitchFamily="34" charset="0"/>
              </a:rPr>
              <a:t> des échanges</a:t>
            </a:r>
          </a:p>
          <a:p>
            <a:pPr algn="r"/>
            <a:r>
              <a:rPr lang="fr-FR" dirty="0">
                <a:latin typeface="Abadi" panose="020B0604020104020204" pitchFamily="34" charset="0"/>
              </a:rPr>
              <a:t>Discuter,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écouter</a:t>
            </a:r>
            <a:r>
              <a:rPr lang="fr-FR" dirty="0">
                <a:latin typeface="Abadi" panose="020B0604020104020204" pitchFamily="34" charset="0"/>
              </a:rPr>
              <a:t> activement, donner différents points de vue</a:t>
            </a:r>
          </a:p>
          <a:p>
            <a:pPr algn="r"/>
            <a:r>
              <a:rPr lang="en-US" dirty="0" err="1">
                <a:latin typeface="Abadi" panose="020B0604020104020204" pitchFamily="34" charset="0"/>
              </a:rPr>
              <a:t>Fournir</a:t>
            </a:r>
            <a:r>
              <a:rPr lang="en-US" dirty="0">
                <a:latin typeface="Abadi" panose="020B0604020104020204" pitchFamily="34" charset="0"/>
              </a:rPr>
              <a:t> un 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feedback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constructif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une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analyse</a:t>
            </a:r>
            <a:r>
              <a:rPr lang="en-US" dirty="0">
                <a:latin typeface="Abadi" panose="020B0604020104020204" pitchFamily="34" charset="0"/>
              </a:rPr>
              <a:t> critique</a:t>
            </a:r>
          </a:p>
          <a:p>
            <a:pPr algn="r"/>
            <a:r>
              <a:rPr lang="en-US" dirty="0">
                <a:latin typeface="Abadi" panose="020B0604020104020204" pitchFamily="34" charset="0"/>
              </a:rPr>
              <a:t>Explorer et </a:t>
            </a:r>
            <a:r>
              <a:rPr lang="en-US" dirty="0" err="1">
                <a:latin typeface="Abadi" panose="020B0604020104020204" pitchFamily="34" charset="0"/>
              </a:rPr>
              <a:t>réflechir</a:t>
            </a:r>
            <a:r>
              <a:rPr lang="en-US" dirty="0">
                <a:latin typeface="Abadi" panose="020B0604020104020204" pitchFamily="34" charset="0"/>
              </a:rPr>
              <a:t> aux 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actions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solutions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possibles</a:t>
            </a:r>
            <a:endParaRPr lang="en-US" dirty="0">
              <a:latin typeface="Abadi" panose="020B0604020104020204" pitchFamily="34" charset="0"/>
            </a:endParaRPr>
          </a:p>
          <a:p>
            <a:pPr algn="r"/>
            <a:r>
              <a:rPr lang="en-US" dirty="0" err="1">
                <a:latin typeface="Abadi" panose="020B0604020104020204" pitchFamily="34" charset="0"/>
              </a:rPr>
              <a:t>Partager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vision</a:t>
            </a:r>
            <a:r>
              <a:rPr lang="en-US" dirty="0">
                <a:latin typeface="Abadi" panose="020B0604020104020204" pitchFamily="34" charset="0"/>
              </a:rPr>
              <a:t> et </a:t>
            </a:r>
            <a:r>
              <a:rPr lang="en-US" dirty="0" err="1">
                <a:latin typeface="Abadi" panose="020B0604020104020204" pitchFamily="34" charset="0"/>
              </a:rPr>
              <a:t>sa</a:t>
            </a:r>
            <a:r>
              <a:rPr lang="en-US" dirty="0">
                <a:latin typeface="Abadi" panose="020B0604020104020204" pitchFamily="34" charset="0"/>
              </a:rPr>
              <a:t> comprehension</a:t>
            </a:r>
          </a:p>
          <a:p>
            <a:pPr algn="r"/>
            <a:r>
              <a:rPr lang="en-US" dirty="0">
                <a:latin typeface="Abadi" panose="020B0604020104020204" pitchFamily="34" charset="0"/>
              </a:rPr>
              <a:t>Encourager et </a:t>
            </a:r>
            <a:r>
              <a:rPr lang="en-US" dirty="0" err="1">
                <a:latin typeface="Abadi" panose="020B0604020104020204" pitchFamily="34" charset="0"/>
              </a:rPr>
              <a:t>developper</a:t>
            </a:r>
            <a:r>
              <a:rPr lang="en-US" dirty="0">
                <a:latin typeface="Abadi" panose="020B0604020104020204" pitchFamily="34" charset="0"/>
              </a:rPr>
              <a:t> la 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confiance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en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soi</a:t>
            </a:r>
            <a:r>
              <a:rPr lang="en-US" dirty="0">
                <a:latin typeface="Abadi" panose="020B0604020104020204" pitchFamily="34" charset="0"/>
              </a:rPr>
              <a:t> et </a:t>
            </a:r>
            <a:r>
              <a:rPr lang="en-US" dirty="0" err="1">
                <a:latin typeface="Abadi" panose="020B0604020104020204" pitchFamily="34" charset="0"/>
              </a:rPr>
              <a:t>l’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estime</a:t>
            </a:r>
            <a:r>
              <a:rPr lang="en-US" dirty="0">
                <a:latin typeface="Abadi" panose="020B0604020104020204" pitchFamily="34" charset="0"/>
              </a:rPr>
              <a:t> de </a:t>
            </a:r>
            <a:r>
              <a:rPr lang="en-US" dirty="0" err="1">
                <a:latin typeface="Abadi" panose="020B0604020104020204" pitchFamily="34" charset="0"/>
              </a:rPr>
              <a:t>soi</a:t>
            </a: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11CD9F-403F-446D-8A55-FF8555B3B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22979"/>
            <a:ext cx="2527924" cy="212277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7B8D95C-6B51-44C8-8467-9E6BBE3AF917}"/>
              </a:ext>
            </a:extLst>
          </p:cNvPr>
          <p:cNvSpPr txBox="1"/>
          <p:nvPr/>
        </p:nvSpPr>
        <p:spPr>
          <a:xfrm>
            <a:off x="124543" y="4516917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</a:t>
            </a:r>
            <a:r>
              <a:rPr lang="en-US" sz="800" i="1" dirty="0"/>
              <a:t>, photo libre de droit</a:t>
            </a:r>
          </a:p>
        </p:txBody>
      </p:sp>
    </p:spTree>
    <p:extLst>
      <p:ext uri="{BB962C8B-B14F-4D97-AF65-F5344CB8AC3E}">
        <p14:creationId xmlns:p14="http://schemas.microsoft.com/office/powerpoint/2010/main" val="856119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4FE9BA-9B78-4CE8-AF50-A9D580DEFCC4}"/>
              </a:ext>
            </a:extLst>
          </p:cNvPr>
          <p:cNvSpPr txBox="1"/>
          <p:nvPr/>
        </p:nvSpPr>
        <p:spPr>
          <a:xfrm>
            <a:off x="327749" y="1315105"/>
            <a:ext cx="5254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B4585"/>
                </a:solidFill>
                <a:latin typeface="Bradley Hand ITC" panose="03070402050302030203" pitchFamily="66" charset="0"/>
              </a:rPr>
              <a:t>Rôle et responsabilités du mentoré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DC6DDE-ACAB-408D-B7C1-A8CEF7A0C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2962275"/>
            <a:ext cx="3933825" cy="38957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66E8FEA-13EF-4AE7-B5C9-0C9C98757E20}"/>
              </a:ext>
            </a:extLst>
          </p:cNvPr>
          <p:cNvSpPr txBox="1"/>
          <p:nvPr/>
        </p:nvSpPr>
        <p:spPr>
          <a:xfrm>
            <a:off x="354211" y="1907033"/>
            <a:ext cx="7139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Définir ses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objectifs</a:t>
            </a:r>
          </a:p>
          <a:p>
            <a:r>
              <a:rPr lang="fr-FR" dirty="0">
                <a:latin typeface="Abadi" panose="020B0604020104020204" pitchFamily="34" charset="0"/>
              </a:rPr>
              <a:t>S’engager à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écouter</a:t>
            </a:r>
            <a:r>
              <a:rPr lang="fr-FR" dirty="0">
                <a:latin typeface="Abadi" panose="020B0604020104020204" pitchFamily="34" charset="0"/>
              </a:rPr>
              <a:t> et à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apprendre</a:t>
            </a:r>
          </a:p>
          <a:p>
            <a:r>
              <a:rPr lang="fr-FR" dirty="0">
                <a:latin typeface="Abadi" panose="020B0604020104020204" pitchFamily="34" charset="0"/>
              </a:rPr>
              <a:t>Garantir la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confidentialité</a:t>
            </a:r>
            <a:r>
              <a:rPr lang="fr-FR" dirty="0">
                <a:latin typeface="Abadi" panose="020B0604020104020204" pitchFamily="34" charset="0"/>
              </a:rPr>
              <a:t> des échanges</a:t>
            </a:r>
          </a:p>
          <a:p>
            <a:r>
              <a:rPr lang="fr-FR" dirty="0">
                <a:latin typeface="Abadi" panose="020B0604020104020204" pitchFamily="34" charset="0"/>
              </a:rPr>
              <a:t>Créer un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plan d’actions </a:t>
            </a:r>
          </a:p>
          <a:p>
            <a:r>
              <a:rPr lang="fr-FR" dirty="0">
                <a:latin typeface="Abadi" panose="020B0604020104020204" pitchFamily="34" charset="0"/>
              </a:rPr>
              <a:t>Accepter d’être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challengé</a:t>
            </a:r>
            <a:r>
              <a:rPr lang="fr-FR" dirty="0">
                <a:latin typeface="Abadi" panose="020B0604020104020204" pitchFamily="34" charset="0"/>
              </a:rPr>
              <a:t>,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bousculé</a:t>
            </a:r>
            <a:r>
              <a:rPr lang="fr-FR" dirty="0">
                <a:latin typeface="Abadi" panose="020B0604020104020204" pitchFamily="34" charset="0"/>
              </a:rPr>
              <a:t> dans ses certitudes </a:t>
            </a:r>
          </a:p>
          <a:p>
            <a:r>
              <a:rPr lang="fr-FR" dirty="0" err="1">
                <a:latin typeface="Abadi" panose="020B0604020104020204" pitchFamily="34" charset="0"/>
              </a:rPr>
              <a:t>Etre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proactif</a:t>
            </a:r>
            <a:r>
              <a:rPr lang="fr-FR" dirty="0">
                <a:latin typeface="Abadi" panose="020B0604020104020204" pitchFamily="34" charset="0"/>
              </a:rPr>
              <a:t>, prendre des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initiatives</a:t>
            </a:r>
          </a:p>
          <a:p>
            <a:r>
              <a:rPr lang="fr-FR" dirty="0">
                <a:latin typeface="Abadi" panose="020B0604020104020204" pitchFamily="34" charset="0"/>
              </a:rPr>
              <a:t>Rechercher des informations, des opportunités</a:t>
            </a:r>
          </a:p>
          <a:p>
            <a:r>
              <a:rPr lang="fr-FR" dirty="0">
                <a:latin typeface="Abadi" panose="020B0604020104020204" pitchFamily="34" charset="0"/>
              </a:rPr>
              <a:t>Démontrer son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engagement</a:t>
            </a:r>
            <a:r>
              <a:rPr lang="fr-FR" dirty="0">
                <a:latin typeface="Abadi" panose="020B0604020104020204" pitchFamily="34" charset="0"/>
              </a:rPr>
              <a:t> en se responsabilisant</a:t>
            </a:r>
          </a:p>
          <a:p>
            <a:r>
              <a:rPr lang="fr-FR" dirty="0">
                <a:latin typeface="Abadi" panose="020B0604020104020204" pitchFamily="34" charset="0"/>
              </a:rPr>
              <a:t>Être réceptif au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feedback</a:t>
            </a:r>
            <a:r>
              <a:rPr lang="fr-FR" dirty="0">
                <a:latin typeface="Abadi" panose="020B0604020104020204" pitchFamily="34" charset="0"/>
              </a:rPr>
              <a:t> </a:t>
            </a:r>
          </a:p>
          <a:p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Respecter</a:t>
            </a:r>
            <a:r>
              <a:rPr lang="fr-FR" dirty="0">
                <a:latin typeface="Abadi" panose="020B0604020104020204" pitchFamily="34" charset="0"/>
              </a:rPr>
              <a:t> et comprendre les règles</a:t>
            </a:r>
          </a:p>
          <a:p>
            <a:r>
              <a:rPr lang="fr-FR" dirty="0">
                <a:latin typeface="Abadi" panose="020B0604020104020204" pitchFamily="34" charset="0"/>
              </a:rPr>
              <a:t>Prendre en charge les aspects logistiques</a:t>
            </a:r>
          </a:p>
          <a:p>
            <a:r>
              <a:rPr lang="fr-FR" dirty="0">
                <a:latin typeface="Abadi" panose="020B0604020104020204" pitchFamily="34" charset="0"/>
              </a:rPr>
              <a:t>Être </a:t>
            </a: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</a:rPr>
              <a:t>reconnaissant</a:t>
            </a:r>
            <a:r>
              <a:rPr lang="fr-FR" dirty="0">
                <a:latin typeface="Abadi" panose="020B0604020104020204" pitchFamily="34" charset="0"/>
              </a:rPr>
              <a:t> du temps consacré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F15E50-8434-42CE-8CA1-EA584C54D106}"/>
              </a:ext>
            </a:extLst>
          </p:cNvPr>
          <p:cNvSpPr txBox="1"/>
          <p:nvPr/>
        </p:nvSpPr>
        <p:spPr>
          <a:xfrm>
            <a:off x="5285113" y="6642556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</a:t>
            </a:r>
            <a:r>
              <a:rPr lang="en-US" sz="800" i="1" dirty="0"/>
              <a:t>, photo libre de droit</a:t>
            </a:r>
          </a:p>
        </p:txBody>
      </p:sp>
    </p:spTree>
    <p:extLst>
      <p:ext uri="{BB962C8B-B14F-4D97-AF65-F5344CB8AC3E}">
        <p14:creationId xmlns:p14="http://schemas.microsoft.com/office/powerpoint/2010/main" val="1328740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445EF0-604A-4AF2-8517-1E6C8183E4B7}"/>
              </a:ext>
            </a:extLst>
          </p:cNvPr>
          <p:cNvSpPr txBox="1"/>
          <p:nvPr/>
        </p:nvSpPr>
        <p:spPr>
          <a:xfrm>
            <a:off x="1835696" y="800229"/>
            <a:ext cx="5832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Mentorat LES 2021: un pilote?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2B9D609-53F0-49AA-A7FA-A65190444673}"/>
              </a:ext>
            </a:extLst>
          </p:cNvPr>
          <p:cNvGraphicFramePr/>
          <p:nvPr/>
        </p:nvGraphicFramePr>
        <p:xfrm>
          <a:off x="395536" y="1470858"/>
          <a:ext cx="828092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38CEE96-9FC0-4B6A-9AEE-5C180360C5A7}"/>
              </a:ext>
            </a:extLst>
          </p:cNvPr>
          <p:cNvSpPr txBox="1"/>
          <p:nvPr/>
        </p:nvSpPr>
        <p:spPr>
          <a:xfrm>
            <a:off x="6480212" y="1649700"/>
            <a:ext cx="201622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2"/>
                </a:solidFill>
              </a:rPr>
              <a:t>Janvier – Février 2021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1891E3-81D3-4C72-8AD2-EBB7E9C3F7A4}"/>
              </a:ext>
            </a:extLst>
          </p:cNvPr>
          <p:cNvSpPr txBox="1"/>
          <p:nvPr/>
        </p:nvSpPr>
        <p:spPr>
          <a:xfrm>
            <a:off x="6444208" y="3618627"/>
            <a:ext cx="20882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2"/>
                </a:solidFill>
              </a:rPr>
              <a:t>Début: Mars 2021</a:t>
            </a:r>
          </a:p>
          <a:p>
            <a:pPr algn="ctr"/>
            <a:r>
              <a:rPr lang="fr-FR" sz="1000" b="1" dirty="0">
                <a:solidFill>
                  <a:schemeClr val="accent2"/>
                </a:solidFill>
              </a:rPr>
              <a:t>(réunion de lancement)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92A7FA-D0D5-48EB-9B66-AACDA472BC34}"/>
              </a:ext>
            </a:extLst>
          </p:cNvPr>
          <p:cNvSpPr txBox="1"/>
          <p:nvPr/>
        </p:nvSpPr>
        <p:spPr>
          <a:xfrm>
            <a:off x="6793868" y="5551262"/>
            <a:ext cx="136815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u="sng" dirty="0">
                <a:solidFill>
                  <a:schemeClr val="accent2"/>
                </a:solidFill>
              </a:rPr>
              <a:t>Fin: </a:t>
            </a:r>
            <a:r>
              <a:rPr lang="fr-FR" sz="1000" b="1" u="sng" dirty="0" err="1">
                <a:solidFill>
                  <a:schemeClr val="accent2"/>
                </a:solidFill>
              </a:rPr>
              <a:t>Oct</a:t>
            </a:r>
            <a:r>
              <a:rPr lang="fr-FR" sz="1000" b="1" u="sng" dirty="0">
                <a:solidFill>
                  <a:schemeClr val="accent2"/>
                </a:solidFill>
              </a:rPr>
              <a:t> 2021</a:t>
            </a:r>
            <a:endParaRPr lang="en-US" sz="1000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58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6E4FDA-73D4-440A-8474-34F4A61E2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85" r="1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62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A036780D-325C-473D-899A-EDCF53CB5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7888" cy="2090738"/>
          </a:xfrm>
        </p:spPr>
        <p:txBody>
          <a:bodyPr/>
          <a:lstStyle/>
          <a:p>
            <a:pPr eaLnBrk="1" hangingPunct="1"/>
            <a:r>
              <a:rPr lang="fr-FR" altLang="fr-FR" sz="4800" b="1" dirty="0">
                <a:solidFill>
                  <a:srgbClr val="003399"/>
                </a:solidFill>
              </a:rPr>
              <a:t>Assemblée Générale </a:t>
            </a:r>
            <a:br>
              <a:rPr lang="fr-FR" altLang="fr-FR" sz="1000" b="1" dirty="0">
                <a:solidFill>
                  <a:srgbClr val="003399"/>
                </a:solidFill>
              </a:rPr>
            </a:br>
            <a:br>
              <a:rPr lang="fr-FR" altLang="fr-FR" sz="1000" b="1" dirty="0">
                <a:solidFill>
                  <a:srgbClr val="003399"/>
                </a:solidFill>
              </a:rPr>
            </a:br>
            <a:r>
              <a:rPr lang="fr-FR" altLang="fr-FR" sz="1800" dirty="0">
                <a:solidFill>
                  <a:srgbClr val="003399"/>
                </a:solidFill>
              </a:rPr>
              <a:t>Mardi 8 décembre 2020</a:t>
            </a:r>
            <a:br>
              <a:rPr lang="fr-FR" altLang="fr-FR" sz="1800" dirty="0">
                <a:solidFill>
                  <a:srgbClr val="003399"/>
                </a:solidFill>
              </a:rPr>
            </a:br>
            <a:br>
              <a:rPr lang="fr-FR" altLang="fr-FR" sz="1800" dirty="0">
                <a:solidFill>
                  <a:srgbClr val="003399"/>
                </a:solidFill>
              </a:rPr>
            </a:br>
            <a:endParaRPr lang="fr-FR" altLang="fr-FR" sz="1800" dirty="0">
              <a:solidFill>
                <a:srgbClr val="003399"/>
              </a:solidFill>
            </a:endParaRPr>
          </a:p>
        </p:txBody>
      </p:sp>
      <p:sp>
        <p:nvSpPr>
          <p:cNvPr id="4099" name="Sous-titre 2">
            <a:extLst>
              <a:ext uri="{FF2B5EF4-FFF2-40B4-BE49-F238E27FC236}">
                <a16:creationId xmlns:a16="http://schemas.microsoft.com/office/drawing/2014/main" id="{6B2816C6-6F06-4388-97C2-E2B6BA9A5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5143500"/>
            <a:ext cx="7921625" cy="1293813"/>
          </a:xfrm>
        </p:spPr>
        <p:txBody>
          <a:bodyPr/>
          <a:lstStyle/>
          <a:p>
            <a:pPr eaLnBrk="1" hangingPunct="1"/>
            <a:r>
              <a:rPr lang="fr-FR" altLang="fr-FR" sz="5400" b="1">
                <a:solidFill>
                  <a:srgbClr val="003399"/>
                </a:solidFill>
              </a:rPr>
              <a:t>www.les-france.org</a:t>
            </a:r>
          </a:p>
        </p:txBody>
      </p:sp>
      <p:pic>
        <p:nvPicPr>
          <p:cNvPr id="4100" name="Picture 2" descr="C:\Users\CLafarge\Desktop\header_top.gif">
            <a:extLst>
              <a:ext uri="{FF2B5EF4-FFF2-40B4-BE49-F238E27FC236}">
                <a16:creationId xmlns:a16="http://schemas.microsoft.com/office/drawing/2014/main" id="{866555ED-A6B4-42B1-BB11-BF5365E0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2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2A53D4-1A5A-4148-948C-A15F6A55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/>
              <a:t>26/11/2020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DA9B5000-9AA2-45E4-8601-7080C82982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3854"/>
            <a:ext cx="5262356" cy="17526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CD0E153-8326-46DD-9E21-1BC2A27426A3}"/>
              </a:ext>
            </a:extLst>
          </p:cNvPr>
          <p:cNvSpPr txBox="1">
            <a:spLocks/>
          </p:cNvSpPr>
          <p:nvPr/>
        </p:nvSpPr>
        <p:spPr>
          <a:xfrm>
            <a:off x="1339552" y="2996952"/>
            <a:ext cx="64008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Assemblée Générale du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8 décembre 2020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Synthèse du Rapport Financier du Trésorier</a:t>
            </a:r>
          </a:p>
          <a:p>
            <a:pPr marL="0" indent="0" algn="ctr">
              <a:buNone/>
            </a:pP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</a:rPr>
              <a:t>André-Pascal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Chauvin</a:t>
            </a:r>
          </a:p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CC4DA-A9E5-453E-B99A-266CA355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241002"/>
          </a:xfrm>
        </p:spPr>
        <p:txBody>
          <a:bodyPr/>
          <a:lstStyle/>
          <a:p>
            <a:r>
              <a:rPr lang="fr-FR"/>
              <a:t>Rapport Trésorier synthèse</a:t>
            </a:r>
          </a:p>
        </p:txBody>
      </p:sp>
    </p:spTree>
    <p:extLst>
      <p:ext uri="{BB962C8B-B14F-4D97-AF65-F5344CB8AC3E}">
        <p14:creationId xmlns:p14="http://schemas.microsoft.com/office/powerpoint/2010/main" val="3217423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2" y="5796"/>
            <a:ext cx="5262356" cy="144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32" y="1700808"/>
            <a:ext cx="8424936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Votre association a comme l’ensemble  de l’économie été très touchée.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Nous avons du réorganiser nos évènements autour des webinars avec pour conséquences: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Moins d’évènements donc moins de renouvellement et d’adhésion (-17%) malgré la fidélité de nos membres soit –14 940 € de cotisations.</a:t>
            </a:r>
          </a:p>
          <a:p>
            <a:pPr lvl="1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Mais surtout des diminutions de charges très importantes: journée de l’Assemblée générale, location de salles, frais de repas pour 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conférences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/petits déjeuners, …soit – 20 658 € (après retraitements des provisions) et cotisation LES International -8742 € soit au total -29 400 €</a:t>
            </a:r>
          </a:p>
          <a:p>
            <a:pPr lvl="1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Néanmoins, cela laisse un résultat d’exploitation substantiel grâce à la fidélité de nos membres mais votre association devra, pour passer ce cap, maintenir la qualité et la fréquence des prestations proposées.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D93589-C208-4569-B087-D0C5D8BE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26/11/2020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3718E3-BA6C-4E00-8D64-A7F081DD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Rapport Trésorier synthèse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2736304" cy="108012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5516" y="1236523"/>
            <a:ext cx="8712968" cy="5216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Les comptes provisoires 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de votre association 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au 30/11/2020 </a:t>
            </a:r>
            <a:r>
              <a:rPr kumimoji="0" lang="fr-FR" sz="13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estimés sur base 15/11/2020  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font apparaître les éléments suivants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RESULTAT D’EXPLOITATION</a:t>
            </a:r>
            <a:endParaRPr kumimoji="0" lang="fr-FR" sz="13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PRODUITS (cotisations) : 67 100 € (reste 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à </a:t>
            </a:r>
            <a:r>
              <a:rPr lang="fr-FR" sz="13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recev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. 2 600€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	2019: 82 040 € </a:t>
            </a:r>
            <a:endParaRPr kumimoji="0" lang="fr-FR" sz="13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CHARGES                         : 52 659 €		2019:  88 042 € (dont non récurrent 3 K€)</a:t>
            </a:r>
            <a:endParaRPr kumimoji="0" lang="fr-FR" sz="13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Bénéfice/perte d’</a:t>
            </a:r>
            <a:r>
              <a:rPr kumimoji="0" lang="fr-FR" sz="13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expl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  : 14 441 € (</a:t>
            </a:r>
            <a:r>
              <a:rPr kumimoji="0" lang="fr-FR" sz="13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dt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ajust prov 529€)    	2019: -6 002 € (dont prov AG 3000 €)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endParaRPr kumimoji="0" lang="fr-FR" sz="13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RESULTAT FINANCIER	          : 343 €	         	                    	2019: 2 100 € </a:t>
            </a:r>
            <a:endParaRPr kumimoji="0" lang="fr-FR" sz="13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RESULTAT COURANT	          : 14 78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3 €		</a:t>
            </a:r>
            <a:r>
              <a:rPr kumimoji="0" lang="fr-FR" sz="1300" b="0" i="0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2019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 -3 901 €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13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PRODUITS représentent en moyenne 335 membres cotisants en diminution d’environ 67 membres.</a:t>
            </a:r>
          </a:p>
          <a:p>
            <a:endParaRPr lang="fr-FR" sz="13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CHARGES peuvent se regrouper en 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International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23 627 (45%),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Evénements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4 945 (9%)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secrétariat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15 120€ (29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%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),</a:t>
            </a:r>
          </a:p>
          <a:p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Plateforme 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webinar 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1 806 € (3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%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), 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Zoom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2 278 € (4%), autres frais de 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fonctionnement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: 4 883 € (9%</a:t>
            </a:r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%). </a:t>
            </a:r>
          </a:p>
          <a:p>
            <a:endParaRPr lang="fr-FR" sz="13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fr-FR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			*********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DISPONIBILITES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400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Comptes courants : 	39 126 €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Compte à terme : 	235 700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€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	Total: 		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274 826 €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La situation financière de l’association est donc excellente.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Le rapport financier complet et le bilan sont joints à la convocation.</a:t>
            </a:r>
            <a:endParaRPr lang="fr-FR" sz="13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1B29B0-6C80-4A12-8265-C232C546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26/11/2020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51208E-3DB9-4D32-939A-2039983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Rapport Trésorier synthèse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A4E20B-9831-406C-AAE8-0A7F62D75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003399"/>
                </a:solidFill>
              </a:rPr>
              <a:t>Comité IP </a:t>
            </a:r>
            <a:r>
              <a:rPr lang="fr-FR" altLang="fr-FR" b="1" dirty="0" err="1">
                <a:solidFill>
                  <a:srgbClr val="003399"/>
                </a:solidFill>
              </a:rPr>
              <a:t>Valuation</a:t>
            </a:r>
            <a:br>
              <a:rPr lang="fr-FR" altLang="fr-FR" b="1" dirty="0">
                <a:solidFill>
                  <a:srgbClr val="003399"/>
                </a:solidFill>
              </a:rPr>
            </a:br>
            <a:r>
              <a:rPr lang="fr-FR" dirty="0"/>
              <a:t>Caroline de Mareuil-</a:t>
            </a:r>
            <a:r>
              <a:rPr lang="fr-FR" dirty="0" err="1"/>
              <a:t>Vilette</a:t>
            </a:r>
            <a:br>
              <a:rPr lang="fr-FR" dirty="0"/>
            </a:br>
            <a:r>
              <a:rPr lang="fr-FR" dirty="0"/>
              <a:t>Véronique Blum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210E73E-531D-4D95-B83B-82F84248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fr-FR" sz="3200" dirty="0"/>
            </a:br>
            <a:r>
              <a:rPr lang="fr-FR" sz="2800" b="1" dirty="0">
                <a:solidFill>
                  <a:srgbClr val="003399"/>
                </a:solidFill>
                <a:latin typeface="+mn-lt"/>
                <a:ea typeface="+mn-ea"/>
                <a:cs typeface="Arial" charset="0"/>
              </a:rPr>
              <a:t>Objectifs du comité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90000"/>
          <a:lstStyle/>
          <a:p>
            <a:r>
              <a:rPr lang="fr-CA" sz="1600" b="1" dirty="0"/>
              <a:t>Échanges d’idées, d’informations et d’expériences</a:t>
            </a:r>
          </a:p>
          <a:p>
            <a:pPr lvl="1"/>
            <a:r>
              <a:rPr lang="fr-CA" sz="1400" dirty="0"/>
              <a:t>Approche quantitative et qualitative de l’évaluation financière</a:t>
            </a:r>
          </a:p>
          <a:p>
            <a:pPr lvl="1"/>
            <a:r>
              <a:rPr lang="fr-CA" sz="1400" dirty="0"/>
              <a:t>Partages d’expériences et de pratiques (méthodes, sources d’information)</a:t>
            </a:r>
          </a:p>
          <a:p>
            <a:endParaRPr lang="fr-CA" sz="1600" b="1" dirty="0"/>
          </a:p>
          <a:p>
            <a:r>
              <a:rPr lang="fr-CA" sz="1600" b="1" dirty="0"/>
              <a:t>Participation à la formation des membres </a:t>
            </a:r>
          </a:p>
          <a:p>
            <a:pPr lvl="1"/>
            <a:r>
              <a:rPr lang="fr-CA" sz="1400" dirty="0"/>
              <a:t>Construction collégiale d’études de cas </a:t>
            </a:r>
          </a:p>
          <a:p>
            <a:pPr lvl="1"/>
            <a:r>
              <a:rPr lang="fr-CA" sz="1400" dirty="0"/>
              <a:t>Invités spécialistes de l’évaluation</a:t>
            </a:r>
          </a:p>
          <a:p>
            <a:endParaRPr lang="fr-CA" sz="1600" b="1" dirty="0"/>
          </a:p>
          <a:p>
            <a:r>
              <a:rPr lang="fr-CA" sz="1600" b="1" dirty="0"/>
              <a:t>Diffusion de  nos approches, notamment via le LESI</a:t>
            </a:r>
          </a:p>
          <a:p>
            <a:pPr lvl="1"/>
            <a:r>
              <a:rPr lang="fr-CA" sz="1400" dirty="0"/>
              <a:t>Travail commun avec André </a:t>
            </a:r>
            <a:r>
              <a:rPr lang="fr-CA" sz="1400" dirty="0" err="1"/>
              <a:t>Gorius</a:t>
            </a:r>
            <a:r>
              <a:rPr lang="fr-CA" sz="1400" dirty="0"/>
              <a:t> (IPV </a:t>
            </a:r>
            <a:r>
              <a:rPr lang="fr-CA" sz="1400" dirty="0" err="1"/>
              <a:t>committee</a:t>
            </a:r>
            <a:r>
              <a:rPr lang="fr-CA" sz="1400" dirty="0"/>
              <a:t> LESI)</a:t>
            </a:r>
          </a:p>
          <a:p>
            <a:pPr lvl="1"/>
            <a:r>
              <a:rPr lang="fr-CA" sz="1400" dirty="0">
                <a:cs typeface="Arial" panose="020B0604020202020204" pitchFamily="34" charset="0"/>
              </a:rPr>
              <a:t>Offre de formation</a:t>
            </a:r>
            <a:endParaRPr lang="fr-CA" sz="1600" dirty="0">
              <a:cs typeface="Arial" panose="020B0604020202020204" pitchFamily="34" charset="0"/>
            </a:endParaRPr>
          </a:p>
          <a:p>
            <a:pPr lvl="1"/>
            <a:r>
              <a:rPr lang="fr-CA" sz="1400" b="1" dirty="0">
                <a:cs typeface="Arial" panose="020B0604020202020204" pitchFamily="34" charset="0"/>
              </a:rPr>
              <a:t>Avril 2020 </a:t>
            </a:r>
            <a:r>
              <a:rPr lang="fr-CA" sz="1400" dirty="0">
                <a:cs typeface="Arial" panose="020B0604020202020204" pitchFamily="34" charset="0"/>
              </a:rPr>
              <a:t>: Publication des Business briefings du LESI </a:t>
            </a:r>
          </a:p>
          <a:p>
            <a:pPr lvl="1"/>
            <a:endParaRPr lang="fr-CA" sz="1400" dirty="0">
              <a:cs typeface="Arial" panose="020B0604020202020204" pitchFamily="34" charset="0"/>
            </a:endParaRPr>
          </a:p>
          <a:p>
            <a:r>
              <a:rPr lang="fr-CA" sz="1600" b="1" dirty="0" err="1"/>
              <a:t>Création</a:t>
            </a:r>
            <a:r>
              <a:rPr lang="fr-CA" sz="1600" b="1" dirty="0"/>
              <a:t> d’occasions d’</a:t>
            </a:r>
            <a:r>
              <a:rPr lang="fr-CA" sz="1600" b="1" dirty="0" err="1"/>
              <a:t>échanges</a:t>
            </a:r>
            <a:r>
              <a:rPr lang="fr-CA" sz="1600" b="1" dirty="0"/>
              <a:t> avec les pouvoirs publics</a:t>
            </a:r>
          </a:p>
          <a:p>
            <a:pPr lvl="1"/>
            <a:r>
              <a:rPr lang="fr-CA" sz="1400" dirty="0">
                <a:cs typeface="Arial" panose="020B0604020202020204" pitchFamily="34" charset="0"/>
              </a:rPr>
              <a:t>À venir, via le biais de conférences </a:t>
            </a:r>
          </a:p>
          <a:p>
            <a:endParaRPr lang="fr-CA" sz="1800" dirty="0"/>
          </a:p>
          <a:p>
            <a:pPr lvl="1"/>
            <a:endParaRPr lang="fr-CA" sz="1400" dirty="0"/>
          </a:p>
          <a:p>
            <a:endParaRPr lang="fr-CA" sz="1600" dirty="0"/>
          </a:p>
          <a:p>
            <a:endParaRPr lang="fr-CA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A2578F-40E3-CB4F-BE4D-B5C5FED5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861048"/>
            <a:ext cx="3072990" cy="10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210E73E-531D-4D95-B83B-82F84248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fr-FR" sz="3200" dirty="0"/>
            </a:br>
            <a:r>
              <a:rPr lang="fr-FR" sz="2800" b="1" dirty="0">
                <a:solidFill>
                  <a:srgbClr val="003399"/>
                </a:solidFill>
                <a:latin typeface="+mn-lt"/>
                <a:ea typeface="+mn-ea"/>
                <a:cs typeface="Arial" charset="0"/>
              </a:rPr>
              <a:t>Activité du comité en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marL="1587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Mars 2020, réunion en présentiel</a:t>
            </a: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Invités : Walter Forster &amp; Nicolas Roux, TWS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Anke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Nestler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présidente du comité 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IPV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Sujet : Théorie des jeux et brevets</a:t>
            </a:r>
          </a:p>
          <a:p>
            <a:pPr marL="11113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Avril 2020, webinaire</a:t>
            </a: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Co-organisé avec l’EM LYON et avec l’aide du comité licence logiciel</a:t>
            </a: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Invités : Adrien Basdevant, Michaël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Kefi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Sujet : Valorisation de la data</a:t>
            </a:r>
          </a:p>
          <a:p>
            <a:pPr marL="1587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Novembre 2020, webinaire</a:t>
            </a: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Invités : Claus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Hirzmann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expert en options réelles et Pierre Anger (sondage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supply-chain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Sujet : Comment valoriser les options d'une stratégie de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Exploitation du cas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Généthon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pour identifier des outils et stratégies de négociations futures</a:t>
            </a:r>
          </a:p>
          <a:p>
            <a:pPr marL="1587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Contribution à l’activité du LESI</a:t>
            </a: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avec le LESI</a:t>
            </a:r>
          </a:p>
          <a:p>
            <a:pPr marL="630237" lvl="1" indent="-171450">
              <a:spcBef>
                <a:spcPts val="600"/>
              </a:spcBef>
              <a:spcAft>
                <a:spcPts val="300"/>
              </a:spcAft>
              <a:buFontTx/>
              <a:buChar char="-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Novembre : présentation des business briefings</a:t>
            </a:r>
          </a:p>
          <a:p>
            <a:pPr marL="630237" lvl="1" indent="-171450">
              <a:spcBef>
                <a:spcPts val="600"/>
              </a:spcBef>
              <a:spcAft>
                <a:spcPts val="300"/>
              </a:spcAft>
              <a:buFontTx/>
              <a:buChar char="-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Décembre : real options &amp;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Généthon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7" lvl="1" indent="0">
              <a:spcBef>
                <a:spcPts val="600"/>
              </a:spcBef>
              <a:spcAft>
                <a:spcPts val="300"/>
              </a:spcAft>
              <a:buNone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A036780D-325C-473D-899A-EDCF53CB5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7888" cy="2090738"/>
          </a:xfrm>
        </p:spPr>
        <p:txBody>
          <a:bodyPr/>
          <a:lstStyle/>
          <a:p>
            <a:pPr eaLnBrk="1" hangingPunct="1"/>
            <a:r>
              <a:rPr lang="fr-FR" altLang="fr-FR" sz="4800" b="1" dirty="0">
                <a:solidFill>
                  <a:srgbClr val="003399"/>
                </a:solidFill>
              </a:rPr>
              <a:t>Assemblée Générale </a:t>
            </a:r>
            <a:br>
              <a:rPr lang="fr-FR" altLang="fr-FR" sz="1000" b="1" dirty="0">
                <a:solidFill>
                  <a:srgbClr val="003399"/>
                </a:solidFill>
              </a:rPr>
            </a:br>
            <a:br>
              <a:rPr lang="fr-FR" altLang="fr-FR" sz="1000" b="1" dirty="0">
                <a:solidFill>
                  <a:srgbClr val="003399"/>
                </a:solidFill>
              </a:rPr>
            </a:br>
            <a:br>
              <a:rPr lang="fr-FR" altLang="fr-FR" sz="1800" dirty="0">
                <a:solidFill>
                  <a:srgbClr val="003399"/>
                </a:solidFill>
              </a:rPr>
            </a:br>
            <a:br>
              <a:rPr lang="fr-FR" altLang="fr-FR" sz="1800" dirty="0">
                <a:solidFill>
                  <a:srgbClr val="003399"/>
                </a:solidFill>
              </a:rPr>
            </a:br>
            <a:r>
              <a:rPr lang="fr-FR" altLang="fr-FR" sz="1800" dirty="0">
                <a:solidFill>
                  <a:srgbClr val="003399"/>
                </a:solidFill>
              </a:rPr>
              <a:t>8 décembre 2020</a:t>
            </a:r>
          </a:p>
        </p:txBody>
      </p:sp>
      <p:sp>
        <p:nvSpPr>
          <p:cNvPr id="4099" name="Sous-titre 2">
            <a:extLst>
              <a:ext uri="{FF2B5EF4-FFF2-40B4-BE49-F238E27FC236}">
                <a16:creationId xmlns:a16="http://schemas.microsoft.com/office/drawing/2014/main" id="{6B2816C6-6F06-4388-97C2-E2B6BA9A5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7" y="5482392"/>
            <a:ext cx="7921625" cy="1293813"/>
          </a:xfrm>
        </p:spPr>
        <p:txBody>
          <a:bodyPr/>
          <a:lstStyle/>
          <a:p>
            <a:pPr eaLnBrk="1" hangingPunct="1"/>
            <a:r>
              <a:rPr lang="fr-FR" altLang="fr-FR" sz="5400" b="1" dirty="0">
                <a:solidFill>
                  <a:srgbClr val="003399"/>
                </a:solidFill>
              </a:rPr>
              <a:t>www.les-france.org</a:t>
            </a:r>
          </a:p>
        </p:txBody>
      </p:sp>
      <p:pic>
        <p:nvPicPr>
          <p:cNvPr id="4100" name="Picture 2" descr="C:\Users\CLafarge\Desktop\header_top.gif">
            <a:extLst>
              <a:ext uri="{FF2B5EF4-FFF2-40B4-BE49-F238E27FC236}">
                <a16:creationId xmlns:a16="http://schemas.microsoft.com/office/drawing/2014/main" id="{866555ED-A6B4-42B1-BB11-BF5365E0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93E67-9BB6-4B5F-8406-FA9823A7B008}"/>
              </a:ext>
            </a:extLst>
          </p:cNvPr>
          <p:cNvSpPr/>
          <p:nvPr/>
        </p:nvSpPr>
        <p:spPr>
          <a:xfrm>
            <a:off x="2123728" y="40050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solidFill>
                  <a:srgbClr val="003399"/>
                </a:solidFill>
              </a:rPr>
              <a:t>Young </a:t>
            </a:r>
            <a:r>
              <a:rPr lang="fr-FR" altLang="fr-FR" b="1" dirty="0" err="1">
                <a:solidFill>
                  <a:srgbClr val="003399"/>
                </a:solidFill>
              </a:rPr>
              <a:t>Members</a:t>
            </a:r>
            <a:r>
              <a:rPr lang="fr-FR" altLang="fr-FR" b="1" dirty="0">
                <a:solidFill>
                  <a:srgbClr val="003399"/>
                </a:solidFill>
              </a:rPr>
              <a:t> </a:t>
            </a:r>
            <a:r>
              <a:rPr lang="fr-FR" altLang="fr-FR" b="1" dirty="0" err="1">
                <a:solidFill>
                  <a:srgbClr val="003399"/>
                </a:solidFill>
              </a:rPr>
              <a:t>Congress</a:t>
            </a:r>
            <a:br>
              <a:rPr lang="fr-FR" altLang="fr-FR" b="1" dirty="0">
                <a:solidFill>
                  <a:srgbClr val="003399"/>
                </a:solidFill>
              </a:rPr>
            </a:br>
            <a:br>
              <a:rPr lang="fr-FR" altLang="fr-FR" b="1" dirty="0">
                <a:solidFill>
                  <a:srgbClr val="003399"/>
                </a:solidFill>
              </a:rPr>
            </a:br>
            <a:r>
              <a:rPr lang="fr-FR" altLang="fr-FR" dirty="0"/>
              <a:t>Anne-Céline TRUCHOT-BOTHNER</a:t>
            </a:r>
            <a:br>
              <a:rPr lang="fr-FR" altLang="fr-FR" b="1" dirty="0">
                <a:solidFill>
                  <a:srgbClr val="003399"/>
                </a:solidFill>
              </a:rPr>
            </a:br>
            <a:r>
              <a:rPr lang="fr-FR" altLang="fr-FR" dirty="0"/>
              <a:t>Johanna ROQUET</a:t>
            </a:r>
            <a:br>
              <a:rPr lang="fr-FR" altLang="fr-FR" dirty="0"/>
            </a:b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F4278E80-EF8A-40BA-BC91-BD4F05FF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>
            <a:extLst>
              <a:ext uri="{FF2B5EF4-FFF2-40B4-BE49-F238E27FC236}">
                <a16:creationId xmlns:a16="http://schemas.microsoft.com/office/drawing/2014/main" id="{F889A226-372F-45FD-8EEC-82A8EE5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1600" y="908720"/>
            <a:ext cx="69127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3399"/>
                </a:solidFill>
              </a:rPr>
              <a:t>CE QUE NOUS AVONS FAIT EN 2020</a:t>
            </a:r>
          </a:p>
          <a:p>
            <a:endParaRPr lang="fr-FR" sz="2400" b="1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1 événement </a:t>
            </a:r>
            <a:r>
              <a:rPr lang="fr-FR" dirty="0"/>
              <a:t>LES France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2390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srgbClr val="003399"/>
                </a:solidFill>
              </a:rPr>
              <a:t>Afterwork</a:t>
            </a:r>
            <a:r>
              <a:rPr lang="fr-FR" dirty="0">
                <a:solidFill>
                  <a:srgbClr val="003399"/>
                </a:solidFill>
              </a:rPr>
              <a:t> virtuel</a:t>
            </a:r>
            <a:r>
              <a:rPr lang="fr-FR" dirty="0"/>
              <a:t> le 4 juillet 2020 – Rencontre d’un expert…et si c’était à refaire?  </a:t>
            </a:r>
          </a:p>
          <a:p>
            <a:pPr marL="723900"/>
            <a:r>
              <a:rPr lang="fr-FR" dirty="0">
                <a:solidFill>
                  <a:srgbClr val="003399"/>
                </a:solidFill>
              </a:rPr>
              <a:t>Adrien BASDEVANT (Avocat, </a:t>
            </a:r>
            <a:r>
              <a:rPr lang="fr-FR" dirty="0"/>
              <a:t>Spécialiste des enjeux juridiques soulevés par les data, algorithmes, IA, cybercriminalité, </a:t>
            </a:r>
            <a:r>
              <a:rPr lang="fr-FR" dirty="0" err="1"/>
              <a:t>deep</a:t>
            </a:r>
            <a:r>
              <a:rPr lang="fr-FR" dirty="0"/>
              <a:t> tech, chiffrement, logiciel, média, télécom, blockchain et l’économie numérique)</a:t>
            </a:r>
          </a:p>
          <a:p>
            <a:pPr marL="723900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Soutien au LESI YMC </a:t>
            </a:r>
            <a:r>
              <a:rPr lang="fr-FR" b="1" dirty="0" err="1">
                <a:solidFill>
                  <a:srgbClr val="003399"/>
                </a:solidFill>
              </a:rPr>
              <a:t>Tournament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fr-FR" dirty="0"/>
              <a:t>tout au long de l’année </a:t>
            </a:r>
          </a:p>
        </p:txBody>
      </p:sp>
    </p:spTree>
    <p:extLst>
      <p:ext uri="{BB962C8B-B14F-4D97-AF65-F5344CB8AC3E}">
        <p14:creationId xmlns:p14="http://schemas.microsoft.com/office/powerpoint/2010/main" val="3432858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b5541328-a507-4760-90f1-21dd21d9a2ff" xsi:nil="true"/>
    <MigrationWizId xmlns="b5541328-a507-4760-90f1-21dd21d9a2ff" xsi:nil="true"/>
    <MigrationWizIdPermissions xmlns="b5541328-a507-4760-90f1-21dd21d9a2ff" xsi:nil="true"/>
    <MigrationWizIdDocumentLibraryPermissions xmlns="b5541328-a507-4760-90f1-21dd21d9a2ff" xsi:nil="true"/>
    <MigrationWizIdPermissionLevels xmlns="b5541328-a507-4760-90f1-21dd21d9a2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6A7DC85E4648B8A7FD258757DA8B" ma:contentTypeVersion="17" ma:contentTypeDescription="Create a new document." ma:contentTypeScope="" ma:versionID="8cd05a95d72118099614335149841464">
  <xsd:schema xmlns:xsd="http://www.w3.org/2001/XMLSchema" xmlns:xs="http://www.w3.org/2001/XMLSchema" xmlns:p="http://schemas.microsoft.com/office/2006/metadata/properties" xmlns:ns3="b5541328-a507-4760-90f1-21dd21d9a2ff" xmlns:ns4="4453cf1f-82ba-41ba-a4b5-b898cddde8af" targetNamespace="http://schemas.microsoft.com/office/2006/metadata/properties" ma:root="true" ma:fieldsID="56e328390a65ae9216dd622c728cce65" ns3:_="" ns4:_="">
    <xsd:import namespace="b5541328-a507-4760-90f1-21dd21d9a2ff"/>
    <xsd:import namespace="4453cf1f-82ba-41ba-a4b5-b898cddde8af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41328-a507-4760-90f1-21dd21d9a2f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3cf1f-82ba-41ba-a4b5-b898cddde8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22B67A-8744-48E3-B1CF-0DCC6DB4EE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EFB7B-2992-47E1-BD25-02A72D54094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5541328-a507-4760-90f1-21dd21d9a2ff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4453cf1f-82ba-41ba-a4b5-b898cddde8a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9DA366-83DD-418C-9C46-31B5EF269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41328-a507-4760-90f1-21dd21d9a2ff"/>
    <ds:schemaRef ds:uri="4453cf1f-82ba-41ba-a4b5-b898cddde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2604</Words>
  <Application>Microsoft Office PowerPoint</Application>
  <PresentationFormat>Affichage à l'écran (4:3)</PresentationFormat>
  <Paragraphs>386</Paragraphs>
  <Slides>49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7" baseType="lpstr">
      <vt:lpstr>Abadi</vt:lpstr>
      <vt:lpstr>Arial</vt:lpstr>
      <vt:lpstr>Arial</vt:lpstr>
      <vt:lpstr>Bradley Hand ITC</vt:lpstr>
      <vt:lpstr>Calibri</vt:lpstr>
      <vt:lpstr>Times New Roman</vt:lpstr>
      <vt:lpstr>Wingdings</vt:lpstr>
      <vt:lpstr>Thème Office</vt:lpstr>
      <vt:lpstr>Assemblée Générale   Mardi 8 décembre 2020  </vt:lpstr>
      <vt:lpstr>Bienvenue à la conférence annuelle du LES France « Actualités du Licensing 2020 »</vt:lpstr>
      <vt:lpstr>Présentation PowerPoint</vt:lpstr>
      <vt:lpstr>Présentation PowerPoint</vt:lpstr>
      <vt:lpstr>Comité IP Valuation Caroline de Mareuil-Vilette Véronique Blum</vt:lpstr>
      <vt:lpstr> Objectifs du comité</vt:lpstr>
      <vt:lpstr> Activité du comité en 2020</vt:lpstr>
      <vt:lpstr>Assemblée Générale     8 décembre 2020</vt:lpstr>
      <vt:lpstr>Présentation PowerPoint</vt:lpstr>
      <vt:lpstr>Présentation PowerPoint</vt:lpstr>
      <vt:lpstr>Présentation PowerPoint</vt:lpstr>
      <vt:lpstr>Comité Life Sciences </vt:lpstr>
      <vt:lpstr>OBJECTIFS du comité Life Sciences: </vt:lpstr>
      <vt:lpstr>Evènements organisés 2020 : </vt:lpstr>
      <vt:lpstr>Régine PORET</vt:lpstr>
      <vt:lpstr> </vt:lpstr>
      <vt:lpstr>Présentation PowerPoint</vt:lpstr>
      <vt:lpstr>Présentation PowerPoint</vt:lpstr>
      <vt:lpstr>European Committee  Emmanuel Gougé</vt:lpstr>
      <vt:lpstr> Objectifs du Comité</vt:lpstr>
      <vt:lpstr>2020 Milestones </vt:lpstr>
      <vt:lpstr> Actions 2021</vt:lpstr>
      <vt:lpstr>Présentation PowerPoint</vt:lpstr>
      <vt:lpstr>Assemblée Générale   8 décembre 2020 </vt:lpstr>
      <vt:lpstr>Résultats de l’enquête 2020  (basés sur 153 réponses : environ 50% des adhérents)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Assemblée Générale   Mardi 8 décembre 2020 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IAM/PDS 100 du LES France</dc:title>
  <dc:creator>Catherine Lafarge</dc:creator>
  <cp:lastModifiedBy>amaury catrice</cp:lastModifiedBy>
  <cp:revision>196</cp:revision>
  <dcterms:created xsi:type="dcterms:W3CDTF">2011-03-25T16:29:26Z</dcterms:created>
  <dcterms:modified xsi:type="dcterms:W3CDTF">2020-12-09T11:46:42Z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dad89-2096-47a1-b1b1-c9d057667e94_Enabled">
    <vt:lpwstr>True</vt:lpwstr>
  </property>
  <property fmtid="{D5CDD505-2E9C-101B-9397-08002B2CF9AE}" pid="3" name="MSIP_Label_645dad89-2096-47a1-b1b1-c9d057667e94_SiteId">
    <vt:lpwstr>e4e1abd9-eac7-4a71-ab52-da5c998aa7ba</vt:lpwstr>
  </property>
  <property fmtid="{D5CDD505-2E9C-101B-9397-08002B2CF9AE}" pid="4" name="MSIP_Label_645dad89-2096-47a1-b1b1-c9d057667e94_Owner">
    <vt:lpwstr>jean-yves.legendre@rd.loreal.com</vt:lpwstr>
  </property>
  <property fmtid="{D5CDD505-2E9C-101B-9397-08002B2CF9AE}" pid="5" name="MSIP_Label_645dad89-2096-47a1-b1b1-c9d057667e94_SetDate">
    <vt:lpwstr>2019-11-18T08:19:31.0128928Z</vt:lpwstr>
  </property>
  <property fmtid="{D5CDD505-2E9C-101B-9397-08002B2CF9AE}" pid="6" name="MSIP_Label_645dad89-2096-47a1-b1b1-c9d057667e94_Name">
    <vt:lpwstr>C1 - Internal use</vt:lpwstr>
  </property>
  <property fmtid="{D5CDD505-2E9C-101B-9397-08002B2CF9AE}" pid="7" name="MSIP_Label_645dad89-2096-47a1-b1b1-c9d057667e94_Application">
    <vt:lpwstr>Microsoft Azure Information Protection</vt:lpwstr>
  </property>
  <property fmtid="{D5CDD505-2E9C-101B-9397-08002B2CF9AE}" pid="8" name="MSIP_Label_645dad89-2096-47a1-b1b1-c9d057667e94_Extended_MSFT_Method">
    <vt:lpwstr>Automatic</vt:lpwstr>
  </property>
  <property fmtid="{D5CDD505-2E9C-101B-9397-08002B2CF9AE}" pid="9" name="Sensitivity">
    <vt:lpwstr>C1 - Internal use</vt:lpwstr>
  </property>
  <property fmtid="{D5CDD505-2E9C-101B-9397-08002B2CF9AE}" pid="10" name="ContentTypeId">
    <vt:lpwstr>0x010100C6B76A7DC85E4648B8A7FD258757DA8B</vt:lpwstr>
  </property>
</Properties>
</file>