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9" r:id="rId2"/>
    <p:sldId id="721" r:id="rId3"/>
    <p:sldId id="738" r:id="rId4"/>
    <p:sldId id="722" r:id="rId5"/>
    <p:sldId id="740" r:id="rId6"/>
    <p:sldId id="741" r:id="rId7"/>
    <p:sldId id="742" r:id="rId8"/>
    <p:sldId id="743" r:id="rId9"/>
    <p:sldId id="753" r:id="rId10"/>
    <p:sldId id="744" r:id="rId11"/>
    <p:sldId id="747" r:id="rId12"/>
    <p:sldId id="746" r:id="rId13"/>
    <p:sldId id="748" r:id="rId14"/>
    <p:sldId id="750" r:id="rId15"/>
    <p:sldId id="755" r:id="rId16"/>
    <p:sldId id="757" r:id="rId17"/>
    <p:sldId id="756" r:id="rId18"/>
    <p:sldId id="751" r:id="rId19"/>
    <p:sldId id="749" r:id="rId20"/>
    <p:sldId id="754" r:id="rId21"/>
    <p:sldId id="758" r:id="rId22"/>
    <p:sldId id="735" r:id="rId23"/>
    <p:sldId id="736" r:id="rId24"/>
    <p:sldId id="752" r:id="rId25"/>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083" cy="4963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5640" y="0"/>
            <a:ext cx="2950083" cy="496310"/>
          </a:xfrm>
          <a:prstGeom prst="rect">
            <a:avLst/>
          </a:prstGeom>
        </p:spPr>
        <p:txBody>
          <a:bodyPr vert="horz" lIns="91440" tIns="45720" rIns="91440" bIns="45720" rtlCol="0"/>
          <a:lstStyle>
            <a:lvl1pPr algn="r">
              <a:defRPr sz="1200"/>
            </a:lvl1pPr>
          </a:lstStyle>
          <a:p>
            <a:fld id="{96CD16F5-AB0F-4BDE-808C-B053B1F2DD4F}" type="datetimeFigureOut">
              <a:rPr lang="en-GB" smtClean="0"/>
              <a:t>09/12/2020</a:t>
            </a:fld>
            <a:endParaRPr lang="en-GB"/>
          </a:p>
        </p:txBody>
      </p:sp>
      <p:sp>
        <p:nvSpPr>
          <p:cNvPr id="4" name="Footer Placeholder 3"/>
          <p:cNvSpPr>
            <a:spLocks noGrp="1"/>
          </p:cNvSpPr>
          <p:nvPr>
            <p:ph type="ftr" sz="quarter" idx="2"/>
          </p:nvPr>
        </p:nvSpPr>
        <p:spPr>
          <a:xfrm>
            <a:off x="0" y="9441386"/>
            <a:ext cx="2950083" cy="49631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5640" y="9441386"/>
            <a:ext cx="2950083" cy="496310"/>
          </a:xfrm>
          <a:prstGeom prst="rect">
            <a:avLst/>
          </a:prstGeom>
        </p:spPr>
        <p:txBody>
          <a:bodyPr vert="horz" lIns="91440" tIns="45720" rIns="91440" bIns="45720" rtlCol="0" anchor="b"/>
          <a:lstStyle>
            <a:lvl1pPr algn="r">
              <a:defRPr sz="1200"/>
            </a:lvl1pPr>
          </a:lstStyle>
          <a:p>
            <a:fld id="{C7D9BA89-B215-4540-A681-223678525ECB}" type="slidenum">
              <a:rPr lang="en-GB" smtClean="0"/>
              <a:t>‹N°›</a:t>
            </a:fld>
            <a:endParaRPr lang="en-GB"/>
          </a:p>
        </p:txBody>
      </p:sp>
    </p:spTree>
    <p:extLst>
      <p:ext uri="{BB962C8B-B14F-4D97-AF65-F5344CB8AC3E}">
        <p14:creationId xmlns:p14="http://schemas.microsoft.com/office/powerpoint/2010/main" val="3890703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083" cy="497953"/>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55640" y="1"/>
            <a:ext cx="2950083" cy="497953"/>
          </a:xfrm>
          <a:prstGeom prst="rect">
            <a:avLst/>
          </a:prstGeom>
        </p:spPr>
        <p:txBody>
          <a:bodyPr vert="horz" lIns="91425" tIns="45713" rIns="91425" bIns="45713" rtlCol="0"/>
          <a:lstStyle>
            <a:lvl1pPr algn="r">
              <a:defRPr sz="1200"/>
            </a:lvl1pPr>
          </a:lstStyle>
          <a:p>
            <a:fld id="{9D1AE9F2-B6C1-44E7-9FBA-10B3D18482AD}" type="datetimeFigureOut">
              <a:rPr lang="en-US" smtClean="0"/>
              <a:t>12/9/2020</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1017" y="4783966"/>
            <a:ext cx="5445169" cy="3912956"/>
          </a:xfrm>
          <a:prstGeom prst="rect">
            <a:avLst/>
          </a:prstGeom>
        </p:spPr>
        <p:txBody>
          <a:bodyPr vert="horz" lIns="91425" tIns="45713" rIns="91425"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1387"/>
            <a:ext cx="2950083" cy="497952"/>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55640" y="9441387"/>
            <a:ext cx="2950083" cy="497952"/>
          </a:xfrm>
          <a:prstGeom prst="rect">
            <a:avLst/>
          </a:prstGeom>
        </p:spPr>
        <p:txBody>
          <a:bodyPr vert="horz" lIns="91425" tIns="45713" rIns="91425" bIns="45713" rtlCol="0" anchor="b"/>
          <a:lstStyle>
            <a:lvl1pPr algn="r">
              <a:defRPr sz="1200"/>
            </a:lvl1pPr>
          </a:lstStyle>
          <a:p>
            <a:fld id="{5A6F654F-F270-4603-93D8-C8118B5A0544}" type="slidenum">
              <a:rPr lang="en-US" smtClean="0"/>
              <a:t>‹N°›</a:t>
            </a:fld>
            <a:endParaRPr lang="en-US"/>
          </a:p>
        </p:txBody>
      </p:sp>
    </p:spTree>
    <p:extLst>
      <p:ext uri="{BB962C8B-B14F-4D97-AF65-F5344CB8AC3E}">
        <p14:creationId xmlns:p14="http://schemas.microsoft.com/office/powerpoint/2010/main" val="389607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62A5D1D-575E-42E0-ADEE-E1921C12468D}"/>
              </a:ext>
            </a:extLst>
          </p:cNvPr>
          <p:cNvSpPr>
            <a:spLocks noGrp="1"/>
          </p:cNvSpPr>
          <p:nvPr>
            <p:ph type="dt" sz="half" idx="10"/>
          </p:nvPr>
        </p:nvSpPr>
        <p:spPr/>
        <p:txBody>
          <a:bodyPr/>
          <a:lstStyle/>
          <a:p>
            <a:fld id="{D7E81E60-BF16-486E-B8A0-E5DCCD5823D2}" type="datetimeFigureOut">
              <a:rPr lang="en-US" smtClean="0"/>
              <a:t>12/9/2020</a:t>
            </a:fld>
            <a:endParaRPr lang="en-US"/>
          </a:p>
        </p:txBody>
      </p:sp>
      <p:sp>
        <p:nvSpPr>
          <p:cNvPr id="5" name="Footer Placeholder 4">
            <a:extLst>
              <a:ext uri="{FF2B5EF4-FFF2-40B4-BE49-F238E27FC236}">
                <a16:creationId xmlns:a16="http://schemas.microsoft.com/office/drawing/2014/main" id="{263C1408-826C-409D-BE97-8560C8677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7E0A2-B6AE-409F-81C8-5471DF1F0F7D}"/>
              </a:ext>
            </a:extLst>
          </p:cNvPr>
          <p:cNvSpPr>
            <a:spLocks noGrp="1"/>
          </p:cNvSpPr>
          <p:nvPr>
            <p:ph type="sldNum" sz="quarter" idx="12"/>
          </p:nvPr>
        </p:nvSpPr>
        <p:spPr/>
        <p:txBody>
          <a:bodyPr/>
          <a:lstStyle/>
          <a:p>
            <a:fld id="{9D0EE200-46CD-4802-812E-D45928ED56D2}" type="slidenum">
              <a:rPr lang="en-US" smtClean="0"/>
              <a:t>‹N°›</a:t>
            </a:fld>
            <a:endParaRPr lang="en-US"/>
          </a:p>
        </p:txBody>
      </p:sp>
      <p:pic>
        <p:nvPicPr>
          <p:cNvPr id="8" name="Picture 7" descr="A close up of a sign&#10;&#10;Description automatically generated">
            <a:extLst>
              <a:ext uri="{FF2B5EF4-FFF2-40B4-BE49-F238E27FC236}">
                <a16:creationId xmlns:a16="http://schemas.microsoft.com/office/drawing/2014/main" id="{461F6734-7714-4607-939E-A79A181DD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0212" y="632366"/>
            <a:ext cx="6991575" cy="5334584"/>
          </a:xfrm>
          <a:prstGeom prst="rect">
            <a:avLst/>
          </a:prstGeom>
        </p:spPr>
      </p:pic>
    </p:spTree>
    <p:extLst>
      <p:ext uri="{BB962C8B-B14F-4D97-AF65-F5344CB8AC3E}">
        <p14:creationId xmlns:p14="http://schemas.microsoft.com/office/powerpoint/2010/main" val="169277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679C-B12A-408F-9763-2955CD1FBD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900509-AB22-4A2F-9763-77E9C1DDA8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5450F-9107-4634-A13B-04831C47E914}"/>
              </a:ext>
            </a:extLst>
          </p:cNvPr>
          <p:cNvSpPr>
            <a:spLocks noGrp="1"/>
          </p:cNvSpPr>
          <p:nvPr>
            <p:ph type="dt" sz="half" idx="10"/>
          </p:nvPr>
        </p:nvSpPr>
        <p:spPr/>
        <p:txBody>
          <a:bodyPr/>
          <a:lstStyle/>
          <a:p>
            <a:fld id="{D7E81E60-BF16-486E-B8A0-E5DCCD5823D2}" type="datetimeFigureOut">
              <a:rPr lang="en-US" smtClean="0"/>
              <a:t>12/9/2020</a:t>
            </a:fld>
            <a:endParaRPr lang="en-US"/>
          </a:p>
        </p:txBody>
      </p:sp>
      <p:sp>
        <p:nvSpPr>
          <p:cNvPr id="5" name="Footer Placeholder 4">
            <a:extLst>
              <a:ext uri="{FF2B5EF4-FFF2-40B4-BE49-F238E27FC236}">
                <a16:creationId xmlns:a16="http://schemas.microsoft.com/office/drawing/2014/main" id="{200A4BC8-3D1B-49BF-BD2A-8192620BF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13521-5A55-481E-8A12-62FEE6531AC7}"/>
              </a:ext>
            </a:extLst>
          </p:cNvPr>
          <p:cNvSpPr>
            <a:spLocks noGrp="1"/>
          </p:cNvSpPr>
          <p:nvPr>
            <p:ph type="sldNum" sz="quarter" idx="12"/>
          </p:nvPr>
        </p:nvSpPr>
        <p:spPr/>
        <p:txBody>
          <a:bodyPr/>
          <a:lstStyle/>
          <a:p>
            <a:fld id="{9D0EE200-46CD-4802-812E-D45928ED56D2}" type="slidenum">
              <a:rPr lang="en-US" smtClean="0"/>
              <a:t>‹N°›</a:t>
            </a:fld>
            <a:endParaRPr lang="en-US"/>
          </a:p>
        </p:txBody>
      </p:sp>
    </p:spTree>
    <p:extLst>
      <p:ext uri="{BB962C8B-B14F-4D97-AF65-F5344CB8AC3E}">
        <p14:creationId xmlns:p14="http://schemas.microsoft.com/office/powerpoint/2010/main" val="194141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540558-4BCF-44AB-922E-3535B081E7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86FE4-FBFF-4E07-8791-8AB9B862C6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38BB8-0151-4B6B-A7CC-B490646226D5}"/>
              </a:ext>
            </a:extLst>
          </p:cNvPr>
          <p:cNvSpPr>
            <a:spLocks noGrp="1"/>
          </p:cNvSpPr>
          <p:nvPr>
            <p:ph type="dt" sz="half" idx="10"/>
          </p:nvPr>
        </p:nvSpPr>
        <p:spPr/>
        <p:txBody>
          <a:bodyPr/>
          <a:lstStyle/>
          <a:p>
            <a:fld id="{D7E81E60-BF16-486E-B8A0-E5DCCD5823D2}" type="datetimeFigureOut">
              <a:rPr lang="en-US" smtClean="0"/>
              <a:t>12/9/2020</a:t>
            </a:fld>
            <a:endParaRPr lang="en-US"/>
          </a:p>
        </p:txBody>
      </p:sp>
      <p:sp>
        <p:nvSpPr>
          <p:cNvPr id="5" name="Footer Placeholder 4">
            <a:extLst>
              <a:ext uri="{FF2B5EF4-FFF2-40B4-BE49-F238E27FC236}">
                <a16:creationId xmlns:a16="http://schemas.microsoft.com/office/drawing/2014/main" id="{75DC4875-58ED-4A4D-892C-63DDA4C30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E45A0-4494-4095-9920-04F53094F6A8}"/>
              </a:ext>
            </a:extLst>
          </p:cNvPr>
          <p:cNvSpPr>
            <a:spLocks noGrp="1"/>
          </p:cNvSpPr>
          <p:nvPr>
            <p:ph type="sldNum" sz="quarter" idx="12"/>
          </p:nvPr>
        </p:nvSpPr>
        <p:spPr/>
        <p:txBody>
          <a:bodyPr/>
          <a:lstStyle/>
          <a:p>
            <a:fld id="{9D0EE200-46CD-4802-812E-D45928ED56D2}" type="slidenum">
              <a:rPr lang="en-US" smtClean="0"/>
              <a:t>‹N°›</a:t>
            </a:fld>
            <a:endParaRPr lang="en-US"/>
          </a:p>
        </p:txBody>
      </p:sp>
    </p:spTree>
    <p:extLst>
      <p:ext uri="{BB962C8B-B14F-4D97-AF65-F5344CB8AC3E}">
        <p14:creationId xmlns:p14="http://schemas.microsoft.com/office/powerpoint/2010/main" val="294115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2AA5-A9C8-4AE2-AD75-334DF5660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62CEA-42EF-4B9A-967F-84A1582DCBF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28839BF-AF28-4600-B9E3-E51CFE2ED9E6}"/>
              </a:ext>
            </a:extLst>
          </p:cNvPr>
          <p:cNvSpPr>
            <a:spLocks noGrp="1"/>
          </p:cNvSpPr>
          <p:nvPr>
            <p:ph type="sldNum" sz="quarter" idx="12"/>
          </p:nvPr>
        </p:nvSpPr>
        <p:spPr/>
        <p:txBody>
          <a:bodyPr/>
          <a:lstStyle/>
          <a:p>
            <a:r>
              <a:rPr lang="en-US" dirty="0"/>
              <a:t>Page </a:t>
            </a:r>
            <a:fld id="{9D0EE200-46CD-4802-812E-D45928ED56D2}" type="slidenum">
              <a:rPr lang="en-US" smtClean="0"/>
              <a:pPr/>
              <a:t>‹N°›</a:t>
            </a:fld>
            <a:endParaRPr lang="en-US" dirty="0"/>
          </a:p>
        </p:txBody>
      </p:sp>
      <p:pic>
        <p:nvPicPr>
          <p:cNvPr id="8" name="World-Map.ai" descr="World-Map.ai">
            <a:extLst>
              <a:ext uri="{FF2B5EF4-FFF2-40B4-BE49-F238E27FC236}">
                <a16:creationId xmlns:a16="http://schemas.microsoft.com/office/drawing/2014/main" id="{205BDF42-F4CB-4034-B548-E30DA4327DDC}"/>
              </a:ext>
            </a:extLst>
          </p:cNvPr>
          <p:cNvPicPr>
            <a:picLocks noChangeAspect="1"/>
          </p:cNvPicPr>
          <p:nvPr userDrawn="1"/>
        </p:nvPicPr>
        <p:blipFill>
          <a:blip r:embed="rId2" cstate="screen">
            <a:alphaModFix amt="10538"/>
            <a:extLst>
              <a:ext uri="{28A0092B-C50C-407E-A947-70E740481C1C}">
                <a14:useLocalDpi xmlns:a14="http://schemas.microsoft.com/office/drawing/2010/main"/>
              </a:ext>
            </a:extLst>
          </a:blip>
          <a:stretch>
            <a:fillRect/>
          </a:stretch>
        </p:blipFill>
        <p:spPr>
          <a:xfrm>
            <a:off x="1032064" y="774573"/>
            <a:ext cx="11014219" cy="5308854"/>
          </a:xfrm>
          <a:prstGeom prst="rect">
            <a:avLst/>
          </a:prstGeom>
          <a:ln w="12700">
            <a:miter lim="400000"/>
          </a:ln>
        </p:spPr>
      </p:pic>
      <p:pic>
        <p:nvPicPr>
          <p:cNvPr id="10" name="Picture 9" descr="A close up of a sign&#10;&#10;Description automatically generated">
            <a:extLst>
              <a:ext uri="{FF2B5EF4-FFF2-40B4-BE49-F238E27FC236}">
                <a16:creationId xmlns:a16="http://schemas.microsoft.com/office/drawing/2014/main" id="{141B0FE7-DBD7-4AC3-BB1C-6A328A234A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9581" y="5484245"/>
            <a:ext cx="1384966" cy="1056732"/>
          </a:xfrm>
          <a:prstGeom prst="rect">
            <a:avLst/>
          </a:prstGeom>
        </p:spPr>
      </p:pic>
      <p:cxnSp>
        <p:nvCxnSpPr>
          <p:cNvPr id="11" name="Straight Connector 10">
            <a:extLst>
              <a:ext uri="{FF2B5EF4-FFF2-40B4-BE49-F238E27FC236}">
                <a16:creationId xmlns:a16="http://schemas.microsoft.com/office/drawing/2014/main" id="{DC0AD5C5-81E8-4A18-92F5-278702718771}"/>
              </a:ext>
            </a:extLst>
          </p:cNvPr>
          <p:cNvCxnSpPr/>
          <p:nvPr userDrawn="1"/>
        </p:nvCxnSpPr>
        <p:spPr>
          <a:xfrm>
            <a:off x="2191109" y="6012611"/>
            <a:ext cx="9162691"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440" y="5500359"/>
            <a:ext cx="1880041" cy="1085512"/>
          </a:xfrm>
          <a:prstGeom prst="rect">
            <a:avLst/>
          </a:prstGeom>
        </p:spPr>
      </p:pic>
    </p:spTree>
    <p:extLst>
      <p:ext uri="{BB962C8B-B14F-4D97-AF65-F5344CB8AC3E}">
        <p14:creationId xmlns:p14="http://schemas.microsoft.com/office/powerpoint/2010/main" val="367754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B04F9-2F05-4F14-B5F0-E791119BC9C4}"/>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4B60E099-362A-4A16-A9EB-610BF7D9F0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E2162B-FCF4-4785-BFAC-DF0AF372DE83}"/>
              </a:ext>
            </a:extLst>
          </p:cNvPr>
          <p:cNvSpPr>
            <a:spLocks noGrp="1"/>
          </p:cNvSpPr>
          <p:nvPr>
            <p:ph type="dt" sz="half" idx="10"/>
          </p:nvPr>
        </p:nvSpPr>
        <p:spPr/>
        <p:txBody>
          <a:bodyPr/>
          <a:lstStyle/>
          <a:p>
            <a:fld id="{D7E81E60-BF16-486E-B8A0-E5DCCD5823D2}" type="datetimeFigureOut">
              <a:rPr lang="en-US" smtClean="0"/>
              <a:t>12/9/2020</a:t>
            </a:fld>
            <a:endParaRPr lang="en-US"/>
          </a:p>
        </p:txBody>
      </p:sp>
      <p:sp>
        <p:nvSpPr>
          <p:cNvPr id="5" name="Footer Placeholder 4">
            <a:extLst>
              <a:ext uri="{FF2B5EF4-FFF2-40B4-BE49-F238E27FC236}">
                <a16:creationId xmlns:a16="http://schemas.microsoft.com/office/drawing/2014/main" id="{90FE2ACE-7F55-431C-9B88-F52F58C70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97F63-2256-431D-B12C-F3D1901406F0}"/>
              </a:ext>
            </a:extLst>
          </p:cNvPr>
          <p:cNvSpPr>
            <a:spLocks noGrp="1"/>
          </p:cNvSpPr>
          <p:nvPr>
            <p:ph type="sldNum" sz="quarter" idx="12"/>
          </p:nvPr>
        </p:nvSpPr>
        <p:spPr/>
        <p:txBody>
          <a:bodyPr/>
          <a:lstStyle/>
          <a:p>
            <a:fld id="{9D0EE200-46CD-4802-812E-D45928ED56D2}" type="slidenum">
              <a:rPr lang="en-US" smtClean="0"/>
              <a:t>‹N°›</a:t>
            </a:fld>
            <a:endParaRPr lang="en-US"/>
          </a:p>
        </p:txBody>
      </p:sp>
      <p:pic>
        <p:nvPicPr>
          <p:cNvPr id="8" name="World-Map.ai" descr="World-Map.ai">
            <a:extLst>
              <a:ext uri="{FF2B5EF4-FFF2-40B4-BE49-F238E27FC236}">
                <a16:creationId xmlns:a16="http://schemas.microsoft.com/office/drawing/2014/main" id="{0C5D874A-8EFE-476A-8D3F-E676AF5192E3}"/>
              </a:ext>
            </a:extLst>
          </p:cNvPr>
          <p:cNvPicPr>
            <a:picLocks noChangeAspect="1"/>
          </p:cNvPicPr>
          <p:nvPr userDrawn="1"/>
        </p:nvPicPr>
        <p:blipFill>
          <a:blip r:embed="rId2" cstate="screen">
            <a:alphaModFix amt="10538"/>
            <a:extLst>
              <a:ext uri="{28A0092B-C50C-407E-A947-70E740481C1C}">
                <a14:useLocalDpi xmlns:a14="http://schemas.microsoft.com/office/drawing/2010/main"/>
              </a:ext>
            </a:extLst>
          </a:blip>
          <a:stretch>
            <a:fillRect/>
          </a:stretch>
        </p:blipFill>
        <p:spPr>
          <a:xfrm>
            <a:off x="588891" y="774573"/>
            <a:ext cx="11014219" cy="5308854"/>
          </a:xfrm>
          <a:prstGeom prst="rect">
            <a:avLst/>
          </a:prstGeom>
          <a:ln w="12700">
            <a:miter lim="400000"/>
          </a:ln>
        </p:spPr>
      </p:pic>
      <p:pic>
        <p:nvPicPr>
          <p:cNvPr id="11" name="Picture 10" descr="A close up of a sign&#10;&#10;Description automatically generated">
            <a:extLst>
              <a:ext uri="{FF2B5EF4-FFF2-40B4-BE49-F238E27FC236}">
                <a16:creationId xmlns:a16="http://schemas.microsoft.com/office/drawing/2014/main" id="{BCD9993F-E037-4FDD-9BBB-3CD3AC386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0087" y="170606"/>
            <a:ext cx="1561070" cy="11911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85701" y="269513"/>
            <a:ext cx="2192997" cy="1266209"/>
          </a:xfrm>
          <a:prstGeom prst="rect">
            <a:avLst/>
          </a:prstGeom>
        </p:spPr>
      </p:pic>
    </p:spTree>
    <p:extLst>
      <p:ext uri="{BB962C8B-B14F-4D97-AF65-F5344CB8AC3E}">
        <p14:creationId xmlns:p14="http://schemas.microsoft.com/office/powerpoint/2010/main" val="360680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EB07-1094-430D-9B78-8EB5A88F97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1E0D59-64BB-4765-A810-3DAFB391D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55F56D-00DF-4D26-B69E-6B75B19772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3CC307-0A37-4B82-ADB6-E697CF27A790}"/>
              </a:ext>
            </a:extLst>
          </p:cNvPr>
          <p:cNvSpPr>
            <a:spLocks noGrp="1"/>
          </p:cNvSpPr>
          <p:nvPr>
            <p:ph type="dt" sz="half" idx="10"/>
          </p:nvPr>
        </p:nvSpPr>
        <p:spPr/>
        <p:txBody>
          <a:bodyPr/>
          <a:lstStyle/>
          <a:p>
            <a:fld id="{D7E81E60-BF16-486E-B8A0-E5DCCD5823D2}" type="datetimeFigureOut">
              <a:rPr lang="en-US" smtClean="0"/>
              <a:t>12/9/2020</a:t>
            </a:fld>
            <a:endParaRPr lang="en-US"/>
          </a:p>
        </p:txBody>
      </p:sp>
      <p:sp>
        <p:nvSpPr>
          <p:cNvPr id="6" name="Footer Placeholder 5">
            <a:extLst>
              <a:ext uri="{FF2B5EF4-FFF2-40B4-BE49-F238E27FC236}">
                <a16:creationId xmlns:a16="http://schemas.microsoft.com/office/drawing/2014/main" id="{43F5D597-0A5B-4DC3-B4C0-B483BEB77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F790E-19CB-479A-AE07-39D1C8FED6C7}"/>
              </a:ext>
            </a:extLst>
          </p:cNvPr>
          <p:cNvSpPr>
            <a:spLocks noGrp="1"/>
          </p:cNvSpPr>
          <p:nvPr>
            <p:ph type="sldNum" sz="quarter" idx="12"/>
          </p:nvPr>
        </p:nvSpPr>
        <p:spPr/>
        <p:txBody>
          <a:bodyPr/>
          <a:lstStyle/>
          <a:p>
            <a:fld id="{9D0EE200-46CD-4802-812E-D45928ED56D2}" type="slidenum">
              <a:rPr lang="en-US" smtClean="0"/>
              <a:t>‹N°›</a:t>
            </a:fld>
            <a:endParaRPr lang="en-US"/>
          </a:p>
        </p:txBody>
      </p:sp>
    </p:spTree>
    <p:extLst>
      <p:ext uri="{BB962C8B-B14F-4D97-AF65-F5344CB8AC3E}">
        <p14:creationId xmlns:p14="http://schemas.microsoft.com/office/powerpoint/2010/main" val="112465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122A-F075-4769-9F2F-C914D6E14A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4D3FE-E77A-41F6-A8C7-45F107C54A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65FCBA-0DED-4603-AB69-2A62F317FB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FC25AA-8B0A-4286-8EB8-6807584BA1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1F4336-B8B3-47AF-A125-69649A89E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121E89-19FB-4101-A620-EF921FDE64B5}"/>
              </a:ext>
            </a:extLst>
          </p:cNvPr>
          <p:cNvSpPr>
            <a:spLocks noGrp="1"/>
          </p:cNvSpPr>
          <p:nvPr>
            <p:ph type="dt" sz="half" idx="10"/>
          </p:nvPr>
        </p:nvSpPr>
        <p:spPr/>
        <p:txBody>
          <a:bodyPr/>
          <a:lstStyle/>
          <a:p>
            <a:fld id="{D7E81E60-BF16-486E-B8A0-E5DCCD5823D2}" type="datetimeFigureOut">
              <a:rPr lang="en-US" smtClean="0"/>
              <a:t>12/9/2020</a:t>
            </a:fld>
            <a:endParaRPr lang="en-US"/>
          </a:p>
        </p:txBody>
      </p:sp>
      <p:sp>
        <p:nvSpPr>
          <p:cNvPr id="8" name="Footer Placeholder 7">
            <a:extLst>
              <a:ext uri="{FF2B5EF4-FFF2-40B4-BE49-F238E27FC236}">
                <a16:creationId xmlns:a16="http://schemas.microsoft.com/office/drawing/2014/main" id="{DDDA31DC-A6A0-442E-A769-C6679C1401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1CDA7F-FF9D-4E2D-9486-CAC57431BA3A}"/>
              </a:ext>
            </a:extLst>
          </p:cNvPr>
          <p:cNvSpPr>
            <a:spLocks noGrp="1"/>
          </p:cNvSpPr>
          <p:nvPr>
            <p:ph type="sldNum" sz="quarter" idx="12"/>
          </p:nvPr>
        </p:nvSpPr>
        <p:spPr/>
        <p:txBody>
          <a:bodyPr/>
          <a:lstStyle/>
          <a:p>
            <a:fld id="{9D0EE200-46CD-4802-812E-D45928ED56D2}" type="slidenum">
              <a:rPr lang="en-US" smtClean="0"/>
              <a:t>‹N°›</a:t>
            </a:fld>
            <a:endParaRPr lang="en-US"/>
          </a:p>
        </p:txBody>
      </p:sp>
    </p:spTree>
    <p:extLst>
      <p:ext uri="{BB962C8B-B14F-4D97-AF65-F5344CB8AC3E}">
        <p14:creationId xmlns:p14="http://schemas.microsoft.com/office/powerpoint/2010/main" val="169793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146F-944B-49AB-8EB3-C048F3F49C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ECE06E-FF13-412E-9372-A9B4DF2C4A1F}"/>
              </a:ext>
            </a:extLst>
          </p:cNvPr>
          <p:cNvSpPr>
            <a:spLocks noGrp="1"/>
          </p:cNvSpPr>
          <p:nvPr>
            <p:ph type="dt" sz="half" idx="10"/>
          </p:nvPr>
        </p:nvSpPr>
        <p:spPr/>
        <p:txBody>
          <a:bodyPr/>
          <a:lstStyle/>
          <a:p>
            <a:fld id="{D7E81E60-BF16-486E-B8A0-E5DCCD5823D2}" type="datetimeFigureOut">
              <a:rPr lang="en-US" smtClean="0"/>
              <a:t>12/9/2020</a:t>
            </a:fld>
            <a:endParaRPr lang="en-US"/>
          </a:p>
        </p:txBody>
      </p:sp>
      <p:sp>
        <p:nvSpPr>
          <p:cNvPr id="4" name="Footer Placeholder 3">
            <a:extLst>
              <a:ext uri="{FF2B5EF4-FFF2-40B4-BE49-F238E27FC236}">
                <a16:creationId xmlns:a16="http://schemas.microsoft.com/office/drawing/2014/main" id="{6AA256AB-2C5A-461E-8B58-B260F9C11C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4A6C4C-585B-4B0D-A99E-672E1BA059A8}"/>
              </a:ext>
            </a:extLst>
          </p:cNvPr>
          <p:cNvSpPr>
            <a:spLocks noGrp="1"/>
          </p:cNvSpPr>
          <p:nvPr>
            <p:ph type="sldNum" sz="quarter" idx="12"/>
          </p:nvPr>
        </p:nvSpPr>
        <p:spPr/>
        <p:txBody>
          <a:bodyPr/>
          <a:lstStyle/>
          <a:p>
            <a:fld id="{9D0EE200-46CD-4802-812E-D45928ED56D2}" type="slidenum">
              <a:rPr lang="en-US" smtClean="0"/>
              <a:t>‹N°›</a:t>
            </a:fld>
            <a:endParaRPr lang="en-US"/>
          </a:p>
        </p:txBody>
      </p:sp>
    </p:spTree>
    <p:extLst>
      <p:ext uri="{BB962C8B-B14F-4D97-AF65-F5344CB8AC3E}">
        <p14:creationId xmlns:p14="http://schemas.microsoft.com/office/powerpoint/2010/main" val="403356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DC3586-E67E-456F-B5FF-E00DB938E71C}"/>
              </a:ext>
            </a:extLst>
          </p:cNvPr>
          <p:cNvSpPr>
            <a:spLocks noGrp="1"/>
          </p:cNvSpPr>
          <p:nvPr>
            <p:ph type="dt" sz="half" idx="10"/>
          </p:nvPr>
        </p:nvSpPr>
        <p:spPr/>
        <p:txBody>
          <a:bodyPr/>
          <a:lstStyle/>
          <a:p>
            <a:fld id="{D7E81E60-BF16-486E-B8A0-E5DCCD5823D2}" type="datetimeFigureOut">
              <a:rPr lang="en-US" smtClean="0"/>
              <a:t>12/9/2020</a:t>
            </a:fld>
            <a:endParaRPr lang="en-US"/>
          </a:p>
        </p:txBody>
      </p:sp>
      <p:sp>
        <p:nvSpPr>
          <p:cNvPr id="3" name="Footer Placeholder 2">
            <a:extLst>
              <a:ext uri="{FF2B5EF4-FFF2-40B4-BE49-F238E27FC236}">
                <a16:creationId xmlns:a16="http://schemas.microsoft.com/office/drawing/2014/main" id="{61419F75-065C-482F-8FC2-486D1ACFE2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224E7B-BC52-4073-A58D-EC50B190EB10}"/>
              </a:ext>
            </a:extLst>
          </p:cNvPr>
          <p:cNvSpPr>
            <a:spLocks noGrp="1"/>
          </p:cNvSpPr>
          <p:nvPr>
            <p:ph type="sldNum" sz="quarter" idx="12"/>
          </p:nvPr>
        </p:nvSpPr>
        <p:spPr/>
        <p:txBody>
          <a:bodyPr/>
          <a:lstStyle/>
          <a:p>
            <a:fld id="{9D0EE200-46CD-4802-812E-D45928ED56D2}" type="slidenum">
              <a:rPr lang="en-US" smtClean="0"/>
              <a:t>‹N°›</a:t>
            </a:fld>
            <a:endParaRPr lang="en-US"/>
          </a:p>
        </p:txBody>
      </p:sp>
    </p:spTree>
    <p:extLst>
      <p:ext uri="{BB962C8B-B14F-4D97-AF65-F5344CB8AC3E}">
        <p14:creationId xmlns:p14="http://schemas.microsoft.com/office/powerpoint/2010/main" val="385606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3864-C172-4771-B5A0-239E15494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05CDC8-F7D2-42CA-818B-E0511FF5FA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7BAE46-53B9-4840-B8A5-387B3FDE8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DAAAE-0DC7-4FBF-9A7A-AE1E0D3E887E}"/>
              </a:ext>
            </a:extLst>
          </p:cNvPr>
          <p:cNvSpPr>
            <a:spLocks noGrp="1"/>
          </p:cNvSpPr>
          <p:nvPr>
            <p:ph type="dt" sz="half" idx="10"/>
          </p:nvPr>
        </p:nvSpPr>
        <p:spPr/>
        <p:txBody>
          <a:bodyPr/>
          <a:lstStyle/>
          <a:p>
            <a:fld id="{D7E81E60-BF16-486E-B8A0-E5DCCD5823D2}" type="datetimeFigureOut">
              <a:rPr lang="en-US" smtClean="0"/>
              <a:t>12/9/2020</a:t>
            </a:fld>
            <a:endParaRPr lang="en-US"/>
          </a:p>
        </p:txBody>
      </p:sp>
      <p:sp>
        <p:nvSpPr>
          <p:cNvPr id="6" name="Footer Placeholder 5">
            <a:extLst>
              <a:ext uri="{FF2B5EF4-FFF2-40B4-BE49-F238E27FC236}">
                <a16:creationId xmlns:a16="http://schemas.microsoft.com/office/drawing/2014/main" id="{F1E31787-2367-41CC-B0BC-8981BD37E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0AB20-76F4-48A2-80AF-15584FE8B49F}"/>
              </a:ext>
            </a:extLst>
          </p:cNvPr>
          <p:cNvSpPr>
            <a:spLocks noGrp="1"/>
          </p:cNvSpPr>
          <p:nvPr>
            <p:ph type="sldNum" sz="quarter" idx="12"/>
          </p:nvPr>
        </p:nvSpPr>
        <p:spPr/>
        <p:txBody>
          <a:bodyPr/>
          <a:lstStyle/>
          <a:p>
            <a:fld id="{9D0EE200-46CD-4802-812E-D45928ED56D2}" type="slidenum">
              <a:rPr lang="en-US" smtClean="0"/>
              <a:t>‹N°›</a:t>
            </a:fld>
            <a:endParaRPr lang="en-US"/>
          </a:p>
        </p:txBody>
      </p:sp>
    </p:spTree>
    <p:extLst>
      <p:ext uri="{BB962C8B-B14F-4D97-AF65-F5344CB8AC3E}">
        <p14:creationId xmlns:p14="http://schemas.microsoft.com/office/powerpoint/2010/main" val="162548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411D-5DF1-484D-9315-575044E20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9659F4-1E8B-4401-8E71-3B46C4CCA5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3DD353-F74A-4899-927F-EFF47FF87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C3C60-E8AA-49CD-AEE4-E379F4F438A1}"/>
              </a:ext>
            </a:extLst>
          </p:cNvPr>
          <p:cNvSpPr>
            <a:spLocks noGrp="1"/>
          </p:cNvSpPr>
          <p:nvPr>
            <p:ph type="dt" sz="half" idx="10"/>
          </p:nvPr>
        </p:nvSpPr>
        <p:spPr/>
        <p:txBody>
          <a:bodyPr/>
          <a:lstStyle/>
          <a:p>
            <a:fld id="{D7E81E60-BF16-486E-B8A0-E5DCCD5823D2}" type="datetimeFigureOut">
              <a:rPr lang="en-US" smtClean="0"/>
              <a:t>12/9/2020</a:t>
            </a:fld>
            <a:endParaRPr lang="en-US"/>
          </a:p>
        </p:txBody>
      </p:sp>
      <p:sp>
        <p:nvSpPr>
          <p:cNvPr id="6" name="Footer Placeholder 5">
            <a:extLst>
              <a:ext uri="{FF2B5EF4-FFF2-40B4-BE49-F238E27FC236}">
                <a16:creationId xmlns:a16="http://schemas.microsoft.com/office/drawing/2014/main" id="{5ACD728E-8E2D-4448-BCFA-C5CD525CA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4273E-B0B5-4E57-8B67-17C4017FC593}"/>
              </a:ext>
            </a:extLst>
          </p:cNvPr>
          <p:cNvSpPr>
            <a:spLocks noGrp="1"/>
          </p:cNvSpPr>
          <p:nvPr>
            <p:ph type="sldNum" sz="quarter" idx="12"/>
          </p:nvPr>
        </p:nvSpPr>
        <p:spPr/>
        <p:txBody>
          <a:bodyPr/>
          <a:lstStyle/>
          <a:p>
            <a:fld id="{9D0EE200-46CD-4802-812E-D45928ED56D2}" type="slidenum">
              <a:rPr lang="en-US" smtClean="0"/>
              <a:t>‹N°›</a:t>
            </a:fld>
            <a:endParaRPr lang="en-US"/>
          </a:p>
        </p:txBody>
      </p:sp>
    </p:spTree>
    <p:extLst>
      <p:ext uri="{BB962C8B-B14F-4D97-AF65-F5344CB8AC3E}">
        <p14:creationId xmlns:p14="http://schemas.microsoft.com/office/powerpoint/2010/main" val="306354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6FD659-0B27-4A8B-B7A6-0853C94B6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96C609-4706-42DE-81B1-AF0ED995F7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11F8F-9941-4E0C-892B-711115906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81E60-BF16-486E-B8A0-E5DCCD5823D2}" type="datetimeFigureOut">
              <a:rPr lang="en-US" smtClean="0"/>
              <a:t>12/9/2020</a:t>
            </a:fld>
            <a:endParaRPr lang="en-US"/>
          </a:p>
        </p:txBody>
      </p:sp>
      <p:sp>
        <p:nvSpPr>
          <p:cNvPr id="5" name="Footer Placeholder 4">
            <a:extLst>
              <a:ext uri="{FF2B5EF4-FFF2-40B4-BE49-F238E27FC236}">
                <a16:creationId xmlns:a16="http://schemas.microsoft.com/office/drawing/2014/main" id="{6BEB5655-D333-4432-A81C-4B18F04259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FDBDF3-A788-456B-92F8-8F8FD04477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EE200-46CD-4802-812E-D45928ED56D2}" type="slidenum">
              <a:rPr lang="en-US" smtClean="0"/>
              <a:t>‹N°›</a:t>
            </a:fld>
            <a:endParaRPr lang="en-US"/>
          </a:p>
        </p:txBody>
      </p:sp>
    </p:spTree>
    <p:extLst>
      <p:ext uri="{BB962C8B-B14F-4D97-AF65-F5344CB8AC3E}">
        <p14:creationId xmlns:p14="http://schemas.microsoft.com/office/powerpoint/2010/main" val="1721635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131A-C6D6-4397-9159-F12511620262}"/>
              </a:ext>
            </a:extLst>
          </p:cNvPr>
          <p:cNvSpPr>
            <a:spLocks noGrp="1"/>
          </p:cNvSpPr>
          <p:nvPr>
            <p:ph type="title"/>
          </p:nvPr>
        </p:nvSpPr>
        <p:spPr>
          <a:xfrm>
            <a:off x="208436" y="4910153"/>
            <a:ext cx="10515600" cy="1306285"/>
          </a:xfrm>
        </p:spPr>
        <p:txBody>
          <a:bodyPr>
            <a:normAutofit fontScale="90000"/>
          </a:bodyPr>
          <a:lstStyle/>
          <a:p>
            <a:pPr algn="ctr"/>
            <a:r>
              <a:rPr lang="en-SG" sz="4000" b="1" dirty="0"/>
              <a:t>LES France</a:t>
            </a:r>
            <a:br>
              <a:rPr lang="en-SG" sz="4000" b="1" dirty="0"/>
            </a:br>
            <a:r>
              <a:rPr lang="en-SG" sz="4000" b="1" dirty="0"/>
              <a:t>General Assembly 2020</a:t>
            </a:r>
            <a:br>
              <a:rPr lang="en-SG" sz="4900" dirty="0"/>
            </a:br>
            <a:br>
              <a:rPr lang="en-SG" sz="2000" dirty="0"/>
            </a:br>
            <a:r>
              <a:rPr lang="en-SG" sz="3100" dirty="0"/>
              <a:t>The Renaissance of IP &amp; Innovation</a:t>
            </a:r>
            <a:br>
              <a:rPr lang="en-US" sz="4000" b="1" dirty="0"/>
            </a:br>
            <a:br>
              <a:rPr lang="en-US" sz="4000" b="1" dirty="0"/>
            </a:br>
            <a:br>
              <a:rPr lang="en-US" sz="4000" b="1" dirty="0"/>
            </a:br>
            <a:br>
              <a:rPr lang="en-US" sz="4000" b="1" dirty="0"/>
            </a:br>
            <a:br>
              <a:rPr lang="en-US" sz="4000" b="1" dirty="0"/>
            </a:br>
            <a:r>
              <a:rPr lang="en-US" sz="2700" dirty="0"/>
              <a:t>8 December 2020</a:t>
            </a:r>
            <a:br>
              <a:rPr lang="en-US" sz="4800" b="1" dirty="0"/>
            </a:br>
            <a:br>
              <a:rPr lang="en-US" sz="4000" b="1" dirty="0"/>
            </a:br>
            <a:br>
              <a:rPr lang="en-US" sz="3200" b="1" dirty="0"/>
            </a:br>
            <a:endParaRPr lang="en-US" sz="2800" dirty="0">
              <a:solidFill>
                <a:schemeClr val="accent1">
                  <a:lumMod val="75000"/>
                </a:schemeClr>
              </a:solidFill>
              <a:latin typeface="+mn-lt"/>
            </a:endParaRPr>
          </a:p>
        </p:txBody>
      </p:sp>
      <p:sp>
        <p:nvSpPr>
          <p:cNvPr id="3" name="Text Placeholder 2">
            <a:extLst>
              <a:ext uri="{FF2B5EF4-FFF2-40B4-BE49-F238E27FC236}">
                <a16:creationId xmlns:a16="http://schemas.microsoft.com/office/drawing/2014/main" id="{2CC90D31-2997-48D9-9305-ADE0731206B8}"/>
              </a:ext>
            </a:extLst>
          </p:cNvPr>
          <p:cNvSpPr>
            <a:spLocks noGrp="1"/>
          </p:cNvSpPr>
          <p:nvPr>
            <p:ph type="body" idx="1"/>
          </p:nvPr>
        </p:nvSpPr>
        <p:spPr>
          <a:xfrm>
            <a:off x="217720" y="5000120"/>
            <a:ext cx="10515600" cy="1324476"/>
          </a:xfrm>
        </p:spPr>
        <p:txBody>
          <a:bodyPr>
            <a:noAutofit/>
          </a:bodyPr>
          <a:lstStyle/>
          <a:p>
            <a:pPr algn="ctr"/>
            <a:r>
              <a:rPr lang="en-US" dirty="0"/>
              <a:t>Audrey Yap,</a:t>
            </a:r>
          </a:p>
          <a:p>
            <a:pPr algn="ctr"/>
            <a:r>
              <a:rPr lang="en-US" dirty="0"/>
              <a:t>Singapore</a:t>
            </a:r>
          </a:p>
          <a:p>
            <a:pPr algn="ctr"/>
            <a:r>
              <a:rPr lang="en-US" b="1" dirty="0"/>
              <a:t>PRESIDENT</a:t>
            </a:r>
          </a:p>
          <a:p>
            <a:pPr algn="ctr"/>
            <a:r>
              <a:rPr lang="en-US" b="1" dirty="0"/>
              <a:t>LES International</a:t>
            </a:r>
            <a:endParaRPr lang="en-US" dirty="0"/>
          </a:p>
        </p:txBody>
      </p:sp>
      <p:pic>
        <p:nvPicPr>
          <p:cNvPr id="4" name="Picture 3">
            <a:extLst>
              <a:ext uri="{FF2B5EF4-FFF2-40B4-BE49-F238E27FC236}">
                <a16:creationId xmlns:a16="http://schemas.microsoft.com/office/drawing/2014/main" id="{C365FD32-4A01-41BD-AF88-742DD54DFD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7758" y="2897740"/>
            <a:ext cx="2456956" cy="1529290"/>
          </a:xfrm>
          <a:prstGeom prst="rect">
            <a:avLst/>
          </a:prstGeom>
          <a:solidFill>
            <a:schemeClr val="bg1"/>
          </a:solidFill>
          <a:ln>
            <a:solidFill>
              <a:srgbClr val="FFC000"/>
            </a:solidFill>
          </a:ln>
        </p:spPr>
      </p:pic>
    </p:spTree>
    <p:extLst>
      <p:ext uri="{BB962C8B-B14F-4D97-AF65-F5344CB8AC3E}">
        <p14:creationId xmlns:p14="http://schemas.microsoft.com/office/powerpoint/2010/main" val="310124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1" y="986948"/>
            <a:ext cx="7469579" cy="3416320"/>
          </a:xfrm>
          <a:prstGeom prst="rect">
            <a:avLst/>
          </a:prstGeom>
          <a:noFill/>
        </p:spPr>
        <p:txBody>
          <a:bodyPr wrap="square" rtlCol="0">
            <a:spAutoFit/>
          </a:bodyPr>
          <a:lstStyle/>
          <a:p>
            <a:pPr algn="just"/>
            <a:r>
              <a:rPr lang="en-US" sz="3600" u="sng" dirty="0">
                <a:latin typeface="Myriad Pro" pitchFamily="34" charset="0"/>
              </a:rPr>
              <a:t>Process of innovation</a:t>
            </a:r>
          </a:p>
          <a:p>
            <a:pPr algn="just"/>
            <a:endParaRPr lang="en-US" sz="3600" u="sng" dirty="0">
              <a:latin typeface="Myriad Pro" pitchFamily="34" charset="0"/>
            </a:endParaRPr>
          </a:p>
          <a:p>
            <a:pPr algn="just"/>
            <a:r>
              <a:rPr lang="en-US" sz="3600" dirty="0">
                <a:latin typeface="Myriad Pro" pitchFamily="34" charset="0"/>
              </a:rPr>
              <a:t>3 main phases</a:t>
            </a:r>
          </a:p>
          <a:p>
            <a:pPr marL="457200" indent="-457200" algn="just">
              <a:buFont typeface="Arial" panose="020B0604020202020204" pitchFamily="34" charset="0"/>
              <a:buChar char="•"/>
            </a:pPr>
            <a:r>
              <a:rPr lang="en-US" sz="3600" dirty="0">
                <a:latin typeface="Myriad Pro" pitchFamily="34" charset="0"/>
              </a:rPr>
              <a:t>Ideation.</a:t>
            </a:r>
          </a:p>
          <a:p>
            <a:pPr marL="457200" indent="-457200" algn="just">
              <a:buFont typeface="Arial" panose="020B0604020202020204" pitchFamily="34" charset="0"/>
              <a:buChar char="•"/>
            </a:pPr>
            <a:r>
              <a:rPr lang="en-US" sz="3600" dirty="0">
                <a:latin typeface="Myriad Pro" pitchFamily="34" charset="0"/>
              </a:rPr>
              <a:t>Problem solving.</a:t>
            </a:r>
          </a:p>
          <a:p>
            <a:pPr marL="457200" indent="-457200" algn="just">
              <a:buFont typeface="Arial" panose="020B0604020202020204" pitchFamily="34" charset="0"/>
              <a:buChar char="•"/>
            </a:pPr>
            <a:r>
              <a:rPr lang="en-US" sz="3600" dirty="0">
                <a:latin typeface="Myriad Pro" pitchFamily="34" charset="0"/>
              </a:rPr>
              <a:t>Implementation.</a:t>
            </a:r>
          </a:p>
        </p:txBody>
      </p:sp>
    </p:spTree>
    <p:extLst>
      <p:ext uri="{BB962C8B-B14F-4D97-AF65-F5344CB8AC3E}">
        <p14:creationId xmlns:p14="http://schemas.microsoft.com/office/powerpoint/2010/main" val="70549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1" y="986948"/>
            <a:ext cx="7469579" cy="3416320"/>
          </a:xfrm>
          <a:prstGeom prst="rect">
            <a:avLst/>
          </a:prstGeom>
          <a:noFill/>
        </p:spPr>
        <p:txBody>
          <a:bodyPr wrap="square" rtlCol="0">
            <a:spAutoFit/>
          </a:bodyPr>
          <a:lstStyle/>
          <a:p>
            <a:pPr algn="just"/>
            <a:r>
              <a:rPr lang="en-US" sz="3600" dirty="0" err="1">
                <a:latin typeface="Myriad Pro" pitchFamily="34" charset="0"/>
              </a:rPr>
              <a:t>Covid</a:t>
            </a:r>
            <a:r>
              <a:rPr lang="en-US" sz="3600" dirty="0">
                <a:latin typeface="Myriad Pro" pitchFamily="34" charset="0"/>
              </a:rPr>
              <a:t> 19</a:t>
            </a:r>
          </a:p>
          <a:p>
            <a:pPr algn="just"/>
            <a:endParaRPr lang="en-US" sz="3600" u="sng" dirty="0">
              <a:latin typeface="Myriad Pro" pitchFamily="34" charset="0"/>
            </a:endParaRPr>
          </a:p>
          <a:p>
            <a:pPr algn="just"/>
            <a:r>
              <a:rPr lang="en-US" sz="3600" dirty="0">
                <a:latin typeface="Myriad Pro" pitchFamily="34" charset="0"/>
              </a:rPr>
              <a:t>The biggest economic shock since the Great Depression.</a:t>
            </a:r>
          </a:p>
          <a:p>
            <a:pPr algn="just"/>
            <a:endParaRPr lang="en-US" sz="3600" dirty="0">
              <a:latin typeface="Myriad Pro" pitchFamily="34" charset="0"/>
            </a:endParaRPr>
          </a:p>
          <a:p>
            <a:pPr algn="just"/>
            <a:r>
              <a:rPr lang="en-US" sz="3600" dirty="0">
                <a:latin typeface="Myriad Pro" pitchFamily="34" charset="0"/>
              </a:rPr>
              <a:t>What will the push to innovate bring?</a:t>
            </a:r>
          </a:p>
        </p:txBody>
      </p:sp>
    </p:spTree>
    <p:extLst>
      <p:ext uri="{BB962C8B-B14F-4D97-AF65-F5344CB8AC3E}">
        <p14:creationId xmlns:p14="http://schemas.microsoft.com/office/powerpoint/2010/main" val="422910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799312"/>
            <a:ext cx="8001000" cy="423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50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1" y="986948"/>
            <a:ext cx="7469579" cy="3970318"/>
          </a:xfrm>
          <a:prstGeom prst="rect">
            <a:avLst/>
          </a:prstGeom>
          <a:noFill/>
        </p:spPr>
        <p:txBody>
          <a:bodyPr wrap="square" rtlCol="0">
            <a:spAutoFit/>
          </a:bodyPr>
          <a:lstStyle/>
          <a:p>
            <a:pPr algn="just"/>
            <a:r>
              <a:rPr lang="en-US" sz="3600" dirty="0">
                <a:latin typeface="Myriad Pro" pitchFamily="34" charset="0"/>
              </a:rPr>
              <a:t>It is important in these times to not be defined by what limits us (pandemic; social distancing; no travel; economic constraints) but to </a:t>
            </a:r>
            <a:r>
              <a:rPr lang="en-US" sz="3600" dirty="0" err="1">
                <a:latin typeface="Myriad Pro" pitchFamily="34" charset="0"/>
              </a:rPr>
              <a:t>energise</a:t>
            </a:r>
            <a:r>
              <a:rPr lang="en-US" sz="3600" dirty="0">
                <a:latin typeface="Myriad Pro" pitchFamily="34" charset="0"/>
              </a:rPr>
              <a:t> ourselves to the creative process to innovate; to be the naïve expert again and ask “What if?”</a:t>
            </a:r>
          </a:p>
        </p:txBody>
      </p:sp>
    </p:spTree>
    <p:extLst>
      <p:ext uri="{BB962C8B-B14F-4D97-AF65-F5344CB8AC3E}">
        <p14:creationId xmlns:p14="http://schemas.microsoft.com/office/powerpoint/2010/main" val="252060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0" y="529748"/>
            <a:ext cx="7469579" cy="2062103"/>
          </a:xfrm>
          <a:prstGeom prst="rect">
            <a:avLst/>
          </a:prstGeom>
          <a:noFill/>
        </p:spPr>
        <p:txBody>
          <a:bodyPr wrap="square" rtlCol="0">
            <a:spAutoFit/>
          </a:bodyPr>
          <a:lstStyle/>
          <a:p>
            <a:pPr algn="just"/>
            <a:r>
              <a:rPr lang="en-US" sz="3600" dirty="0">
                <a:latin typeface="Myriad Pro" pitchFamily="34" charset="0"/>
              </a:rPr>
              <a:t>At LESI in 2020/2021</a:t>
            </a:r>
          </a:p>
          <a:p>
            <a:pPr algn="just"/>
            <a:endParaRPr lang="en-US" sz="2000" dirty="0">
              <a:latin typeface="Myriad Pro" pitchFamily="34" charset="0"/>
            </a:endParaRPr>
          </a:p>
          <a:p>
            <a:pPr algn="just"/>
            <a:r>
              <a:rPr lang="en-US" sz="3600" dirty="0">
                <a:latin typeface="Myriad Pro" pitchFamily="34" charset="0"/>
              </a:rPr>
              <a:t>We asked how can collaborations be reshaped?</a:t>
            </a:r>
          </a:p>
        </p:txBody>
      </p:sp>
      <p:sp>
        <p:nvSpPr>
          <p:cNvPr id="3" name="TextBox 2"/>
          <p:cNvSpPr txBox="1"/>
          <p:nvPr/>
        </p:nvSpPr>
        <p:spPr>
          <a:xfrm>
            <a:off x="2361210" y="2881057"/>
            <a:ext cx="7469579" cy="1569660"/>
          </a:xfrm>
          <a:prstGeom prst="rect">
            <a:avLst/>
          </a:prstGeom>
          <a:noFill/>
        </p:spPr>
        <p:txBody>
          <a:bodyPr wrap="square" rtlCol="0">
            <a:spAutoFit/>
          </a:bodyPr>
          <a:lstStyle/>
          <a:p>
            <a:pPr marL="571500" indent="-571500" algn="just">
              <a:buFont typeface="Arial" panose="020B0604020202020204" pitchFamily="34" charset="0"/>
              <a:buChar char="•"/>
            </a:pPr>
            <a:r>
              <a:rPr lang="en-US" sz="3200" dirty="0">
                <a:latin typeface="Myriad Pro" pitchFamily="34" charset="0"/>
              </a:rPr>
              <a:t>A EPO-LESI </a:t>
            </a:r>
            <a:r>
              <a:rPr lang="en-US" sz="3200" dirty="0" err="1">
                <a:latin typeface="Myriad Pro" pitchFamily="34" charset="0"/>
              </a:rPr>
              <a:t>workplan</a:t>
            </a:r>
            <a:r>
              <a:rPr lang="en-US" sz="3200" dirty="0">
                <a:latin typeface="Myriad Pro" pitchFamily="34" charset="0"/>
              </a:rPr>
              <a:t> that was online focused for training, course materials, events, 31 activities for 9 initiatives.</a:t>
            </a:r>
          </a:p>
        </p:txBody>
      </p:sp>
    </p:spTree>
    <p:extLst>
      <p:ext uri="{BB962C8B-B14F-4D97-AF65-F5344CB8AC3E}">
        <p14:creationId xmlns:p14="http://schemas.microsoft.com/office/powerpoint/2010/main" val="2626661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0" y="529748"/>
            <a:ext cx="7469579" cy="646331"/>
          </a:xfrm>
          <a:prstGeom prst="rect">
            <a:avLst/>
          </a:prstGeom>
          <a:noFill/>
        </p:spPr>
        <p:txBody>
          <a:bodyPr wrap="square" rtlCol="0">
            <a:spAutoFit/>
          </a:bodyPr>
          <a:lstStyle/>
          <a:p>
            <a:pPr algn="just"/>
            <a:r>
              <a:rPr lang="en-US" sz="3600" dirty="0">
                <a:latin typeface="Myriad Pro" pitchFamily="34" charset="0"/>
              </a:rPr>
              <a:t>EPO – LESI </a:t>
            </a:r>
            <a:r>
              <a:rPr lang="en-US" sz="3600" dirty="0" err="1">
                <a:latin typeface="Myriad Pro" pitchFamily="34" charset="0"/>
              </a:rPr>
              <a:t>workplan</a:t>
            </a:r>
            <a:r>
              <a:rPr lang="en-US" sz="3600" dirty="0">
                <a:latin typeface="Myriad Pro" pitchFamily="34" charset="0"/>
              </a:rPr>
              <a:t> initiative include:</a:t>
            </a:r>
          </a:p>
        </p:txBody>
      </p:sp>
      <p:sp>
        <p:nvSpPr>
          <p:cNvPr id="3" name="TextBox 2"/>
          <p:cNvSpPr txBox="1"/>
          <p:nvPr/>
        </p:nvSpPr>
        <p:spPr>
          <a:xfrm>
            <a:off x="2361210" y="1291737"/>
            <a:ext cx="7751619" cy="4031873"/>
          </a:xfrm>
          <a:prstGeom prst="rect">
            <a:avLst/>
          </a:prstGeom>
          <a:noFill/>
        </p:spPr>
        <p:txBody>
          <a:bodyPr wrap="square" rtlCol="0">
            <a:spAutoFit/>
          </a:bodyPr>
          <a:lstStyle/>
          <a:p>
            <a:pPr marL="457200" indent="-457200" algn="just">
              <a:buFontTx/>
              <a:buChar char="-"/>
            </a:pPr>
            <a:r>
              <a:rPr lang="en-US" sz="3200" dirty="0">
                <a:latin typeface="Myriad Pro" pitchFamily="34" charset="0"/>
              </a:rPr>
              <a:t>Greater collaboration on conferences &amp; meeting.</a:t>
            </a:r>
          </a:p>
          <a:p>
            <a:pPr marL="990600" indent="-457200" algn="just">
              <a:buFontTx/>
              <a:buChar char="-"/>
            </a:pPr>
            <a:r>
              <a:rPr lang="en-US" sz="3200" dirty="0">
                <a:latin typeface="Myriad Pro" pitchFamily="34" charset="0"/>
              </a:rPr>
              <a:t>HTBC – Europe</a:t>
            </a:r>
          </a:p>
          <a:p>
            <a:pPr marL="990600" indent="-457200" algn="just">
              <a:buFontTx/>
              <a:buChar char="-"/>
            </a:pPr>
            <a:r>
              <a:rPr lang="en-US" sz="3200" dirty="0">
                <a:latin typeface="Myriad Pro" pitchFamily="34" charset="0"/>
              </a:rPr>
              <a:t>HTBC – Asia</a:t>
            </a:r>
          </a:p>
          <a:p>
            <a:pPr marL="457200" indent="-457200" algn="just">
              <a:buFontTx/>
              <a:buChar char="-"/>
            </a:pPr>
            <a:r>
              <a:rPr lang="en-US" sz="3200" dirty="0">
                <a:latin typeface="Myriad Pro" pitchFamily="34" charset="0"/>
              </a:rPr>
              <a:t>Pivot Online – HTBF – HTB related content &amp; case studies alternate quarterly between Europe (EPO led), Asia &amp; North America (LESI led).</a:t>
            </a:r>
          </a:p>
        </p:txBody>
      </p:sp>
    </p:spTree>
    <p:extLst>
      <p:ext uri="{BB962C8B-B14F-4D97-AF65-F5344CB8AC3E}">
        <p14:creationId xmlns:p14="http://schemas.microsoft.com/office/powerpoint/2010/main" val="1401092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0" y="529748"/>
            <a:ext cx="7469579" cy="646331"/>
          </a:xfrm>
          <a:prstGeom prst="rect">
            <a:avLst/>
          </a:prstGeom>
          <a:noFill/>
        </p:spPr>
        <p:txBody>
          <a:bodyPr wrap="square" rtlCol="0">
            <a:spAutoFit/>
          </a:bodyPr>
          <a:lstStyle/>
          <a:p>
            <a:pPr algn="just"/>
            <a:r>
              <a:rPr lang="en-US" sz="3600" dirty="0">
                <a:latin typeface="Myriad Pro" pitchFamily="34" charset="0"/>
              </a:rPr>
              <a:t>EPO – LESI </a:t>
            </a:r>
            <a:r>
              <a:rPr lang="en-US" sz="3600" dirty="0" err="1">
                <a:latin typeface="Myriad Pro" pitchFamily="34" charset="0"/>
              </a:rPr>
              <a:t>workplan</a:t>
            </a:r>
            <a:r>
              <a:rPr lang="en-US" sz="3600" dirty="0">
                <a:latin typeface="Myriad Pro" pitchFamily="34" charset="0"/>
              </a:rPr>
              <a:t> (cont’d)</a:t>
            </a:r>
          </a:p>
        </p:txBody>
      </p:sp>
      <p:sp>
        <p:nvSpPr>
          <p:cNvPr id="3" name="TextBox 2"/>
          <p:cNvSpPr txBox="1"/>
          <p:nvPr/>
        </p:nvSpPr>
        <p:spPr>
          <a:xfrm>
            <a:off x="2437412" y="1291737"/>
            <a:ext cx="7751619" cy="4524315"/>
          </a:xfrm>
          <a:prstGeom prst="rect">
            <a:avLst/>
          </a:prstGeom>
          <a:noFill/>
        </p:spPr>
        <p:txBody>
          <a:bodyPr wrap="square" rtlCol="0">
            <a:spAutoFit/>
          </a:bodyPr>
          <a:lstStyle/>
          <a:p>
            <a:pPr marL="457200" indent="-457200" algn="just">
              <a:buFontTx/>
              <a:buChar char="-"/>
            </a:pPr>
            <a:r>
              <a:rPr lang="en-US" sz="3100" dirty="0">
                <a:latin typeface="Myriad Pro" pitchFamily="34" charset="0"/>
              </a:rPr>
              <a:t>Training support &amp; jointly developed masterclasses – LESI Pan-European Conference 2021 &amp; several national society initiatives.</a:t>
            </a:r>
          </a:p>
          <a:p>
            <a:pPr marL="457200" indent="-457200" algn="just">
              <a:buFontTx/>
              <a:buChar char="-"/>
            </a:pPr>
            <a:r>
              <a:rPr lang="en-US" sz="3100" dirty="0">
                <a:latin typeface="Myriad Pro" pitchFamily="34" charset="0"/>
              </a:rPr>
              <a:t>Participation at LESI leadership meetings – IMDM, Winter Planning (currently proposed online).</a:t>
            </a:r>
          </a:p>
          <a:p>
            <a:pPr marL="457200" indent="-457200" algn="just">
              <a:buFontTx/>
              <a:buChar char="-"/>
            </a:pPr>
            <a:r>
              <a:rPr lang="en-US" sz="3100" dirty="0">
                <a:latin typeface="Myriad Pro" pitchFamily="34" charset="0"/>
              </a:rPr>
              <a:t>Continue with jointly developed / co-authored publications.</a:t>
            </a:r>
          </a:p>
        </p:txBody>
      </p:sp>
    </p:spTree>
    <p:extLst>
      <p:ext uri="{BB962C8B-B14F-4D97-AF65-F5344CB8AC3E}">
        <p14:creationId xmlns:p14="http://schemas.microsoft.com/office/powerpoint/2010/main" val="3086446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0" y="529748"/>
            <a:ext cx="7469579" cy="2062103"/>
          </a:xfrm>
          <a:prstGeom prst="rect">
            <a:avLst/>
          </a:prstGeom>
          <a:noFill/>
        </p:spPr>
        <p:txBody>
          <a:bodyPr wrap="square" rtlCol="0">
            <a:spAutoFit/>
          </a:bodyPr>
          <a:lstStyle/>
          <a:p>
            <a:pPr algn="just"/>
            <a:r>
              <a:rPr lang="en-US" sz="3600" dirty="0">
                <a:latin typeface="Myriad Pro" pitchFamily="34" charset="0"/>
              </a:rPr>
              <a:t>At LESI in 2020/2021</a:t>
            </a:r>
          </a:p>
          <a:p>
            <a:pPr algn="just"/>
            <a:endParaRPr lang="en-US" sz="2000" dirty="0">
              <a:latin typeface="Myriad Pro" pitchFamily="34" charset="0"/>
            </a:endParaRPr>
          </a:p>
          <a:p>
            <a:pPr algn="just"/>
            <a:r>
              <a:rPr lang="en-US" sz="3600" dirty="0">
                <a:latin typeface="Myriad Pro" pitchFamily="34" charset="0"/>
              </a:rPr>
              <a:t>We asked how can collaborations be reshaped?</a:t>
            </a:r>
          </a:p>
        </p:txBody>
      </p:sp>
      <p:sp>
        <p:nvSpPr>
          <p:cNvPr id="3" name="TextBox 2"/>
          <p:cNvSpPr txBox="1"/>
          <p:nvPr/>
        </p:nvSpPr>
        <p:spPr>
          <a:xfrm>
            <a:off x="2361210" y="2674223"/>
            <a:ext cx="7469579" cy="3046988"/>
          </a:xfrm>
          <a:prstGeom prst="rect">
            <a:avLst/>
          </a:prstGeom>
          <a:noFill/>
        </p:spPr>
        <p:txBody>
          <a:bodyPr wrap="square" rtlCol="0">
            <a:spAutoFit/>
          </a:bodyPr>
          <a:lstStyle/>
          <a:p>
            <a:pPr marL="571500" indent="-571500" algn="just">
              <a:buFont typeface="Arial" panose="020B0604020202020204" pitchFamily="34" charset="0"/>
              <a:buChar char="•"/>
            </a:pPr>
            <a:r>
              <a:rPr lang="en-US" sz="3200" dirty="0">
                <a:latin typeface="Myriad Pro" pitchFamily="34" charset="0"/>
              </a:rPr>
              <a:t>A financial course online with </a:t>
            </a:r>
            <a:r>
              <a:rPr lang="en-US" sz="3200" dirty="0" err="1">
                <a:latin typeface="Myriad Pro" pitchFamily="34" charset="0"/>
              </a:rPr>
              <a:t>Moolman</a:t>
            </a:r>
            <a:r>
              <a:rPr lang="en-US" sz="3200" dirty="0">
                <a:latin typeface="Myriad Pro" pitchFamily="34" charset="0"/>
              </a:rPr>
              <a:t> institute.</a:t>
            </a:r>
          </a:p>
          <a:p>
            <a:pPr marL="571500" indent="-571500" algn="just">
              <a:buFont typeface="Arial" panose="020B0604020202020204" pitchFamily="34" charset="0"/>
              <a:buChar char="•"/>
            </a:pPr>
            <a:r>
              <a:rPr lang="en-US" sz="3200" dirty="0">
                <a:latin typeface="Myriad Pro" pitchFamily="34" charset="0"/>
              </a:rPr>
              <a:t>Currently looking to support national society collaborations with local IPOS.</a:t>
            </a:r>
          </a:p>
          <a:p>
            <a:pPr marL="571500" indent="-571500" algn="just">
              <a:buFont typeface="Arial" panose="020B0604020202020204" pitchFamily="34" charset="0"/>
              <a:buChar char="•"/>
            </a:pPr>
            <a:r>
              <a:rPr lang="en-US" sz="3200" dirty="0">
                <a:latin typeface="Myriad Pro" pitchFamily="34" charset="0"/>
              </a:rPr>
              <a:t>Already working with WIPO on renewals of the 2010 MOU.</a:t>
            </a:r>
          </a:p>
        </p:txBody>
      </p:sp>
    </p:spTree>
    <p:extLst>
      <p:ext uri="{BB962C8B-B14F-4D97-AF65-F5344CB8AC3E}">
        <p14:creationId xmlns:p14="http://schemas.microsoft.com/office/powerpoint/2010/main" val="1063258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0" y="529748"/>
            <a:ext cx="7469579" cy="2062103"/>
          </a:xfrm>
          <a:prstGeom prst="rect">
            <a:avLst/>
          </a:prstGeom>
          <a:noFill/>
        </p:spPr>
        <p:txBody>
          <a:bodyPr wrap="square" rtlCol="0">
            <a:spAutoFit/>
          </a:bodyPr>
          <a:lstStyle/>
          <a:p>
            <a:pPr algn="just"/>
            <a:r>
              <a:rPr lang="en-US" sz="3600" dirty="0">
                <a:latin typeface="Myriad Pro" pitchFamily="34" charset="0"/>
              </a:rPr>
              <a:t>At LESI in 2020/2021</a:t>
            </a:r>
          </a:p>
          <a:p>
            <a:pPr algn="just"/>
            <a:endParaRPr lang="en-US" sz="2000" dirty="0">
              <a:latin typeface="Myriad Pro" pitchFamily="34" charset="0"/>
            </a:endParaRPr>
          </a:p>
          <a:p>
            <a:pPr algn="just"/>
            <a:r>
              <a:rPr lang="en-US" sz="3600" dirty="0">
                <a:latin typeface="Myriad Pro" pitchFamily="34" charset="0"/>
              </a:rPr>
              <a:t>We asked how do we rebuild new community?</a:t>
            </a:r>
          </a:p>
        </p:txBody>
      </p:sp>
      <p:sp>
        <p:nvSpPr>
          <p:cNvPr id="3" name="TextBox 2"/>
          <p:cNvSpPr txBox="1"/>
          <p:nvPr/>
        </p:nvSpPr>
        <p:spPr>
          <a:xfrm>
            <a:off x="2361210" y="2881057"/>
            <a:ext cx="7469579" cy="2400657"/>
          </a:xfrm>
          <a:prstGeom prst="rect">
            <a:avLst/>
          </a:prstGeom>
          <a:noFill/>
        </p:spPr>
        <p:txBody>
          <a:bodyPr wrap="square" rtlCol="0">
            <a:spAutoFit/>
          </a:bodyPr>
          <a:lstStyle/>
          <a:p>
            <a:pPr algn="just"/>
            <a:r>
              <a:rPr lang="en-US" sz="3000" dirty="0">
                <a:latin typeface="Myriad Pro" pitchFamily="34" charset="0"/>
              </a:rPr>
              <a:t>Over 50 webinars to date, 4 NPC, 2 committee leadership meetings, 6 virtual annual meeting (Turkey, Japan, USC, Asia Pac, Americas, France), 1 virtual tournament, several social activities (happy hour &amp; networking).</a:t>
            </a:r>
          </a:p>
        </p:txBody>
      </p:sp>
    </p:spTree>
    <p:extLst>
      <p:ext uri="{BB962C8B-B14F-4D97-AF65-F5344CB8AC3E}">
        <p14:creationId xmlns:p14="http://schemas.microsoft.com/office/powerpoint/2010/main" val="2543163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0" y="688885"/>
            <a:ext cx="7469579" cy="2062103"/>
          </a:xfrm>
          <a:prstGeom prst="rect">
            <a:avLst/>
          </a:prstGeom>
          <a:noFill/>
        </p:spPr>
        <p:txBody>
          <a:bodyPr wrap="square" rtlCol="0">
            <a:spAutoFit/>
          </a:bodyPr>
          <a:lstStyle/>
          <a:p>
            <a:pPr algn="just"/>
            <a:r>
              <a:rPr lang="en-US" sz="3600" dirty="0">
                <a:latin typeface="Myriad Pro" pitchFamily="34" charset="0"/>
              </a:rPr>
              <a:t>At LESI in 2021</a:t>
            </a:r>
          </a:p>
          <a:p>
            <a:pPr algn="just"/>
            <a:endParaRPr lang="en-US" sz="2000" dirty="0">
              <a:latin typeface="Myriad Pro" pitchFamily="34" charset="0"/>
            </a:endParaRPr>
          </a:p>
          <a:p>
            <a:pPr algn="just"/>
            <a:r>
              <a:rPr lang="en-US" sz="3600" dirty="0">
                <a:latin typeface="Myriad Pro" pitchFamily="34" charset="0"/>
              </a:rPr>
              <a:t>We asked if we did not need to travel, what could we do in a day?</a:t>
            </a:r>
          </a:p>
        </p:txBody>
      </p:sp>
    </p:spTree>
    <p:extLst>
      <p:ext uri="{BB962C8B-B14F-4D97-AF65-F5344CB8AC3E}">
        <p14:creationId xmlns:p14="http://schemas.microsoft.com/office/powerpoint/2010/main" val="242745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99529" y="1291120"/>
            <a:ext cx="6392942" cy="2739211"/>
          </a:xfrm>
          <a:prstGeom prst="rect">
            <a:avLst/>
          </a:prstGeom>
          <a:noFill/>
        </p:spPr>
        <p:txBody>
          <a:bodyPr wrap="square" rtlCol="0">
            <a:spAutoFit/>
          </a:bodyPr>
          <a:lstStyle/>
          <a:p>
            <a:pPr algn="just"/>
            <a:r>
              <a:rPr lang="en-US" sz="4000" dirty="0">
                <a:latin typeface="Myriad Pro" pitchFamily="34" charset="0"/>
              </a:rPr>
              <a:t>Renaissance</a:t>
            </a:r>
          </a:p>
          <a:p>
            <a:pPr algn="just"/>
            <a:endParaRPr lang="en-US" dirty="0">
              <a:latin typeface="Myriad Pro" pitchFamily="34" charset="0"/>
            </a:endParaRPr>
          </a:p>
          <a:p>
            <a:pPr algn="just"/>
            <a:r>
              <a:rPr lang="en-US" sz="3600" dirty="0">
                <a:latin typeface="Myriad Pro" pitchFamily="34" charset="0"/>
              </a:rPr>
              <a:t>The period in European history making the transition from the middle ages to modernity.</a:t>
            </a:r>
          </a:p>
        </p:txBody>
      </p:sp>
    </p:spTree>
    <p:extLst>
      <p:ext uri="{BB962C8B-B14F-4D97-AF65-F5344CB8AC3E}">
        <p14:creationId xmlns:p14="http://schemas.microsoft.com/office/powerpoint/2010/main" val="3948168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486" y="239492"/>
            <a:ext cx="5617029" cy="5617029"/>
          </a:xfrm>
          <a:prstGeom prst="rect">
            <a:avLst/>
          </a:prstGeom>
        </p:spPr>
      </p:pic>
    </p:spTree>
    <p:extLst>
      <p:ext uri="{BB962C8B-B14F-4D97-AF65-F5344CB8AC3E}">
        <p14:creationId xmlns:p14="http://schemas.microsoft.com/office/powerpoint/2010/main" val="628666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649" y="212264"/>
            <a:ext cx="4590030" cy="5606143"/>
          </a:xfrm>
          <a:prstGeom prst="rect">
            <a:avLst/>
          </a:prstGeom>
        </p:spPr>
      </p:pic>
      <p:sp>
        <p:nvSpPr>
          <p:cNvPr id="3" name="TextBox 2"/>
          <p:cNvSpPr txBox="1"/>
          <p:nvPr/>
        </p:nvSpPr>
        <p:spPr>
          <a:xfrm>
            <a:off x="8169528" y="2801183"/>
            <a:ext cx="4029052" cy="1077218"/>
          </a:xfrm>
          <a:prstGeom prst="rect">
            <a:avLst/>
          </a:prstGeom>
          <a:noFill/>
        </p:spPr>
        <p:txBody>
          <a:bodyPr wrap="none" rtlCol="0">
            <a:spAutoFit/>
          </a:bodyPr>
          <a:lstStyle/>
          <a:p>
            <a:r>
              <a:rPr lang="en-SG" sz="3200" b="1" dirty="0">
                <a:latin typeface="Myriad Pro" panose="020B0503030403020204" pitchFamily="34" charset="0"/>
              </a:rPr>
              <a:t>Joyful Christmas </a:t>
            </a:r>
          </a:p>
          <a:p>
            <a:r>
              <a:rPr lang="en-SG" sz="3200" b="1" dirty="0">
                <a:latin typeface="Myriad Pro" panose="020B0503030403020204" pitchFamily="34" charset="0"/>
              </a:rPr>
              <a:t>and Happy New Year!</a:t>
            </a:r>
          </a:p>
        </p:txBody>
      </p:sp>
    </p:spTree>
    <p:extLst>
      <p:ext uri="{BB962C8B-B14F-4D97-AF65-F5344CB8AC3E}">
        <p14:creationId xmlns:p14="http://schemas.microsoft.com/office/powerpoint/2010/main" val="3781363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1462964" y="623889"/>
            <a:ext cx="7198100" cy="410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pPr algn="l"/>
            <a:r>
              <a:rPr lang="en-US" altLang="en-US" sz="1600" dirty="0">
                <a:solidFill>
                  <a:srgbClr val="000000"/>
                </a:solidFill>
                <a:latin typeface="Myriad Pro" panose="020B0503030403020204" pitchFamily="34" charset="0"/>
              </a:rPr>
              <a:t>Audrey Yap Su Ming, President, LES International</a:t>
            </a:r>
            <a:endParaRPr lang="en-US" altLang="en-US" sz="1600" dirty="0">
              <a:latin typeface="Myriad Pro" panose="020B0503030403020204" pitchFamily="34" charset="0"/>
            </a:endParaRPr>
          </a:p>
        </p:txBody>
      </p:sp>
      <p:pic>
        <p:nvPicPr>
          <p:cNvPr id="5" name="Picture 5" descr="mwp271293_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319" y="1019550"/>
            <a:ext cx="1477859" cy="177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3536558" y="1024500"/>
            <a:ext cx="6508235" cy="189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3200">
                <a:solidFill>
                  <a:schemeClr val="tx1"/>
                </a:solidFill>
                <a:latin typeface="Myriad Pro" pitchFamily="34" charset="0"/>
              </a:defRPr>
            </a:lvl1pPr>
            <a:lvl2pPr marL="742950" indent="-285750" eaLnBrk="0" hangingPunct="0">
              <a:spcBef>
                <a:spcPct val="20000"/>
              </a:spcBef>
              <a:buBlip>
                <a:blip r:embed="rId3"/>
              </a:buBlip>
              <a:defRPr sz="2800">
                <a:solidFill>
                  <a:schemeClr val="tx1"/>
                </a:solidFill>
                <a:latin typeface="Myriad Pro" pitchFamily="34" charset="0"/>
              </a:defRPr>
            </a:lvl2pPr>
            <a:lvl3pPr marL="1143000" indent="-228600" eaLnBrk="0" hangingPunct="0">
              <a:spcBef>
                <a:spcPct val="20000"/>
              </a:spcBef>
              <a:buBlip>
                <a:blip r:embed="rId3"/>
              </a:buBlip>
              <a:defRPr sz="2400">
                <a:solidFill>
                  <a:schemeClr val="tx1"/>
                </a:solidFill>
                <a:latin typeface="Myriad Pro" pitchFamily="34" charset="0"/>
              </a:defRPr>
            </a:lvl3pPr>
            <a:lvl4pPr marL="1600200" indent="-228600" eaLnBrk="0" hangingPunct="0">
              <a:spcBef>
                <a:spcPct val="20000"/>
              </a:spcBef>
              <a:buBlip>
                <a:blip r:embed="rId3"/>
              </a:buBlip>
              <a:defRPr sz="2000">
                <a:solidFill>
                  <a:schemeClr val="tx1"/>
                </a:solidFill>
                <a:latin typeface="Myriad Pro" pitchFamily="34" charset="0"/>
              </a:defRPr>
            </a:lvl4pPr>
            <a:lvl5pPr marL="2057400" indent="-228600" eaLnBrk="0" hangingPunct="0">
              <a:spcBef>
                <a:spcPct val="20000"/>
              </a:spcBef>
              <a:buBlip>
                <a:blip r:embed="rId3"/>
              </a:buBlip>
              <a:defRPr sz="2000">
                <a:solidFill>
                  <a:schemeClr val="tx1"/>
                </a:solidFill>
                <a:latin typeface="Myriad Pro" pitchFamily="34" charset="0"/>
              </a:defRPr>
            </a:lvl5pPr>
            <a:lvl6pPr marL="2514600" indent="-228600" eaLnBrk="0" fontAlgn="base" hangingPunct="0">
              <a:spcBef>
                <a:spcPct val="20000"/>
              </a:spcBef>
              <a:spcAft>
                <a:spcPct val="0"/>
              </a:spcAft>
              <a:buBlip>
                <a:blip r:embed="rId3"/>
              </a:buBlip>
              <a:defRPr sz="2000">
                <a:solidFill>
                  <a:schemeClr val="tx1"/>
                </a:solidFill>
                <a:latin typeface="Myriad Pro" pitchFamily="34" charset="0"/>
              </a:defRPr>
            </a:lvl6pPr>
            <a:lvl7pPr marL="2971800" indent="-228600" eaLnBrk="0" fontAlgn="base" hangingPunct="0">
              <a:spcBef>
                <a:spcPct val="20000"/>
              </a:spcBef>
              <a:spcAft>
                <a:spcPct val="0"/>
              </a:spcAft>
              <a:buBlip>
                <a:blip r:embed="rId3"/>
              </a:buBlip>
              <a:defRPr sz="2000">
                <a:solidFill>
                  <a:schemeClr val="tx1"/>
                </a:solidFill>
                <a:latin typeface="Myriad Pro" pitchFamily="34" charset="0"/>
              </a:defRPr>
            </a:lvl7pPr>
            <a:lvl8pPr marL="3429000" indent="-228600" eaLnBrk="0" fontAlgn="base" hangingPunct="0">
              <a:spcBef>
                <a:spcPct val="20000"/>
              </a:spcBef>
              <a:spcAft>
                <a:spcPct val="0"/>
              </a:spcAft>
              <a:buBlip>
                <a:blip r:embed="rId3"/>
              </a:buBlip>
              <a:defRPr sz="2000">
                <a:solidFill>
                  <a:schemeClr val="tx1"/>
                </a:solidFill>
                <a:latin typeface="Myriad Pro" pitchFamily="34" charset="0"/>
              </a:defRPr>
            </a:lvl8pPr>
            <a:lvl9pPr marL="3886200" indent="-228600" eaLnBrk="0" fontAlgn="base" hangingPunct="0">
              <a:spcBef>
                <a:spcPct val="20000"/>
              </a:spcBef>
              <a:spcAft>
                <a:spcPct val="0"/>
              </a:spcAft>
              <a:buBlip>
                <a:blip r:embed="rId3"/>
              </a:buBlip>
              <a:defRPr sz="2000">
                <a:solidFill>
                  <a:schemeClr val="tx1"/>
                </a:solidFill>
                <a:latin typeface="Myriad Pro" pitchFamily="34" charset="0"/>
              </a:defRPr>
            </a:lvl9pPr>
          </a:lstStyle>
          <a:p>
            <a:pPr lvl="0">
              <a:lnSpc>
                <a:spcPct val="80000"/>
              </a:lnSpc>
              <a:spcBef>
                <a:spcPct val="0"/>
              </a:spcBef>
              <a:buNone/>
            </a:pPr>
            <a:r>
              <a:rPr lang="en-US" altLang="en-US" sz="1400" b="1" dirty="0">
                <a:solidFill>
                  <a:srgbClr val="343D41"/>
                </a:solidFill>
                <a:latin typeface="Arial" charset="0"/>
              </a:rPr>
              <a:t>Qualifications:</a:t>
            </a:r>
          </a:p>
          <a:p>
            <a:pPr lvl="0">
              <a:lnSpc>
                <a:spcPct val="80000"/>
              </a:lnSpc>
              <a:spcBef>
                <a:spcPct val="0"/>
              </a:spcBef>
              <a:buFont typeface="Wingdings" pitchFamily="2" charset="2"/>
              <a:buChar char="ü"/>
            </a:pPr>
            <a:r>
              <a:rPr lang="en-US" altLang="en-US" sz="1200" dirty="0">
                <a:solidFill>
                  <a:srgbClr val="343D41"/>
                </a:solidFill>
              </a:rPr>
              <a:t>LL.B (Hons.) LL.M</a:t>
            </a:r>
          </a:p>
          <a:p>
            <a:pPr lvl="0">
              <a:lnSpc>
                <a:spcPct val="80000"/>
              </a:lnSpc>
              <a:spcBef>
                <a:spcPct val="0"/>
              </a:spcBef>
              <a:buFont typeface="Wingdings" pitchFamily="2" charset="2"/>
              <a:buChar char="ü"/>
            </a:pPr>
            <a:r>
              <a:rPr lang="en-US" altLang="en-US" sz="1200" dirty="0">
                <a:solidFill>
                  <a:srgbClr val="343D41"/>
                </a:solidFill>
              </a:rPr>
              <a:t>Registered Patent Agent</a:t>
            </a:r>
          </a:p>
          <a:p>
            <a:pPr lvl="0">
              <a:lnSpc>
                <a:spcPct val="80000"/>
              </a:lnSpc>
              <a:spcBef>
                <a:spcPct val="0"/>
              </a:spcBef>
              <a:buFont typeface="Wingdings" pitchFamily="2" charset="2"/>
              <a:buChar char="ü"/>
            </a:pPr>
            <a:r>
              <a:rPr lang="en-US" altLang="en-US" sz="1200" dirty="0">
                <a:solidFill>
                  <a:srgbClr val="343D41"/>
                </a:solidFill>
              </a:rPr>
              <a:t>Advocate &amp; Solicitor Supreme Court of Singapore</a:t>
            </a:r>
          </a:p>
          <a:p>
            <a:pPr lvl="0">
              <a:lnSpc>
                <a:spcPct val="80000"/>
              </a:lnSpc>
              <a:spcBef>
                <a:spcPct val="0"/>
              </a:spcBef>
              <a:buFont typeface="Wingdings" pitchFamily="2" charset="2"/>
              <a:buChar char="ü"/>
            </a:pPr>
            <a:r>
              <a:rPr lang="en-US" altLang="en-US" sz="1200" dirty="0">
                <a:solidFill>
                  <a:srgbClr val="343D41"/>
                </a:solidFill>
              </a:rPr>
              <a:t>Advocate &amp; Solicitor High Court of Malaya</a:t>
            </a:r>
          </a:p>
          <a:p>
            <a:pPr lvl="0">
              <a:lnSpc>
                <a:spcPct val="80000"/>
              </a:lnSpc>
              <a:spcBef>
                <a:spcPct val="0"/>
              </a:spcBef>
              <a:buFont typeface="Wingdings" pitchFamily="2" charset="2"/>
              <a:buChar char="ü"/>
            </a:pPr>
            <a:r>
              <a:rPr lang="en-US" altLang="en-US" sz="1200" dirty="0">
                <a:solidFill>
                  <a:srgbClr val="343D41"/>
                </a:solidFill>
              </a:rPr>
              <a:t>Solicitor of England &amp; Wales</a:t>
            </a:r>
          </a:p>
          <a:p>
            <a:pPr lvl="0">
              <a:lnSpc>
                <a:spcPct val="80000"/>
              </a:lnSpc>
              <a:spcBef>
                <a:spcPct val="0"/>
              </a:spcBef>
              <a:buFont typeface="Wingdings" pitchFamily="2" charset="2"/>
              <a:buChar char="ü"/>
            </a:pPr>
            <a:r>
              <a:rPr lang="en-US" altLang="en-US" sz="1200" dirty="0">
                <a:solidFill>
                  <a:srgbClr val="343D41"/>
                </a:solidFill>
              </a:rPr>
              <a:t>Commissioner For Oaths</a:t>
            </a:r>
          </a:p>
          <a:p>
            <a:pPr lvl="0">
              <a:lnSpc>
                <a:spcPct val="80000"/>
              </a:lnSpc>
              <a:spcBef>
                <a:spcPct val="0"/>
              </a:spcBef>
              <a:buFont typeface="Wingdings" pitchFamily="2" charset="2"/>
              <a:buChar char="ü"/>
            </a:pPr>
            <a:r>
              <a:rPr lang="en-US" altLang="en-US" sz="1200" dirty="0">
                <a:solidFill>
                  <a:srgbClr val="343D41"/>
                </a:solidFill>
              </a:rPr>
              <a:t>Notary Public</a:t>
            </a:r>
          </a:p>
          <a:p>
            <a:pPr lvl="0">
              <a:lnSpc>
                <a:spcPct val="80000"/>
              </a:lnSpc>
              <a:spcBef>
                <a:spcPct val="0"/>
              </a:spcBef>
              <a:buFont typeface="Wingdings" pitchFamily="2" charset="2"/>
              <a:buChar char="ü"/>
            </a:pPr>
            <a:r>
              <a:rPr lang="en-US" altLang="en-US" sz="1200" dirty="0">
                <a:solidFill>
                  <a:srgbClr val="343D41"/>
                </a:solidFill>
              </a:rPr>
              <a:t>WIPO Regional Consultant 2004-2006</a:t>
            </a:r>
          </a:p>
          <a:p>
            <a:pPr lvl="0">
              <a:lnSpc>
                <a:spcPct val="80000"/>
              </a:lnSpc>
              <a:spcBef>
                <a:spcPct val="0"/>
              </a:spcBef>
              <a:buFont typeface="Wingdings" pitchFamily="2" charset="2"/>
              <a:buChar char="ü"/>
            </a:pPr>
            <a:r>
              <a:rPr lang="en-US" altLang="en-US" sz="1200" dirty="0">
                <a:solidFill>
                  <a:srgbClr val="343D41"/>
                </a:solidFill>
              </a:rPr>
              <a:t>Leading Lawyer, Who’s Who Legal Singapore 2008</a:t>
            </a:r>
          </a:p>
          <a:p>
            <a:pPr lvl="0">
              <a:lnSpc>
                <a:spcPct val="80000"/>
              </a:lnSpc>
              <a:spcBef>
                <a:spcPct val="0"/>
              </a:spcBef>
              <a:buFont typeface="Wingdings" pitchFamily="2" charset="2"/>
              <a:buChar char="ü"/>
            </a:pPr>
            <a:r>
              <a:rPr lang="en-US" altLang="en-US" sz="1200" dirty="0">
                <a:solidFill>
                  <a:srgbClr val="343D41"/>
                </a:solidFill>
              </a:rPr>
              <a:t> IAM 250 Worlds Leading IP Strategists 2009, 2010, 2011</a:t>
            </a:r>
          </a:p>
          <a:p>
            <a:pPr lvl="0">
              <a:lnSpc>
                <a:spcPct val="80000"/>
              </a:lnSpc>
              <a:spcBef>
                <a:spcPct val="0"/>
              </a:spcBef>
              <a:buFont typeface="Wingdings" pitchFamily="2" charset="2"/>
              <a:buChar char="ü"/>
            </a:pPr>
            <a:r>
              <a:rPr lang="en-US" altLang="en-US" sz="1200" dirty="0">
                <a:solidFill>
                  <a:srgbClr val="343D41"/>
                </a:solidFill>
              </a:rPr>
              <a:t> IAM 300 Worlds Leading IP Strategists 2012, 2013, 2014, 2015, 2016, 2017, 2018, 2019, 2020</a:t>
            </a:r>
          </a:p>
        </p:txBody>
      </p:sp>
      <p:sp>
        <p:nvSpPr>
          <p:cNvPr id="7" name="TextBox 11"/>
          <p:cNvSpPr txBox="1">
            <a:spLocks noChangeArrowheads="1"/>
          </p:cNvSpPr>
          <p:nvPr/>
        </p:nvSpPr>
        <p:spPr bwMode="auto">
          <a:xfrm>
            <a:off x="1593594" y="2966131"/>
            <a:ext cx="8874970" cy="246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3200">
                <a:solidFill>
                  <a:schemeClr val="tx1"/>
                </a:solidFill>
                <a:latin typeface="Myriad Pro" pitchFamily="34" charset="0"/>
              </a:defRPr>
            </a:lvl1pPr>
            <a:lvl2pPr marL="742950" indent="-285750" eaLnBrk="0" hangingPunct="0">
              <a:spcBef>
                <a:spcPct val="20000"/>
              </a:spcBef>
              <a:buBlip>
                <a:blip r:embed="rId3"/>
              </a:buBlip>
              <a:defRPr sz="2800">
                <a:solidFill>
                  <a:schemeClr val="tx1"/>
                </a:solidFill>
                <a:latin typeface="Myriad Pro" pitchFamily="34" charset="0"/>
              </a:defRPr>
            </a:lvl2pPr>
            <a:lvl3pPr marL="1143000" indent="-228600" eaLnBrk="0" hangingPunct="0">
              <a:spcBef>
                <a:spcPct val="20000"/>
              </a:spcBef>
              <a:buBlip>
                <a:blip r:embed="rId3"/>
              </a:buBlip>
              <a:defRPr sz="2400">
                <a:solidFill>
                  <a:schemeClr val="tx1"/>
                </a:solidFill>
                <a:latin typeface="Myriad Pro" pitchFamily="34" charset="0"/>
              </a:defRPr>
            </a:lvl3pPr>
            <a:lvl4pPr marL="1600200" indent="-228600" eaLnBrk="0" hangingPunct="0">
              <a:spcBef>
                <a:spcPct val="20000"/>
              </a:spcBef>
              <a:buBlip>
                <a:blip r:embed="rId3"/>
              </a:buBlip>
              <a:defRPr sz="2000">
                <a:solidFill>
                  <a:schemeClr val="tx1"/>
                </a:solidFill>
                <a:latin typeface="Myriad Pro" pitchFamily="34" charset="0"/>
              </a:defRPr>
            </a:lvl4pPr>
            <a:lvl5pPr marL="2057400" indent="-228600" eaLnBrk="0" hangingPunct="0">
              <a:spcBef>
                <a:spcPct val="20000"/>
              </a:spcBef>
              <a:buBlip>
                <a:blip r:embed="rId3"/>
              </a:buBlip>
              <a:defRPr sz="2000">
                <a:solidFill>
                  <a:schemeClr val="tx1"/>
                </a:solidFill>
                <a:latin typeface="Myriad Pro" pitchFamily="34" charset="0"/>
              </a:defRPr>
            </a:lvl5pPr>
            <a:lvl6pPr marL="2514600" indent="-228600" eaLnBrk="0" fontAlgn="base" hangingPunct="0">
              <a:spcBef>
                <a:spcPct val="20000"/>
              </a:spcBef>
              <a:spcAft>
                <a:spcPct val="0"/>
              </a:spcAft>
              <a:buBlip>
                <a:blip r:embed="rId3"/>
              </a:buBlip>
              <a:defRPr sz="2000">
                <a:solidFill>
                  <a:schemeClr val="tx1"/>
                </a:solidFill>
                <a:latin typeface="Myriad Pro" pitchFamily="34" charset="0"/>
              </a:defRPr>
            </a:lvl6pPr>
            <a:lvl7pPr marL="2971800" indent="-228600" eaLnBrk="0" fontAlgn="base" hangingPunct="0">
              <a:spcBef>
                <a:spcPct val="20000"/>
              </a:spcBef>
              <a:spcAft>
                <a:spcPct val="0"/>
              </a:spcAft>
              <a:buBlip>
                <a:blip r:embed="rId3"/>
              </a:buBlip>
              <a:defRPr sz="2000">
                <a:solidFill>
                  <a:schemeClr val="tx1"/>
                </a:solidFill>
                <a:latin typeface="Myriad Pro" pitchFamily="34" charset="0"/>
              </a:defRPr>
            </a:lvl7pPr>
            <a:lvl8pPr marL="3429000" indent="-228600" eaLnBrk="0" fontAlgn="base" hangingPunct="0">
              <a:spcBef>
                <a:spcPct val="20000"/>
              </a:spcBef>
              <a:spcAft>
                <a:spcPct val="0"/>
              </a:spcAft>
              <a:buBlip>
                <a:blip r:embed="rId3"/>
              </a:buBlip>
              <a:defRPr sz="2000">
                <a:solidFill>
                  <a:schemeClr val="tx1"/>
                </a:solidFill>
                <a:latin typeface="Myriad Pro" pitchFamily="34" charset="0"/>
              </a:defRPr>
            </a:lvl8pPr>
            <a:lvl9pPr marL="3886200" indent="-228600" eaLnBrk="0" fontAlgn="base" hangingPunct="0">
              <a:spcBef>
                <a:spcPct val="20000"/>
              </a:spcBef>
              <a:spcAft>
                <a:spcPct val="0"/>
              </a:spcAft>
              <a:buBlip>
                <a:blip r:embed="rId3"/>
              </a:buBlip>
              <a:defRPr sz="2000">
                <a:solidFill>
                  <a:schemeClr val="tx1"/>
                </a:solidFill>
                <a:latin typeface="Myriad Pro" pitchFamily="34" charset="0"/>
              </a:defRPr>
            </a:lvl9pPr>
          </a:lstStyle>
          <a:p>
            <a:pPr marL="171450" indent="-171450" algn="just" eaLnBrk="1" hangingPunct="1">
              <a:spcBef>
                <a:spcPct val="0"/>
              </a:spcBef>
              <a:buFont typeface="Arial" panose="020B0604020202020204" pitchFamily="34" charset="0"/>
              <a:buChar char="•"/>
            </a:pPr>
            <a:r>
              <a:rPr lang="en-US" altLang="en-US" sz="1150" b="1" dirty="0">
                <a:solidFill>
                  <a:srgbClr val="343D41"/>
                </a:solidFill>
              </a:rPr>
              <a:t> </a:t>
            </a:r>
            <a:r>
              <a:rPr lang="en-US" altLang="en-US" sz="1100" dirty="0">
                <a:solidFill>
                  <a:srgbClr val="000000"/>
                </a:solidFill>
                <a:cs typeface="Arial" charset="0"/>
              </a:rPr>
              <a:t>Audrey is a Member of the Board of Directors of IP Office of Singapore since 2015 to date. She has served as a Board member of Enterprise Singapore from 2018 - 2020.</a:t>
            </a:r>
          </a:p>
          <a:p>
            <a:pPr marL="171450" indent="-171450" algn="just" eaLnBrk="1" hangingPunct="1">
              <a:spcBef>
                <a:spcPct val="0"/>
              </a:spcBef>
              <a:buFont typeface="Arial" panose="020B0604020202020204" pitchFamily="34" charset="0"/>
              <a:buChar char="•"/>
            </a:pPr>
            <a:r>
              <a:rPr lang="en-GB" altLang="en-US" sz="1100" dirty="0">
                <a:solidFill>
                  <a:srgbClr val="000000"/>
                </a:solidFill>
                <a:cs typeface="Arial" charset="0"/>
              </a:rPr>
              <a:t>President, LES International; President, LES Singapore 2011-2013; Chair Asia-Pac Committee LES International.</a:t>
            </a:r>
          </a:p>
          <a:p>
            <a:pPr marL="171450" indent="-171450" algn="just" eaLnBrk="1" hangingPunct="1">
              <a:spcBef>
                <a:spcPct val="0"/>
              </a:spcBef>
              <a:buFont typeface="Arial" panose="020B0604020202020204" pitchFamily="34" charset="0"/>
              <a:buChar char="•"/>
            </a:pPr>
            <a:r>
              <a:rPr lang="en-GB" altLang="en-US" sz="1100" dirty="0">
                <a:solidFill>
                  <a:srgbClr val="000000"/>
                </a:solidFill>
                <a:cs typeface="Arial" charset="0"/>
              </a:rPr>
              <a:t>Audrey’s career in law spans over 3 decades. She is well known amongst her clients &amp; peers as an astute IP lawyer and strategist. In 1999 Audrey co-founded a boutique IP &amp; corporate law firm </a:t>
            </a:r>
            <a:r>
              <a:rPr lang="en-GB" altLang="en-US" sz="1100" dirty="0" err="1">
                <a:solidFill>
                  <a:srgbClr val="000000"/>
                </a:solidFill>
                <a:cs typeface="Arial" charset="0"/>
              </a:rPr>
              <a:t>Yusarn</a:t>
            </a:r>
            <a:r>
              <a:rPr lang="en-GB" altLang="en-US" sz="1100" dirty="0">
                <a:solidFill>
                  <a:srgbClr val="000000"/>
                </a:solidFill>
                <a:cs typeface="Arial" charset="0"/>
              </a:rPr>
              <a:t> Audrey, offering legal and intellectual capital management as part of an integrated suite of IP solutions. </a:t>
            </a:r>
          </a:p>
          <a:p>
            <a:pPr marL="171450" indent="-171450" algn="just" eaLnBrk="1" hangingPunct="1">
              <a:spcBef>
                <a:spcPct val="0"/>
              </a:spcBef>
              <a:buFont typeface="Arial" panose="020B0604020202020204" pitchFamily="34" charset="0"/>
              <a:buChar char="•"/>
            </a:pPr>
            <a:r>
              <a:rPr lang="en-US" altLang="en-US" sz="1100" dirty="0">
                <a:solidFill>
                  <a:srgbClr val="000000"/>
                </a:solidFill>
                <a:cs typeface="Arial" charset="0"/>
              </a:rPr>
              <a:t>In 2012, Audrey served on IPOS Steering Committee on a National IP Competency Framework as well as on the IP sub Committee on “Developing a vibrant market place for IP transactions and </a:t>
            </a:r>
            <a:r>
              <a:rPr lang="en-US" altLang="en-US" sz="1100" dirty="0" err="1">
                <a:solidFill>
                  <a:srgbClr val="000000"/>
                </a:solidFill>
                <a:cs typeface="Arial" charset="0"/>
              </a:rPr>
              <a:t>commercialisation</a:t>
            </a:r>
            <a:r>
              <a:rPr lang="en-US" altLang="en-US" sz="1100" dirty="0">
                <a:solidFill>
                  <a:srgbClr val="000000"/>
                </a:solidFill>
                <a:cs typeface="Arial" charset="0"/>
              </a:rPr>
              <a:t>” for the purpose of the IP Hub Master Plan for Singapore, launched in March 2013</a:t>
            </a:r>
            <a:r>
              <a:rPr lang="en-GB" altLang="en-US" sz="1100" dirty="0">
                <a:solidFill>
                  <a:srgbClr val="000000"/>
                </a:solidFill>
                <a:cs typeface="Arial" charset="0"/>
              </a:rPr>
              <a:t>. </a:t>
            </a:r>
            <a:endParaRPr lang="en-US" altLang="en-US" sz="1100" dirty="0">
              <a:solidFill>
                <a:srgbClr val="000000"/>
              </a:solidFill>
              <a:cs typeface="Arial" charset="0"/>
            </a:endParaRPr>
          </a:p>
          <a:p>
            <a:pPr marL="171450" indent="-171450" algn="just" eaLnBrk="1" hangingPunct="1">
              <a:spcBef>
                <a:spcPct val="0"/>
              </a:spcBef>
              <a:buFont typeface="Arial" panose="020B0604020202020204" pitchFamily="34" charset="0"/>
              <a:buChar char="•"/>
            </a:pPr>
            <a:r>
              <a:rPr lang="en-GB" altLang="en-US" sz="1100" dirty="0">
                <a:solidFill>
                  <a:srgbClr val="000000"/>
                </a:solidFill>
                <a:cs typeface="Arial" charset="0"/>
              </a:rPr>
              <a:t>Audrey is an Adjunct Fellow of the Intellectual Property Academy of Singapore. </a:t>
            </a:r>
            <a:r>
              <a:rPr lang="en-AU" altLang="en-US" sz="1100" dirty="0">
                <a:solidFill>
                  <a:srgbClr val="000000"/>
                </a:solidFill>
                <a:cs typeface="Arial" charset="0"/>
              </a:rPr>
              <a:t>The World Intellectual Property Organisation (WIPO) appointed  Audrey as Regional Consultant (IP) in 2004 to design and head up a study involving IP as an economic tool for ASEAN.  </a:t>
            </a:r>
            <a:r>
              <a:rPr lang="en-GB" altLang="en-US" sz="1100" dirty="0">
                <a:solidFill>
                  <a:srgbClr val="000000"/>
                </a:solidFill>
                <a:cs typeface="Arial" charset="0"/>
              </a:rPr>
              <a:t>Audrey served as an external expert for the European Patent Office (EPO) under the EC-ASEAN IP Cooperation Programme. She is cited in the Who’s who Legal 2008 as one the top lawyers in    Singapore. Audrey served as an examiner for IPOS for the Patents Agents qualifying exams for several years. </a:t>
            </a:r>
          </a:p>
          <a:p>
            <a:pPr marL="171450" indent="-171450" algn="just" eaLnBrk="1" hangingPunct="1">
              <a:spcBef>
                <a:spcPct val="0"/>
              </a:spcBef>
              <a:buFont typeface="Arial" panose="020B0604020202020204" pitchFamily="34" charset="0"/>
              <a:buChar char="•"/>
            </a:pPr>
            <a:r>
              <a:rPr lang="en-GB" altLang="en-US" sz="1100" dirty="0">
                <a:solidFill>
                  <a:srgbClr val="000000"/>
                </a:solidFill>
                <a:cs typeface="Arial" charset="0"/>
              </a:rPr>
              <a:t>Audrey serves as an Independent Director of an SGX listed company.</a:t>
            </a:r>
          </a:p>
          <a:p>
            <a:pPr marL="171450" indent="-171450" algn="just" eaLnBrk="1" hangingPunct="1">
              <a:spcBef>
                <a:spcPct val="0"/>
              </a:spcBef>
              <a:buFont typeface="Arial" panose="020B0604020202020204" pitchFamily="34" charset="0"/>
              <a:buChar char="•"/>
            </a:pPr>
            <a:r>
              <a:rPr lang="en-GB" altLang="en-US" sz="1100" dirty="0">
                <a:solidFill>
                  <a:srgbClr val="000000"/>
                </a:solidFill>
                <a:cs typeface="Arial" charset="0"/>
              </a:rPr>
              <a:t>Audrey </a:t>
            </a:r>
            <a:r>
              <a:rPr lang="en-US" altLang="en-US" sz="1100" dirty="0">
                <a:solidFill>
                  <a:srgbClr val="000000"/>
                </a:solidFill>
                <a:cs typeface="Arial" charset="0"/>
              </a:rPr>
              <a:t>was Director of IPOS International and previously Advisor to IP </a:t>
            </a:r>
            <a:r>
              <a:rPr lang="en-US" altLang="en-US" sz="1100" dirty="0" err="1">
                <a:solidFill>
                  <a:srgbClr val="000000"/>
                </a:solidFill>
                <a:cs typeface="Arial" charset="0"/>
              </a:rPr>
              <a:t>ValueLabs</a:t>
            </a:r>
            <a:r>
              <a:rPr lang="en-US" altLang="en-US" sz="1100" dirty="0">
                <a:solidFill>
                  <a:srgbClr val="000000"/>
                </a:solidFill>
                <a:cs typeface="Arial" charset="0"/>
              </a:rPr>
              <a:t> at its inception.</a:t>
            </a:r>
            <a:endParaRPr lang="en-SG" altLang="en-US" sz="1100" dirty="0">
              <a:solidFill>
                <a:srgbClr val="000000"/>
              </a:solidFill>
              <a:cs typeface="Arial" charset="0"/>
            </a:endParaRPr>
          </a:p>
        </p:txBody>
      </p:sp>
      <p:pic>
        <p:nvPicPr>
          <p:cNvPr id="1026" name="Picture 2" descr="G:\My Drive\AY P&amp;C Work\LESI\Slides\Assets\YSA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9857" y="69278"/>
            <a:ext cx="3390901" cy="10096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337458" y="153848"/>
            <a:ext cx="10515600" cy="469452"/>
          </a:xfrm>
        </p:spPr>
        <p:txBody>
          <a:bodyPr>
            <a:normAutofit/>
          </a:bodyPr>
          <a:lstStyle/>
          <a:p>
            <a:r>
              <a:rPr lang="en-US" sz="2400" b="1" dirty="0">
                <a:latin typeface="Myriad Pro" panose="020B0503030403020204" pitchFamily="34" charset="0"/>
              </a:rPr>
              <a:t>About the speaker</a:t>
            </a:r>
            <a:endParaRPr lang="en-SG" sz="2400" b="1" dirty="0">
              <a:latin typeface="Myriad Pro" panose="020B0503030403020204" pitchFamily="34" charset="0"/>
            </a:endParaRPr>
          </a:p>
        </p:txBody>
      </p:sp>
    </p:spTree>
    <p:extLst>
      <p:ext uri="{BB962C8B-B14F-4D97-AF65-F5344CB8AC3E}">
        <p14:creationId xmlns:p14="http://schemas.microsoft.com/office/powerpoint/2010/main" val="159887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356" y="2207950"/>
            <a:ext cx="406082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71192" y="3310480"/>
            <a:ext cx="3437736" cy="1815882"/>
          </a:xfrm>
          <a:prstGeom prst="rect">
            <a:avLst/>
          </a:prstGeom>
          <a:noFill/>
        </p:spPr>
        <p:txBody>
          <a:bodyPr wrap="none" rtlCol="0">
            <a:spAutoFit/>
          </a:bodyPr>
          <a:lstStyle/>
          <a:p>
            <a:pPr algn="ctr"/>
            <a:r>
              <a:rPr lang="en-US" sz="2800" b="1" dirty="0">
                <a:latin typeface="Myriad Pro" pitchFamily="34" charset="0"/>
              </a:rPr>
              <a:t>Audrey Yap</a:t>
            </a:r>
          </a:p>
          <a:p>
            <a:endParaRPr lang="en-US" sz="2800" b="1" dirty="0">
              <a:latin typeface="Myriad Pro" pitchFamily="34" charset="0"/>
            </a:endParaRPr>
          </a:p>
          <a:p>
            <a:r>
              <a:rPr lang="en-US" sz="2800" b="1" dirty="0">
                <a:latin typeface="Myriad Pro" pitchFamily="34" charset="0"/>
              </a:rPr>
              <a:t>audrey.yap@lesi.org</a:t>
            </a:r>
          </a:p>
          <a:p>
            <a:r>
              <a:rPr lang="en-US" sz="2800" b="1" dirty="0">
                <a:latin typeface="Myriad Pro" pitchFamily="34" charset="0"/>
              </a:rPr>
              <a:t>audrey@yusarn.com</a:t>
            </a:r>
            <a:endParaRPr lang="en-GB" sz="2400" b="1" dirty="0">
              <a:latin typeface="Myriad Pro" pitchFamily="34" charset="0"/>
            </a:endParaRPr>
          </a:p>
        </p:txBody>
      </p:sp>
    </p:spTree>
    <p:extLst>
      <p:ext uri="{BB962C8B-B14F-4D97-AF65-F5344CB8AC3E}">
        <p14:creationId xmlns:p14="http://schemas.microsoft.com/office/powerpoint/2010/main" val="4201714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60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67" y="-106825"/>
            <a:ext cx="6206867" cy="3863357"/>
          </a:xfrm>
          <a:prstGeom prst="rect">
            <a:avLst/>
          </a:prstGeom>
        </p:spPr>
      </p:pic>
      <p:sp>
        <p:nvSpPr>
          <p:cNvPr id="5" name="Rectangle 4">
            <a:extLst>
              <a:ext uri="{FF2B5EF4-FFF2-40B4-BE49-F238E27FC236}">
                <a16:creationId xmlns:a16="http://schemas.microsoft.com/office/drawing/2014/main" id="{E2B0584E-8033-407E-A303-AA91C9BB3D07}"/>
              </a:ext>
            </a:extLst>
          </p:cNvPr>
          <p:cNvSpPr/>
          <p:nvPr/>
        </p:nvSpPr>
        <p:spPr>
          <a:xfrm>
            <a:off x="984887" y="3249567"/>
            <a:ext cx="10222227" cy="2123658"/>
          </a:xfrm>
          <a:prstGeom prst="rect">
            <a:avLst/>
          </a:prstGeom>
        </p:spPr>
        <p:txBody>
          <a:bodyPr wrap="square">
            <a:spAutoFit/>
          </a:bodyPr>
          <a:lstStyle/>
          <a:p>
            <a:pPr algn="just"/>
            <a:r>
              <a:rPr lang="en-SG" sz="2200" dirty="0">
                <a:latin typeface="Myriad Pro" panose="020B0503030403020204" pitchFamily="34" charset="0"/>
                <a:ea typeface="DengXian" panose="02010600030101010101" pitchFamily="2" charset="-122"/>
              </a:rPr>
              <a:t>The letters L, E, S and I are embedded in the tagline to show capacity to innovate is </a:t>
            </a:r>
            <a:r>
              <a:rPr lang="en-SG" sz="2200" i="1" dirty="0">
                <a:latin typeface="Myriad Pro" panose="020B0503030403020204" pitchFamily="34" charset="0"/>
                <a:ea typeface="DengXian" panose="02010600030101010101" pitchFamily="2" charset="-122"/>
              </a:rPr>
              <a:t>within </a:t>
            </a:r>
            <a:r>
              <a:rPr lang="en-SG" sz="2200" dirty="0">
                <a:latin typeface="Myriad Pro" panose="020B0503030403020204" pitchFamily="34" charset="0"/>
                <a:ea typeface="DengXian" panose="02010600030101010101" pitchFamily="2" charset="-122"/>
              </a:rPr>
              <a:t>us in LESI. </a:t>
            </a:r>
          </a:p>
          <a:p>
            <a:pPr algn="just"/>
            <a:r>
              <a:rPr lang="en-SG" sz="2200" dirty="0">
                <a:latin typeface="Myriad Pro" panose="020B0503030403020204" pitchFamily="34" charset="0"/>
                <a:ea typeface="DengXian" panose="02010600030101010101" pitchFamily="2" charset="-122"/>
              </a:rPr>
              <a:t>The logo is inspired by Galileo and the Renaissance, calling for a change in our paradigm as we pivot to High Growth Enterprises, SMEs, Start ups, using IP for business growth and work collaboratively around the world! </a:t>
            </a:r>
          </a:p>
          <a:p>
            <a:pPr algn="just"/>
            <a:r>
              <a:rPr lang="en-SG" sz="2200" dirty="0">
                <a:latin typeface="Myriad Pro" panose="020B0503030403020204" pitchFamily="34" charset="0"/>
                <a:ea typeface="DengXian" panose="02010600030101010101" pitchFamily="2" charset="-122"/>
              </a:rPr>
              <a:t>The vertical lines on the right denote growth and fiery colours, our passion for LES. </a:t>
            </a:r>
            <a:endParaRPr lang="en-SG" sz="2200" dirty="0">
              <a:latin typeface="Myriad Pro" panose="020B0503030403020204" pitchFamily="34" charset="0"/>
            </a:endParaRPr>
          </a:p>
        </p:txBody>
      </p:sp>
    </p:spTree>
    <p:extLst>
      <p:ext uri="{BB962C8B-B14F-4D97-AF65-F5344CB8AC3E}">
        <p14:creationId xmlns:p14="http://schemas.microsoft.com/office/powerpoint/2010/main" val="206692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1" y="1385691"/>
            <a:ext cx="7469579" cy="3416320"/>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Myriad Pro" pitchFamily="34" charset="0"/>
              </a:rPr>
              <a:t>Innovate: defined as making changes to something established; especially by introducing new methods, ideas, product.</a:t>
            </a:r>
          </a:p>
          <a:p>
            <a:pPr marL="571500" indent="-571500" algn="just">
              <a:buFont typeface="Arial" panose="020B0604020202020204" pitchFamily="34" charset="0"/>
              <a:buChar char="•"/>
            </a:pPr>
            <a:r>
              <a:rPr lang="en-US" sz="3600" dirty="0">
                <a:latin typeface="Myriad Pro" pitchFamily="34" charset="0"/>
              </a:rPr>
              <a:t>Innovation is about mindset, not just results.</a:t>
            </a:r>
          </a:p>
        </p:txBody>
      </p:sp>
    </p:spTree>
    <p:extLst>
      <p:ext uri="{BB962C8B-B14F-4D97-AF65-F5344CB8AC3E}">
        <p14:creationId xmlns:p14="http://schemas.microsoft.com/office/powerpoint/2010/main" val="338393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1" y="645467"/>
            <a:ext cx="7469579" cy="4401205"/>
          </a:xfrm>
          <a:prstGeom prst="rect">
            <a:avLst/>
          </a:prstGeom>
          <a:noFill/>
        </p:spPr>
        <p:txBody>
          <a:bodyPr wrap="square" rtlCol="0">
            <a:spAutoFit/>
          </a:bodyPr>
          <a:lstStyle/>
          <a:p>
            <a:pPr algn="just"/>
            <a:r>
              <a:rPr lang="en-US" sz="2800" dirty="0">
                <a:latin typeface="Myriad Pro" pitchFamily="34" charset="0"/>
              </a:rPr>
              <a:t>Innovation need not be limited to new goods or methods of production but opening of new markets, conquests of new supplies or sources, executing new </a:t>
            </a:r>
            <a:r>
              <a:rPr lang="en-US" sz="2800" dirty="0" err="1">
                <a:latin typeface="Myriad Pro" pitchFamily="34" charset="0"/>
              </a:rPr>
              <a:t>organisations</a:t>
            </a:r>
            <a:r>
              <a:rPr lang="en-US" sz="2800" dirty="0">
                <a:latin typeface="Myriad Pro" pitchFamily="34" charset="0"/>
              </a:rPr>
              <a:t>, innovating new business models for markets or society, practical implementation for a more meaningful impact.</a:t>
            </a:r>
          </a:p>
          <a:p>
            <a:pPr algn="just"/>
            <a:endParaRPr lang="en-US" sz="2800" dirty="0">
              <a:latin typeface="Myriad Pro" pitchFamily="34" charset="0"/>
            </a:endParaRPr>
          </a:p>
          <a:p>
            <a:pPr algn="just"/>
            <a:r>
              <a:rPr lang="en-US" sz="2800" dirty="0">
                <a:latin typeface="Myriad Pro" pitchFamily="34" charset="0"/>
              </a:rPr>
              <a:t>In management science &amp; economics, innovation is bringing novel ideas together for effect in society – it is both process and outcome.</a:t>
            </a:r>
          </a:p>
        </p:txBody>
      </p:sp>
    </p:spTree>
    <p:extLst>
      <p:ext uri="{BB962C8B-B14F-4D97-AF65-F5344CB8AC3E}">
        <p14:creationId xmlns:p14="http://schemas.microsoft.com/office/powerpoint/2010/main" val="364797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1" y="634585"/>
            <a:ext cx="7469579" cy="4031873"/>
          </a:xfrm>
          <a:prstGeom prst="rect">
            <a:avLst/>
          </a:prstGeom>
          <a:noFill/>
        </p:spPr>
        <p:txBody>
          <a:bodyPr wrap="square" rtlCol="0">
            <a:spAutoFit/>
          </a:bodyPr>
          <a:lstStyle/>
          <a:p>
            <a:pPr algn="just"/>
            <a:r>
              <a:rPr lang="en-US" sz="3200" dirty="0">
                <a:latin typeface="Myriad Pro" pitchFamily="34" charset="0"/>
              </a:rPr>
              <a:t>Innovation involves:</a:t>
            </a:r>
          </a:p>
          <a:p>
            <a:pPr marL="457200" indent="-457200" algn="just">
              <a:buFont typeface="Arial" panose="020B0604020202020204" pitchFamily="34" charset="0"/>
              <a:buChar char="•"/>
            </a:pPr>
            <a:r>
              <a:rPr lang="en-US" sz="3200" dirty="0">
                <a:latin typeface="Myriad Pro" pitchFamily="34" charset="0"/>
              </a:rPr>
              <a:t>Combination of problem / opportunity identification.</a:t>
            </a:r>
          </a:p>
          <a:p>
            <a:pPr marL="457200" indent="-457200" algn="just">
              <a:buFont typeface="Arial" panose="020B0604020202020204" pitchFamily="34" charset="0"/>
              <a:buChar char="•"/>
            </a:pPr>
            <a:r>
              <a:rPr lang="en-US" sz="3200" dirty="0">
                <a:latin typeface="Myriad Pro" pitchFamily="34" charset="0"/>
              </a:rPr>
              <a:t>Introduction / adoption / modification of new ideas germane to organization’s needs.</a:t>
            </a:r>
          </a:p>
          <a:p>
            <a:pPr marL="457200" indent="-457200" algn="just">
              <a:buFont typeface="Arial" panose="020B0604020202020204" pitchFamily="34" charset="0"/>
              <a:buChar char="•"/>
            </a:pPr>
            <a:r>
              <a:rPr lang="en-US" sz="3200" dirty="0">
                <a:latin typeface="Myriad Pro" pitchFamily="34" charset="0"/>
              </a:rPr>
              <a:t>Promotion of idea.</a:t>
            </a:r>
          </a:p>
          <a:p>
            <a:pPr marL="457200" indent="-457200" algn="just">
              <a:buFont typeface="Arial" panose="020B0604020202020204" pitchFamily="34" charset="0"/>
              <a:buChar char="•"/>
            </a:pPr>
            <a:r>
              <a:rPr lang="en-US" sz="3200" dirty="0">
                <a:latin typeface="Myriad Pro" pitchFamily="34" charset="0"/>
              </a:rPr>
              <a:t>Implementation of idea.</a:t>
            </a:r>
          </a:p>
        </p:txBody>
      </p:sp>
      <p:sp>
        <p:nvSpPr>
          <p:cNvPr id="2" name="TextBox 1"/>
          <p:cNvSpPr txBox="1"/>
          <p:nvPr/>
        </p:nvSpPr>
        <p:spPr>
          <a:xfrm>
            <a:off x="6277381" y="4778822"/>
            <a:ext cx="3553409" cy="954107"/>
          </a:xfrm>
          <a:prstGeom prst="rect">
            <a:avLst/>
          </a:prstGeom>
          <a:noFill/>
        </p:spPr>
        <p:txBody>
          <a:bodyPr wrap="none" rtlCol="0">
            <a:spAutoFit/>
          </a:bodyPr>
          <a:lstStyle/>
          <a:p>
            <a:r>
              <a:rPr lang="en-SG" sz="1400" i="1" dirty="0">
                <a:latin typeface="Myriad Pro" panose="020B0503030403020204" pitchFamily="34" charset="0"/>
              </a:rPr>
              <a:t>Source: Hughes, D; Lee, AJR; Tian, A; et al</a:t>
            </a:r>
          </a:p>
          <a:p>
            <a:r>
              <a:rPr lang="en-SG" sz="1400" i="1" dirty="0">
                <a:latin typeface="Myriad Pro" panose="020B0503030403020204" pitchFamily="34" charset="0"/>
              </a:rPr>
              <a:t>                Leadership, creativity and innovation</a:t>
            </a:r>
          </a:p>
          <a:p>
            <a:r>
              <a:rPr lang="en-SG" sz="1400" i="1" dirty="0">
                <a:latin typeface="Myriad Pro" panose="020B0503030403020204" pitchFamily="34" charset="0"/>
              </a:rPr>
              <a:t>                (2018) The Leadership Quarterly</a:t>
            </a:r>
          </a:p>
          <a:p>
            <a:r>
              <a:rPr lang="en-SG" sz="1400" i="1" dirty="0">
                <a:latin typeface="Myriad Pro" panose="020B0503030403020204" pitchFamily="34" charset="0"/>
              </a:rPr>
              <a:t>                pp 549 - 569</a:t>
            </a:r>
          </a:p>
        </p:txBody>
      </p:sp>
    </p:spTree>
    <p:extLst>
      <p:ext uri="{BB962C8B-B14F-4D97-AF65-F5344CB8AC3E}">
        <p14:creationId xmlns:p14="http://schemas.microsoft.com/office/powerpoint/2010/main" val="196897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1" y="503953"/>
            <a:ext cx="7469579" cy="5509200"/>
          </a:xfrm>
          <a:prstGeom prst="rect">
            <a:avLst/>
          </a:prstGeom>
          <a:noFill/>
        </p:spPr>
        <p:txBody>
          <a:bodyPr wrap="square" rtlCol="0">
            <a:spAutoFit/>
          </a:bodyPr>
          <a:lstStyle/>
          <a:p>
            <a:pPr algn="just"/>
            <a:r>
              <a:rPr lang="en-US" sz="3200" dirty="0">
                <a:latin typeface="Myriad Pro" pitchFamily="34" charset="0"/>
              </a:rPr>
              <a:t>Concept of innovation is even older than the renaissance</a:t>
            </a:r>
          </a:p>
          <a:p>
            <a:pPr marL="457200" indent="-457200" algn="just">
              <a:buFont typeface="Arial" panose="020B0604020202020204" pitchFamily="34" charset="0"/>
              <a:buChar char="•"/>
            </a:pPr>
            <a:r>
              <a:rPr lang="en-US" sz="3200" dirty="0">
                <a:latin typeface="Myriad Pro" pitchFamily="34" charset="0"/>
              </a:rPr>
              <a:t>“</a:t>
            </a:r>
            <a:r>
              <a:rPr lang="en-US" sz="3200" dirty="0" err="1">
                <a:latin typeface="Myriad Pro" pitchFamily="34" charset="0"/>
              </a:rPr>
              <a:t>Kainotomia</a:t>
            </a:r>
            <a:r>
              <a:rPr lang="en-US" sz="3200" dirty="0">
                <a:latin typeface="Myriad Pro" pitchFamily="34" charset="0"/>
              </a:rPr>
              <a:t>” (innovation) discussed by Greek philosopher Xenophon (430 – 355 BC).</a:t>
            </a:r>
          </a:p>
          <a:p>
            <a:pPr marL="457200" indent="-457200" algn="just">
              <a:buFont typeface="Arial" panose="020B0604020202020204" pitchFamily="34" charset="0"/>
              <a:buChar char="•"/>
            </a:pPr>
            <a:r>
              <a:rPr lang="en-US" sz="3200" dirty="0">
                <a:latin typeface="Myriad Pro" pitchFamily="34" charset="0"/>
              </a:rPr>
              <a:t>Only after World War II did concept of innovation become popular.</a:t>
            </a:r>
          </a:p>
          <a:p>
            <a:pPr marL="446088" algn="just"/>
            <a:r>
              <a:rPr lang="en-US" sz="3200" dirty="0">
                <a:latin typeface="Myriad Pro" pitchFamily="34" charset="0"/>
              </a:rPr>
              <a:t>Technological innovation tied to idea of economic growth and competitive advantage.</a:t>
            </a:r>
          </a:p>
          <a:p>
            <a:pPr algn="just"/>
            <a:endParaRPr lang="en-US" sz="3200" dirty="0">
              <a:latin typeface="Myriad Pro" pitchFamily="34" charset="0"/>
            </a:endParaRPr>
          </a:p>
        </p:txBody>
      </p:sp>
      <p:sp>
        <p:nvSpPr>
          <p:cNvPr id="5" name="TextBox 4"/>
          <p:cNvSpPr txBox="1"/>
          <p:nvPr/>
        </p:nvSpPr>
        <p:spPr>
          <a:xfrm>
            <a:off x="5841108" y="5094507"/>
            <a:ext cx="3989682" cy="738664"/>
          </a:xfrm>
          <a:prstGeom prst="rect">
            <a:avLst/>
          </a:prstGeom>
          <a:noFill/>
        </p:spPr>
        <p:txBody>
          <a:bodyPr wrap="none" rtlCol="0">
            <a:spAutoFit/>
          </a:bodyPr>
          <a:lstStyle/>
          <a:p>
            <a:r>
              <a:rPr lang="en-SG" sz="1400" i="1" dirty="0">
                <a:latin typeface="Myriad Pro" panose="020B0503030403020204" pitchFamily="34" charset="0"/>
              </a:rPr>
              <a:t>Source: Godin Benoit, 2019</a:t>
            </a:r>
          </a:p>
          <a:p>
            <a:r>
              <a:rPr lang="en-SG" sz="1400" i="1" dirty="0">
                <a:latin typeface="Myriad Pro" panose="020B0503030403020204" pitchFamily="34" charset="0"/>
              </a:rPr>
              <a:t>               “The Invention of Technological Innovation”</a:t>
            </a:r>
          </a:p>
          <a:p>
            <a:r>
              <a:rPr lang="en-SG" sz="1400" i="1" dirty="0">
                <a:latin typeface="Myriad Pro" panose="020B0503030403020204" pitchFamily="34" charset="0"/>
              </a:rPr>
              <a:t>                Edward Elgar Publishing UK</a:t>
            </a:r>
          </a:p>
        </p:txBody>
      </p:sp>
    </p:spTree>
    <p:extLst>
      <p:ext uri="{BB962C8B-B14F-4D97-AF65-F5344CB8AC3E}">
        <p14:creationId xmlns:p14="http://schemas.microsoft.com/office/powerpoint/2010/main" val="217090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1211" y="1063149"/>
            <a:ext cx="7469579" cy="3416320"/>
          </a:xfrm>
          <a:prstGeom prst="rect">
            <a:avLst/>
          </a:prstGeom>
          <a:noFill/>
        </p:spPr>
        <p:txBody>
          <a:bodyPr wrap="square" rtlCol="0">
            <a:spAutoFit/>
          </a:bodyPr>
          <a:lstStyle/>
          <a:p>
            <a:pPr algn="just"/>
            <a:r>
              <a:rPr lang="en-US" sz="3600" dirty="0">
                <a:latin typeface="Myriad Pro" pitchFamily="34" charset="0"/>
              </a:rPr>
              <a:t>Recent times</a:t>
            </a:r>
          </a:p>
          <a:p>
            <a:pPr algn="just"/>
            <a:endParaRPr lang="en-US" sz="3600" dirty="0">
              <a:latin typeface="Myriad Pro" pitchFamily="34" charset="0"/>
            </a:endParaRPr>
          </a:p>
          <a:p>
            <a:pPr marL="457200" indent="-457200" algn="just">
              <a:buFont typeface="Arial" panose="020B0604020202020204" pitchFamily="34" charset="0"/>
              <a:buChar char="•"/>
            </a:pPr>
            <a:r>
              <a:rPr lang="en-US" sz="3600" dirty="0">
                <a:latin typeface="Myriad Pro" pitchFamily="34" charset="0"/>
              </a:rPr>
              <a:t>Innovation explosion:-</a:t>
            </a:r>
          </a:p>
          <a:p>
            <a:pPr marL="719138" indent="-273050" algn="just">
              <a:buFontTx/>
              <a:buChar char="-"/>
            </a:pPr>
            <a:r>
              <a:rPr lang="en-US" sz="3600" dirty="0">
                <a:latin typeface="Myriad Pro" pitchFamily="34" charset="0"/>
              </a:rPr>
              <a:t>Silicon Valley startups </a:t>
            </a:r>
            <a:r>
              <a:rPr lang="en-US" sz="3600" dirty="0" err="1">
                <a:latin typeface="Myriad Pro" pitchFamily="34" charset="0"/>
              </a:rPr>
              <a:t>infotech</a:t>
            </a:r>
            <a:r>
              <a:rPr lang="en-US" sz="3600" dirty="0">
                <a:latin typeface="Myriad Pro" pitchFamily="34" charset="0"/>
              </a:rPr>
              <a:t> boom, 1957 – 1980s.</a:t>
            </a:r>
          </a:p>
          <a:p>
            <a:pPr marL="719138" indent="-273050" algn="just">
              <a:buFontTx/>
              <a:buChar char="-"/>
            </a:pPr>
            <a:r>
              <a:rPr lang="en-US" sz="3600" dirty="0">
                <a:latin typeface="Myriad Pro" pitchFamily="34" charset="0"/>
              </a:rPr>
              <a:t>Business incubators globally.</a:t>
            </a:r>
          </a:p>
        </p:txBody>
      </p:sp>
    </p:spTree>
    <p:extLst>
      <p:ext uri="{BB962C8B-B14F-4D97-AF65-F5344CB8AC3E}">
        <p14:creationId xmlns:p14="http://schemas.microsoft.com/office/powerpoint/2010/main" val="68010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3706" y="340659"/>
            <a:ext cx="5944589" cy="646331"/>
          </a:xfrm>
          <a:prstGeom prst="rect">
            <a:avLst/>
          </a:prstGeom>
          <a:noFill/>
        </p:spPr>
        <p:txBody>
          <a:bodyPr wrap="square" rtlCol="0">
            <a:spAutoFit/>
          </a:bodyPr>
          <a:lstStyle/>
          <a:p>
            <a:pPr algn="just"/>
            <a:r>
              <a:rPr lang="en-US" sz="3600" dirty="0">
                <a:latin typeface="Myriad Pro" pitchFamily="34" charset="0"/>
              </a:rPr>
              <a:t>Innovation is hard to measure</a:t>
            </a:r>
          </a:p>
        </p:txBody>
      </p:sp>
      <p:pic>
        <p:nvPicPr>
          <p:cNvPr id="7" name="Picture 6"/>
          <p:cNvPicPr>
            <a:picLocks noChangeAspect="1"/>
          </p:cNvPicPr>
          <p:nvPr/>
        </p:nvPicPr>
        <p:blipFill>
          <a:blip r:embed="rId2"/>
          <a:stretch>
            <a:fillRect/>
          </a:stretch>
        </p:blipFill>
        <p:spPr>
          <a:xfrm>
            <a:off x="4901245" y="986990"/>
            <a:ext cx="2389511" cy="4801790"/>
          </a:xfrm>
          <a:prstGeom prst="rect">
            <a:avLst/>
          </a:prstGeom>
        </p:spPr>
      </p:pic>
      <p:pic>
        <p:nvPicPr>
          <p:cNvPr id="1034" name="Picture 1" descr="Image removed by se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2" descr="Image removed by se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3" descr="Image removed by se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4" descr="Image removed by sen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5" descr="Image removed by se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6" descr="Image removed by sen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7" descr="Image removed by se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8" descr="Image removed by send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9" descr="Image removed by sen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 descr="Image removed by se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67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4222</TotalTime>
  <Words>1129</Words>
  <Application>Microsoft Office PowerPoint</Application>
  <PresentationFormat>Grand écran</PresentationFormat>
  <Paragraphs>103</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Calibri Light</vt:lpstr>
      <vt:lpstr>Myriad Pro</vt:lpstr>
      <vt:lpstr>Wingdings</vt:lpstr>
      <vt:lpstr>Office Theme</vt:lpstr>
      <vt:lpstr>LES France General Assembly 2020  The Renaissance of IP &amp; Innovation     8 December 2020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About the speaker</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Colarulli (LESI)</dc:creator>
  <cp:lastModifiedBy>amaury catrice</cp:lastModifiedBy>
  <cp:revision>95</cp:revision>
  <cp:lastPrinted>2020-12-08T05:02:12Z</cp:lastPrinted>
  <dcterms:created xsi:type="dcterms:W3CDTF">2020-02-12T16:46:08Z</dcterms:created>
  <dcterms:modified xsi:type="dcterms:W3CDTF">2020-12-09T11:47:16Z</dcterms:modified>
</cp:coreProperties>
</file>