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83" r:id="rId6"/>
    <p:sldId id="285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0000FF"/>
    <a:srgbClr val="33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310" autoAdjust="0"/>
  </p:normalViewPr>
  <p:slideViewPr>
    <p:cSldViewPr>
      <p:cViewPr varScale="1">
        <p:scale>
          <a:sx n="89" d="100"/>
          <a:sy n="89" d="100"/>
        </p:scale>
        <p:origin x="19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CD158EC-2681-4742-8CA7-45910C6BB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579940-D1BD-4103-9C8B-71E35787DE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C8B3AE-A07F-4F0D-8157-5A6801E416A1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F9D613-A1A5-49BF-B3A8-93731E008C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8739C1-8478-47CE-8A72-96091AAC4F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1F91F7-6A4C-465C-9DB6-F4AD89094F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526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C97BA6E-3989-48CD-9DD9-0B17DE970B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A40138-AC0D-4EA7-A2A2-0EBB8C2BCB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98CB68-63A0-4359-A38D-5A4ED8332291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77CFA38-F856-43A2-8A7A-B6AF0F3E6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1949D833-C426-4F7A-AC23-3EAD94B55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B7A9D3-AC58-4622-A7A5-8659D0967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2E912B-0B88-435F-AED4-E500E4D631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FE9638-378C-450F-B8D9-DBFAAB3E7F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482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>
            <a:extLst>
              <a:ext uri="{FF2B5EF4-FFF2-40B4-BE49-F238E27FC236}">
                <a16:creationId xmlns:a16="http://schemas.microsoft.com/office/drawing/2014/main" id="{48E7D7EB-5F69-45B0-9BD9-950CFAC495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ce réservé des commentaires 2">
            <a:extLst>
              <a:ext uri="{FF2B5EF4-FFF2-40B4-BE49-F238E27FC236}">
                <a16:creationId xmlns:a16="http://schemas.microsoft.com/office/drawing/2014/main" id="{A9671D7E-6DE1-4FFD-9BA7-51B0D4257F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5124" name="Espace réservé du numéro de diapositive 3">
            <a:extLst>
              <a:ext uri="{FF2B5EF4-FFF2-40B4-BE49-F238E27FC236}">
                <a16:creationId xmlns:a16="http://schemas.microsoft.com/office/drawing/2014/main" id="{FBD5513F-A714-499F-B5E7-DB904038A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CFD746-67F8-487C-B9B2-0890AAEA8D49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6D0B63-F479-4BF9-813F-4FF8FDBA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E813-2A7F-4C0C-9AC2-6A658089ACF5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4A5269-45B4-4499-9ADC-D7762A10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CCB715-FA81-43F5-A5F7-CDEDD656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A698B-EF6B-4553-A555-614C40E78C5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4402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D72DE4-6C91-4559-BE5A-17844A24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DA9A-03C0-4735-AA11-B381BAD1144B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93FA71-5746-42DA-859F-8038FE99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0ACB7A-37E4-420D-8057-2D8FE769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C9A9-CE0C-45A7-AB0C-2A5F73BA47B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777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FB2FD-D3F5-43E5-818D-124773AF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DA5A-BCD4-4C55-A0B9-4FDB41A050D4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715B09-577C-4E47-ADBC-1E729B89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F28A1C-2AC0-4140-8D00-9E9FC0A8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78FE-A3AB-48FA-A85F-AB13A808F48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76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E5576-D2C3-4C35-B1CE-65A67E90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B678-0674-4425-9DCB-48B4A2C256E0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809879-6241-4D92-871B-DD459BF8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A7E8CC-A016-483A-9E25-BFDDA1BA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0B87-CDC6-4161-8627-844BE1CB20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28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979CF2-5AAE-4F19-A2E5-4AD69FFB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A349-631E-4206-8EA0-3998C45A0460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6879C8-07EE-402E-9CC0-EBA6CB8D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C0EA37-364B-4568-8653-5AC28303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E974-CF41-4E03-BAAE-93A36857258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138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E3BDEBD-505A-456E-96F8-05786A54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5519-198B-478F-9379-1585EC605960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E153E2B-037A-4872-BAA3-4E4EDD09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ABC6D9D-339B-45F9-953C-6347ABEB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3BD9-998A-4DFB-ADC5-BB0685BE92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98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D1530155-D57D-4F74-BCEB-4206222D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860D-47FB-4DFF-BA6E-42858D77AB22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9F80311-42DB-458B-B617-C87B314D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28B08A-EFEF-4A47-BECB-3671C2CB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58EA-1139-498F-8948-DF3E4DEE24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9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8EC555C4-FF5D-44D0-B811-08CC5DE3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0DB-C318-40D6-95E4-7272B2262B51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DC18872C-5B5C-4CB4-BDC1-B3835A6A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8A21E54-669E-4F97-B1D3-50BDA979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CFE38-DAF9-4266-BB7A-64DEB90EF2F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836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3C8F481B-7624-4106-980A-9FB50B25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1B1B2-E88C-4216-8510-B0A346F538BE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28EE95D1-4B56-4ACE-8086-69810C4D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350D-B3DC-432B-8DE1-AE639AF12C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999869C-8F53-454C-88B1-EDDCE225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30D7-C690-4E3B-8E79-7066672BD4B8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152089D-1E75-4769-AD54-464115CF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EE53DF8-7C5E-4543-9063-E94202F5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40A3-C904-4DD2-B6EB-C2F77DC2D70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912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7BFB01E-3EA1-4203-8CEC-25EC7425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A95B-4DE5-467F-BE71-6FDB6D469188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1A45DF2-849D-4A27-9294-B73E4502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3A9A116-7531-438F-981F-DA4BF377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E294-8AA8-4167-B18C-C2D44DDCE4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791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6EC0E946-2488-41DA-84F7-35B892350B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C1CF4339-7F47-435A-88E8-4A38E14900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644CE-954C-4337-8E8F-DC669D332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2745EC-E4AC-4379-9170-546B7D2C1083}" type="datetimeFigureOut">
              <a:rPr lang="fr-FR"/>
              <a:pPr>
                <a:defRPr/>
              </a:pPr>
              <a:t>06/12/2022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13FF14-BED8-4735-B21C-F0E925403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A4FA01-9046-45CE-839C-4D4D36F7C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78F5F-2FB3-4036-87B2-425F40437E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A036780D-325C-473D-899A-EDCF53CB5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52" y="692696"/>
            <a:ext cx="8497888" cy="2090738"/>
          </a:xfrm>
        </p:spPr>
        <p:txBody>
          <a:bodyPr/>
          <a:lstStyle/>
          <a:p>
            <a:pPr eaLnBrk="1" hangingPunct="1"/>
            <a:r>
              <a:rPr lang="fr-FR" altLang="fr-FR" sz="4800" b="1" dirty="0">
                <a:solidFill>
                  <a:srgbClr val="003399"/>
                </a:solidFill>
              </a:rPr>
              <a:t>Assemblée Générale </a:t>
            </a:r>
            <a:br>
              <a:rPr lang="fr-FR" altLang="fr-FR" sz="1000" b="1" dirty="0">
                <a:solidFill>
                  <a:srgbClr val="003399"/>
                </a:solidFill>
              </a:rPr>
            </a:br>
            <a:br>
              <a:rPr lang="fr-FR" altLang="fr-FR" sz="1000" b="1" dirty="0">
                <a:solidFill>
                  <a:srgbClr val="003399"/>
                </a:solidFill>
              </a:rPr>
            </a:br>
            <a:r>
              <a:rPr lang="fr-FR" altLang="fr-FR" sz="1800" dirty="0">
                <a:solidFill>
                  <a:srgbClr val="003399"/>
                </a:solidFill>
              </a:rPr>
              <a:t>Jeudi  8 décembre 2022</a:t>
            </a:r>
            <a:br>
              <a:rPr lang="fr-FR" altLang="fr-FR" sz="1800" dirty="0">
                <a:solidFill>
                  <a:srgbClr val="003399"/>
                </a:solidFill>
              </a:rPr>
            </a:br>
            <a:br>
              <a:rPr lang="fr-FR" altLang="fr-FR" sz="1800" dirty="0">
                <a:solidFill>
                  <a:srgbClr val="003399"/>
                </a:solidFill>
              </a:rPr>
            </a:br>
            <a:endParaRPr lang="fr-FR" altLang="fr-FR" sz="1800" dirty="0">
              <a:solidFill>
                <a:srgbClr val="003399"/>
              </a:solidFill>
            </a:endParaRPr>
          </a:p>
        </p:txBody>
      </p:sp>
      <p:sp>
        <p:nvSpPr>
          <p:cNvPr id="2" name="Titre 2">
            <a:extLst>
              <a:ext uri="{FF2B5EF4-FFF2-40B4-BE49-F238E27FC236}">
                <a16:creationId xmlns:a16="http://schemas.microsoft.com/office/drawing/2014/main" id="{5754E091-DF53-C21E-FEEB-E5567CF8C2E1}"/>
              </a:ext>
            </a:extLst>
          </p:cNvPr>
          <p:cNvSpPr txBox="1">
            <a:spLocks/>
          </p:cNvSpPr>
          <p:nvPr/>
        </p:nvSpPr>
        <p:spPr bwMode="auto">
          <a:xfrm>
            <a:off x="685800" y="325511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b="1" dirty="0">
                <a:solidFill>
                  <a:srgbClr val="003399"/>
                </a:solidFill>
              </a:rPr>
              <a:t>Comité IP Valuation</a:t>
            </a:r>
            <a:br>
              <a:rPr lang="fr-FR" altLang="fr-FR" sz="3600" b="1" dirty="0">
                <a:solidFill>
                  <a:srgbClr val="003399"/>
                </a:solidFill>
              </a:rPr>
            </a:br>
            <a:r>
              <a:rPr lang="fr-FR" sz="2400" dirty="0"/>
              <a:t>Caroline de Mareuil-Villette</a:t>
            </a:r>
            <a:br>
              <a:rPr lang="fr-FR" sz="2400" dirty="0"/>
            </a:br>
            <a:r>
              <a:rPr lang="fr-FR" sz="2400" dirty="0"/>
              <a:t>Véronique Blum</a:t>
            </a:r>
            <a:endParaRPr lang="fr-F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fr-FR" sz="3200" dirty="0"/>
            </a:br>
            <a:r>
              <a:rPr lang="fr-FR" sz="2800" b="1" dirty="0">
                <a:solidFill>
                  <a:srgbClr val="003399"/>
                </a:solidFill>
                <a:latin typeface="+mn-lt"/>
                <a:ea typeface="+mn-ea"/>
                <a:cs typeface="Arial" charset="0"/>
              </a:rPr>
              <a:t>Objectifs du comité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lIns="90000"/>
          <a:lstStyle/>
          <a:p>
            <a:r>
              <a:rPr lang="fr-CA" sz="1600" b="1" dirty="0"/>
              <a:t>Échanges d’idées, d’informations et d’expériences</a:t>
            </a:r>
            <a:endParaRPr lang="fr-CA" sz="1400" dirty="0"/>
          </a:p>
          <a:p>
            <a:pPr lvl="1"/>
            <a:r>
              <a:rPr lang="fr-CA" sz="1400" dirty="0"/>
              <a:t>Partages d’expériences et de pratiques (méthodes, sources d’information) avec des membres du LES et des intervenants externes</a:t>
            </a:r>
          </a:p>
          <a:p>
            <a:endParaRPr lang="fr-CA" sz="1600" b="1" dirty="0"/>
          </a:p>
          <a:p>
            <a:r>
              <a:rPr lang="fr-CA" sz="1600" b="1" dirty="0"/>
              <a:t>Participation à la formation des membres </a:t>
            </a:r>
          </a:p>
          <a:p>
            <a:pPr lvl="1"/>
            <a:r>
              <a:rPr lang="fr-CA" sz="1400" dirty="0"/>
              <a:t>Sujets pédagogiques</a:t>
            </a:r>
          </a:p>
          <a:p>
            <a:pPr lvl="1"/>
            <a:r>
              <a:rPr lang="fr-CA" sz="1400" dirty="0"/>
              <a:t>Certificat d’évaluation de la PI</a:t>
            </a:r>
          </a:p>
          <a:p>
            <a:pPr marL="0" indent="0">
              <a:buNone/>
            </a:pPr>
            <a:endParaRPr lang="fr-CA" sz="1600" b="1" dirty="0"/>
          </a:p>
          <a:p>
            <a:r>
              <a:rPr lang="fr-CA" sz="1600" b="1" dirty="0"/>
              <a:t>Représentation au LESI</a:t>
            </a:r>
          </a:p>
          <a:p>
            <a:pPr lvl="1"/>
            <a:r>
              <a:rPr lang="fr-CA" sz="1400" dirty="0"/>
              <a:t>Avec André  </a:t>
            </a:r>
            <a:r>
              <a:rPr lang="fr-CA" sz="1400" dirty="0" err="1"/>
              <a:t>Gorius</a:t>
            </a:r>
            <a:r>
              <a:rPr lang="fr-CA" sz="1400" dirty="0"/>
              <a:t> puis Sean </a:t>
            </a:r>
            <a:r>
              <a:rPr lang="fr-CA" sz="1400" dirty="0" err="1"/>
              <a:t>Moolman</a:t>
            </a:r>
            <a:r>
              <a:rPr lang="fr-CA" sz="1400" dirty="0"/>
              <a:t> (IPV </a:t>
            </a:r>
            <a:r>
              <a:rPr lang="fr-CA" sz="1400" dirty="0" err="1"/>
              <a:t>committee</a:t>
            </a:r>
            <a:r>
              <a:rPr lang="fr-CA" sz="1400" dirty="0"/>
              <a:t> LESI)</a:t>
            </a:r>
          </a:p>
          <a:p>
            <a:pPr lvl="1"/>
            <a:r>
              <a:rPr lang="fr-CA" sz="1400" dirty="0">
                <a:cs typeface="Arial" panose="020B0604020202020204" pitchFamily="34" charset="0"/>
              </a:rPr>
              <a:t>Offre de formation / webinars</a:t>
            </a:r>
            <a:endParaRPr lang="fr-CA" sz="1600" dirty="0">
              <a:cs typeface="Arial" panose="020B0604020202020204" pitchFamily="34" charset="0"/>
            </a:endParaRPr>
          </a:p>
          <a:p>
            <a:pPr lvl="1"/>
            <a:r>
              <a:rPr lang="fr-CA" sz="1400" b="1" dirty="0">
                <a:cs typeface="Arial" panose="020B0604020202020204" pitchFamily="34" charset="0"/>
              </a:rPr>
              <a:t>Septembre 2022 </a:t>
            </a:r>
            <a:r>
              <a:rPr lang="fr-CA" sz="1400" dirty="0">
                <a:cs typeface="Arial" panose="020B0604020202020204" pitchFamily="34" charset="0"/>
              </a:rPr>
              <a:t>: Publication dans Les Nouvelles</a:t>
            </a:r>
          </a:p>
          <a:p>
            <a:pPr lvl="1"/>
            <a:endParaRPr lang="fr-CA" sz="1400" dirty="0">
              <a:cs typeface="Arial" panose="020B0604020202020204" pitchFamily="34" charset="0"/>
            </a:endParaRPr>
          </a:p>
          <a:p>
            <a:r>
              <a:rPr lang="fr-CA" sz="1600" b="1" dirty="0" err="1"/>
              <a:t>Création</a:t>
            </a:r>
            <a:r>
              <a:rPr lang="fr-CA" sz="1600" b="1" dirty="0"/>
              <a:t> d’occasions d’</a:t>
            </a:r>
            <a:r>
              <a:rPr lang="fr-CA" sz="1600" b="1" dirty="0" err="1"/>
              <a:t>échanges</a:t>
            </a:r>
            <a:r>
              <a:rPr lang="fr-CA" sz="1600" b="1" dirty="0"/>
              <a:t> avec les pouvoirs publics</a:t>
            </a:r>
          </a:p>
          <a:p>
            <a:pPr lvl="1"/>
            <a:r>
              <a:rPr lang="fr-CA" sz="1400" dirty="0" err="1">
                <a:cs typeface="Arial" panose="020B0604020202020204" pitchFamily="34" charset="0"/>
              </a:rPr>
              <a:t>Outreach</a:t>
            </a:r>
            <a:r>
              <a:rPr lang="fr-CA" sz="1400" dirty="0">
                <a:cs typeface="Arial" panose="020B0604020202020204" pitchFamily="34" charset="0"/>
              </a:rPr>
              <a:t> EFRAG, en partenariat avec l’Observatoire de l’Immatériel, l’Association Francophone de Comptabilité</a:t>
            </a:r>
          </a:p>
          <a:p>
            <a:endParaRPr lang="fr-CA" sz="1800" dirty="0"/>
          </a:p>
          <a:p>
            <a:pPr lvl="1"/>
            <a:endParaRPr lang="fr-CA" sz="1400" dirty="0"/>
          </a:p>
          <a:p>
            <a:endParaRPr lang="fr-CA" sz="1600" dirty="0"/>
          </a:p>
          <a:p>
            <a:endParaRPr lang="fr-CA" sz="16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2C9A-E15F-43F4-BA15-0EF120A275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6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fr-FR" sz="3200" dirty="0"/>
            </a:br>
            <a:r>
              <a:rPr lang="fr-FR" sz="2800" b="1" dirty="0">
                <a:solidFill>
                  <a:srgbClr val="003399"/>
                </a:solidFill>
                <a:latin typeface="+mn-lt"/>
                <a:ea typeface="+mn-ea"/>
                <a:cs typeface="Arial" charset="0"/>
              </a:rPr>
              <a:t>Activité du comité en 2022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1587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Mars 2022, réunion en présentiel</a:t>
            </a: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Invités : Guillaume Le Lay</a:t>
            </a: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Sujet : </a:t>
            </a:r>
            <a:r>
              <a:rPr lang="fr-FR" sz="1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sz="1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 valeur des brevets des Startups d'IA dans le secteur pharmaceutique</a:t>
            </a:r>
          </a:p>
          <a:p>
            <a:pPr marL="58737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737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Juin 2022, webinaire</a:t>
            </a: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Invités : Robert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Stojek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EFRAG</a:t>
            </a: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Outreach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EFRAG, en partenariat avec l’Observatoire de l’Immatériel, l’Association Francophone de Comptabilité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Sujet : Intangibles :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to go ?</a:t>
            </a: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CA" sz="1600" b="1" dirty="0">
                <a:latin typeface="Arial" panose="020B0604020202020204" pitchFamily="34" charset="0"/>
                <a:cs typeface="Arial" panose="020B0604020202020204" pitchFamily="34" charset="0"/>
              </a:rPr>
              <a:t>Décembre 2022, en présentiel, avec le comité </a:t>
            </a:r>
            <a:r>
              <a:rPr lang="fr-CA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SMEs</a:t>
            </a:r>
            <a:endParaRPr lang="fr-FR" sz="1000" dirty="0">
              <a:solidFill>
                <a:srgbClr val="2F3740"/>
              </a:solidFill>
              <a:latin typeface="arial, sans-serif"/>
              <a:cs typeface="Arial" panose="020B0604020202020204" pitchFamily="34" charset="0"/>
            </a:endParaRP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Laurence Joly : un outil de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scoring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et d'évaluation de l’immatériel</a:t>
            </a: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Ismail El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Guettabi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: la valorisation et l’évaluation de la donnée dans le cas de PMEs</a:t>
            </a: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787" lvl="1" indent="0">
              <a:spcBef>
                <a:spcPts val="600"/>
              </a:spcBef>
              <a:spcAft>
                <a:spcPts val="300"/>
              </a:spcAft>
              <a:buNone/>
              <a:tabLst>
                <a:tab pos="3200400" algn="l"/>
                <a:tab pos="3435350" algn="l"/>
                <a:tab pos="5721350" algn="l"/>
                <a:tab pos="5943600" algn="l"/>
              </a:tabLst>
            </a:pP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2C9A-E15F-43F4-BA15-0EF120A275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96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76A7DC85E4648B8A7FD258757DA8B" ma:contentTypeVersion="17" ma:contentTypeDescription="Create a new document." ma:contentTypeScope="" ma:versionID="8cd05a95d72118099614335149841464">
  <xsd:schema xmlns:xsd="http://www.w3.org/2001/XMLSchema" xmlns:xs="http://www.w3.org/2001/XMLSchema" xmlns:p="http://schemas.microsoft.com/office/2006/metadata/properties" xmlns:ns3="b5541328-a507-4760-90f1-21dd21d9a2ff" xmlns:ns4="4453cf1f-82ba-41ba-a4b5-b898cddde8af" targetNamespace="http://schemas.microsoft.com/office/2006/metadata/properties" ma:root="true" ma:fieldsID="56e328390a65ae9216dd622c728cce65" ns3:_="" ns4:_="">
    <xsd:import namespace="b5541328-a507-4760-90f1-21dd21d9a2ff"/>
    <xsd:import namespace="4453cf1f-82ba-41ba-a4b5-b898cddde8af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41328-a507-4760-90f1-21dd21d9a2ff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3cf1f-82ba-41ba-a4b5-b898cddde8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b5541328-a507-4760-90f1-21dd21d9a2ff" xsi:nil="true"/>
    <MigrationWizId xmlns="b5541328-a507-4760-90f1-21dd21d9a2ff" xsi:nil="true"/>
    <MigrationWizIdPermissions xmlns="b5541328-a507-4760-90f1-21dd21d9a2ff" xsi:nil="true"/>
    <MigrationWizIdDocumentLibraryPermissions xmlns="b5541328-a507-4760-90f1-21dd21d9a2ff" xsi:nil="true"/>
    <MigrationWizIdPermissionLevels xmlns="b5541328-a507-4760-90f1-21dd21d9a2ff" xsi:nil="true"/>
  </documentManagement>
</p:properties>
</file>

<file path=customXml/itemProps1.xml><?xml version="1.0" encoding="utf-8"?>
<ds:datastoreItem xmlns:ds="http://schemas.openxmlformats.org/officeDocument/2006/customXml" ds:itemID="{1F22B67A-8744-48E3-B1CF-0DCC6DB4EE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9DA366-83DD-418C-9C46-31B5EF269A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41328-a507-4760-90f1-21dd21d9a2ff"/>
    <ds:schemaRef ds:uri="4453cf1f-82ba-41ba-a4b5-b898cddde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8EFB7B-2992-47E1-BD25-02A72D54094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5541328-a507-4760-90f1-21dd21d9a2ff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4453cf1f-82ba-41ba-a4b5-b898cddde8a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216</Words>
  <Application>Microsoft Macintosh PowerPoint</Application>
  <PresentationFormat>Affichage à l'écran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arial, sans-serif</vt:lpstr>
      <vt:lpstr>Calibri</vt:lpstr>
      <vt:lpstr>Thème Office</vt:lpstr>
      <vt:lpstr>Assemblée Générale   Jeudi  8 décembre 2022  </vt:lpstr>
      <vt:lpstr> Objectifs du comité</vt:lpstr>
      <vt:lpstr> Activité du comité en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IAM/PDS 100 du LES France</dc:title>
  <dc:creator>Catherine Lafarge</dc:creator>
  <cp:lastModifiedBy>veronique blum</cp:lastModifiedBy>
  <cp:revision>191</cp:revision>
  <dcterms:created xsi:type="dcterms:W3CDTF">2011-03-25T16:29:26Z</dcterms:created>
  <dcterms:modified xsi:type="dcterms:W3CDTF">2022-12-06T22:24:58Z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5dad89-2096-47a1-b1b1-c9d057667e94_Enabled">
    <vt:lpwstr>True</vt:lpwstr>
  </property>
  <property fmtid="{D5CDD505-2E9C-101B-9397-08002B2CF9AE}" pid="3" name="MSIP_Label_645dad89-2096-47a1-b1b1-c9d057667e94_SiteId">
    <vt:lpwstr>e4e1abd9-eac7-4a71-ab52-da5c998aa7ba</vt:lpwstr>
  </property>
  <property fmtid="{D5CDD505-2E9C-101B-9397-08002B2CF9AE}" pid="4" name="MSIP_Label_645dad89-2096-47a1-b1b1-c9d057667e94_Owner">
    <vt:lpwstr>jean-yves.legendre@rd.loreal.com</vt:lpwstr>
  </property>
  <property fmtid="{D5CDD505-2E9C-101B-9397-08002B2CF9AE}" pid="5" name="MSIP_Label_645dad89-2096-47a1-b1b1-c9d057667e94_SetDate">
    <vt:lpwstr>2019-11-18T08:19:31.0128928Z</vt:lpwstr>
  </property>
  <property fmtid="{D5CDD505-2E9C-101B-9397-08002B2CF9AE}" pid="6" name="MSIP_Label_645dad89-2096-47a1-b1b1-c9d057667e94_Name">
    <vt:lpwstr>C1 - Internal use</vt:lpwstr>
  </property>
  <property fmtid="{D5CDD505-2E9C-101B-9397-08002B2CF9AE}" pid="7" name="MSIP_Label_645dad89-2096-47a1-b1b1-c9d057667e94_Application">
    <vt:lpwstr>Microsoft Azure Information Protection</vt:lpwstr>
  </property>
  <property fmtid="{D5CDD505-2E9C-101B-9397-08002B2CF9AE}" pid="8" name="MSIP_Label_645dad89-2096-47a1-b1b1-c9d057667e94_Extended_MSFT_Method">
    <vt:lpwstr>Automatic</vt:lpwstr>
  </property>
  <property fmtid="{D5CDD505-2E9C-101B-9397-08002B2CF9AE}" pid="9" name="Sensitivity">
    <vt:lpwstr>C1 - Internal use</vt:lpwstr>
  </property>
  <property fmtid="{D5CDD505-2E9C-101B-9397-08002B2CF9AE}" pid="10" name="ContentTypeId">
    <vt:lpwstr>0x010100C6B76A7DC85E4648B8A7FD258757DA8B</vt:lpwstr>
  </property>
</Properties>
</file>