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  <p:sldMasterId id="2147484540" r:id="rId5"/>
  </p:sldMasterIdLst>
  <p:notesMasterIdLst>
    <p:notesMasterId r:id="rId46"/>
  </p:notesMasterIdLst>
  <p:handoutMasterIdLst>
    <p:handoutMasterId r:id="rId47"/>
  </p:handoutMasterIdLst>
  <p:sldIdLst>
    <p:sldId id="311" r:id="rId6"/>
    <p:sldId id="383" r:id="rId7"/>
    <p:sldId id="321" r:id="rId8"/>
    <p:sldId id="378" r:id="rId9"/>
    <p:sldId id="375" r:id="rId10"/>
    <p:sldId id="357" r:id="rId11"/>
    <p:sldId id="358" r:id="rId12"/>
    <p:sldId id="359" r:id="rId13"/>
    <p:sldId id="360" r:id="rId14"/>
    <p:sldId id="363" r:id="rId15"/>
    <p:sldId id="364" r:id="rId16"/>
    <p:sldId id="365" r:id="rId17"/>
    <p:sldId id="368" r:id="rId18"/>
    <p:sldId id="371" r:id="rId19"/>
    <p:sldId id="372" r:id="rId20"/>
    <p:sldId id="373" r:id="rId21"/>
    <p:sldId id="374" r:id="rId22"/>
    <p:sldId id="385" r:id="rId23"/>
    <p:sldId id="386" r:id="rId24"/>
    <p:sldId id="387" r:id="rId25"/>
    <p:sldId id="379" r:id="rId26"/>
    <p:sldId id="380" r:id="rId27"/>
    <p:sldId id="343" r:id="rId28"/>
    <p:sldId id="342" r:id="rId29"/>
    <p:sldId id="346" r:id="rId30"/>
    <p:sldId id="347" r:id="rId31"/>
    <p:sldId id="344" r:id="rId32"/>
    <p:sldId id="381" r:id="rId33"/>
    <p:sldId id="341" r:id="rId34"/>
    <p:sldId id="339" r:id="rId35"/>
    <p:sldId id="382" r:id="rId36"/>
    <p:sldId id="350" r:id="rId37"/>
    <p:sldId id="351" r:id="rId38"/>
    <p:sldId id="355" r:id="rId39"/>
    <p:sldId id="354" r:id="rId40"/>
    <p:sldId id="384" r:id="rId41"/>
    <p:sldId id="388" r:id="rId42"/>
    <p:sldId id="390" r:id="rId43"/>
    <p:sldId id="391" r:id="rId44"/>
    <p:sldId id="267" r:id="rId45"/>
  </p:sldIdLst>
  <p:sldSz cx="12192000" cy="6858000"/>
  <p:notesSz cx="67246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86453" autoAdjust="0"/>
  </p:normalViewPr>
  <p:slideViewPr>
    <p:cSldViewPr>
      <p:cViewPr varScale="1">
        <p:scale>
          <a:sx n="62" d="100"/>
          <a:sy n="62" d="100"/>
        </p:scale>
        <p:origin x="9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>
      <p:cViewPr varScale="1">
        <p:scale>
          <a:sx n="76" d="100"/>
          <a:sy n="76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6AB82-F13D-436E-9F0A-0EE8001E871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D8CAFCB-4479-42A6-9F7A-D53BAC41871D}">
      <dgm:prSet phldrT="[Texte]" custT="1"/>
      <dgm:spPr>
        <a:solidFill>
          <a:schemeClr val="bg1"/>
        </a:solidFill>
        <a:ln>
          <a:solidFill>
            <a:srgbClr val="E00034"/>
          </a:solidFill>
        </a:ln>
      </dgm:spPr>
      <dgm:t>
        <a:bodyPr/>
        <a:lstStyle/>
        <a:p>
          <a:r>
            <a:rPr lang="fr-FR" sz="24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Action en déchéance</a:t>
          </a:r>
        </a:p>
      </dgm:t>
    </dgm:pt>
    <dgm:pt modelId="{9FCEBF43-2122-476C-9B1A-C6E20B02FFC0}" type="parTrans" cxnId="{306C1D81-AEAC-4DC7-9B3B-DAA56A7AECF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027F5-8151-4261-8CDD-293D01B22EB3}" type="sibTrans" cxnId="{306C1D81-AEAC-4DC7-9B3B-DAA56A7AECF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16008-F3CC-432B-A2B6-7F1CD4E02128}">
      <dgm:prSet phldrT="[Texte]" custT="1"/>
      <dgm:spPr>
        <a:solidFill>
          <a:schemeClr val="bg1"/>
        </a:solidFill>
        <a:ln>
          <a:solidFill>
            <a:srgbClr val="E00034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titre principal</a:t>
          </a:r>
        </a:p>
      </dgm:t>
    </dgm:pt>
    <dgm:pt modelId="{E2B6A6D7-2881-4F87-AE87-3FA6717F39BC}" type="parTrans" cxnId="{7BB5A1C5-2428-42BE-8D21-D2D3A6C68CA7}">
      <dgm:prSet custT="1"/>
      <dgm:spPr>
        <a:ln>
          <a:solidFill>
            <a:srgbClr val="E00034"/>
          </a:solidFill>
        </a:ln>
      </dgm:spPr>
      <dgm:t>
        <a:bodyPr/>
        <a:lstStyle/>
        <a:p>
          <a:endParaRPr lang="fr-FR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509D7-DC8D-4C6F-9BE4-578CF6CD1D0A}" type="sibTrans" cxnId="{7BB5A1C5-2428-42BE-8D21-D2D3A6C68CA7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2CB2C-9549-4E67-B5C3-413A79C431CC}">
      <dgm:prSet phldrT="[Texte]" custT="1"/>
      <dgm:spPr>
        <a:solidFill>
          <a:schemeClr val="bg1"/>
        </a:solidFill>
        <a:ln>
          <a:solidFill>
            <a:srgbClr val="E00034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Devant l’INPI</a:t>
          </a:r>
        </a:p>
      </dgm:t>
    </dgm:pt>
    <dgm:pt modelId="{73D1FB31-0CD5-4AFF-84B6-C87E2BE22812}" type="parTrans" cxnId="{CD30C438-C420-430B-BE8F-D6679F187D37}">
      <dgm:prSet custT="1"/>
      <dgm:spPr>
        <a:ln>
          <a:solidFill>
            <a:srgbClr val="E00034"/>
          </a:solidFill>
        </a:ln>
      </dgm:spPr>
      <dgm:t>
        <a:bodyPr/>
        <a:lstStyle/>
        <a:p>
          <a:endParaRPr lang="fr-FR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08CEE-0BA8-4312-A066-27B0733C21AC}" type="sibTrans" cxnId="{CD30C438-C420-430B-BE8F-D6679F187D37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51F2F-C0E3-406D-B74F-3CA4E9F2F550}">
      <dgm:prSet phldrT="[Texte]" custT="1"/>
      <dgm:spPr>
        <a:solidFill>
          <a:schemeClr val="bg1"/>
        </a:solidFill>
        <a:ln>
          <a:solidFill>
            <a:srgbClr val="E00034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titre reconventionnel</a:t>
          </a:r>
        </a:p>
      </dgm:t>
    </dgm:pt>
    <dgm:pt modelId="{F82FB500-9D6E-4379-BC1A-E67A52D5F7FB}" type="parTrans" cxnId="{94B72CD7-E869-4DC8-8365-960B9082F107}">
      <dgm:prSet custT="1"/>
      <dgm:spPr>
        <a:ln>
          <a:solidFill>
            <a:srgbClr val="E00034"/>
          </a:solidFill>
        </a:ln>
      </dgm:spPr>
      <dgm:t>
        <a:bodyPr/>
        <a:lstStyle/>
        <a:p>
          <a:endParaRPr lang="fr-FR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13BBB-17B4-4A0F-809C-B4EED17DE8EF}" type="sibTrans" cxnId="{94B72CD7-E869-4DC8-8365-960B9082F107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21F65-F796-437A-85D8-116927FDBBAB}">
      <dgm:prSet phldrT="[Texte]" custT="1"/>
      <dgm:spPr>
        <a:solidFill>
          <a:schemeClr val="bg1"/>
        </a:solidFill>
        <a:ln>
          <a:solidFill>
            <a:srgbClr val="E00034"/>
          </a:solidFill>
        </a:ln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Devant le TJ</a:t>
          </a:r>
        </a:p>
      </dgm:t>
    </dgm:pt>
    <dgm:pt modelId="{5BD445EE-227D-4A4D-8849-590AE4D12E6B}" type="parTrans" cxnId="{2476856E-2AFE-4862-8D6B-1182E384AA3D}">
      <dgm:prSet custT="1"/>
      <dgm:spPr>
        <a:ln>
          <a:solidFill>
            <a:srgbClr val="E00034"/>
          </a:solidFill>
        </a:ln>
      </dgm:spPr>
      <dgm:t>
        <a:bodyPr/>
        <a:lstStyle/>
        <a:p>
          <a:endParaRPr lang="fr-FR" sz="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C70B2-A59A-4B64-9A07-E58D79711C56}" type="sibTrans" cxnId="{2476856E-2AFE-4862-8D6B-1182E384AA3D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88E660-CD9B-4A8D-9E79-4AB6EE60F674}" type="pres">
      <dgm:prSet presAssocID="{9426AB82-F13D-436E-9F0A-0EE8001E87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4C8A94-3010-4283-BBD1-405F88612577}" type="pres">
      <dgm:prSet presAssocID="{3D8CAFCB-4479-42A6-9F7A-D53BAC41871D}" presName="root1" presStyleCnt="0"/>
      <dgm:spPr/>
    </dgm:pt>
    <dgm:pt modelId="{2F0BE81B-AEBF-4856-A264-369B48959943}" type="pres">
      <dgm:prSet presAssocID="{3D8CAFCB-4479-42A6-9F7A-D53BAC41871D}" presName="LevelOneTextNode" presStyleLbl="node0" presStyleIdx="0" presStyleCnt="1">
        <dgm:presLayoutVars>
          <dgm:chPref val="3"/>
        </dgm:presLayoutVars>
      </dgm:prSet>
      <dgm:spPr>
        <a:prstGeom prst="round2DiagRect">
          <a:avLst/>
        </a:prstGeom>
      </dgm:spPr>
    </dgm:pt>
    <dgm:pt modelId="{74FBCABC-26B6-4213-822D-DEFC3A1B827C}" type="pres">
      <dgm:prSet presAssocID="{3D8CAFCB-4479-42A6-9F7A-D53BAC41871D}" presName="level2hierChild" presStyleCnt="0"/>
      <dgm:spPr/>
    </dgm:pt>
    <dgm:pt modelId="{EB11BB2A-89EB-483A-B9B1-56D89C2F45FF}" type="pres">
      <dgm:prSet presAssocID="{E2B6A6D7-2881-4F87-AE87-3FA6717F39BC}" presName="conn2-1" presStyleLbl="parChTrans1D2" presStyleIdx="0" presStyleCnt="2"/>
      <dgm:spPr/>
    </dgm:pt>
    <dgm:pt modelId="{C86E7A8C-D228-4F00-A078-7FEBF1FF8C53}" type="pres">
      <dgm:prSet presAssocID="{E2B6A6D7-2881-4F87-AE87-3FA6717F39BC}" presName="connTx" presStyleLbl="parChTrans1D2" presStyleIdx="0" presStyleCnt="2"/>
      <dgm:spPr/>
    </dgm:pt>
    <dgm:pt modelId="{4A9EFD44-DABC-4643-9CA3-E15675018FC2}" type="pres">
      <dgm:prSet presAssocID="{DA416008-F3CC-432B-A2B6-7F1CD4E02128}" presName="root2" presStyleCnt="0"/>
      <dgm:spPr/>
    </dgm:pt>
    <dgm:pt modelId="{CD7FDACF-364A-4A74-9040-521583783877}" type="pres">
      <dgm:prSet presAssocID="{DA416008-F3CC-432B-A2B6-7F1CD4E02128}" presName="LevelTwoTextNode" presStyleLbl="node2" presStyleIdx="0" presStyleCnt="2">
        <dgm:presLayoutVars>
          <dgm:chPref val="3"/>
        </dgm:presLayoutVars>
      </dgm:prSet>
      <dgm:spPr>
        <a:prstGeom prst="round2DiagRect">
          <a:avLst/>
        </a:prstGeom>
      </dgm:spPr>
    </dgm:pt>
    <dgm:pt modelId="{B3E35161-9AD0-4F54-A2DE-2EC4B582D497}" type="pres">
      <dgm:prSet presAssocID="{DA416008-F3CC-432B-A2B6-7F1CD4E02128}" presName="level3hierChild" presStyleCnt="0"/>
      <dgm:spPr/>
    </dgm:pt>
    <dgm:pt modelId="{F0025F15-4C96-4462-BCF8-6459C156A076}" type="pres">
      <dgm:prSet presAssocID="{73D1FB31-0CD5-4AFF-84B6-C87E2BE22812}" presName="conn2-1" presStyleLbl="parChTrans1D3" presStyleIdx="0" presStyleCnt="2"/>
      <dgm:spPr/>
    </dgm:pt>
    <dgm:pt modelId="{DCB54E40-9701-4BC9-8286-9002215BB7D7}" type="pres">
      <dgm:prSet presAssocID="{73D1FB31-0CD5-4AFF-84B6-C87E2BE22812}" presName="connTx" presStyleLbl="parChTrans1D3" presStyleIdx="0" presStyleCnt="2"/>
      <dgm:spPr/>
    </dgm:pt>
    <dgm:pt modelId="{F583C933-76B6-4C39-9E7D-ADFD128F611C}" type="pres">
      <dgm:prSet presAssocID="{C2F2CB2C-9549-4E67-B5C3-413A79C431CC}" presName="root2" presStyleCnt="0"/>
      <dgm:spPr/>
    </dgm:pt>
    <dgm:pt modelId="{9DA158CE-AA4C-436F-9947-9A56243925F8}" type="pres">
      <dgm:prSet presAssocID="{C2F2CB2C-9549-4E67-B5C3-413A79C431CC}" presName="LevelTwoTextNode" presStyleLbl="node3" presStyleIdx="0" presStyleCnt="2">
        <dgm:presLayoutVars>
          <dgm:chPref val="3"/>
        </dgm:presLayoutVars>
      </dgm:prSet>
      <dgm:spPr>
        <a:prstGeom prst="round2DiagRect">
          <a:avLst/>
        </a:prstGeom>
      </dgm:spPr>
    </dgm:pt>
    <dgm:pt modelId="{F5ECC85D-D46F-4741-9814-2C941D3E7D5B}" type="pres">
      <dgm:prSet presAssocID="{C2F2CB2C-9549-4E67-B5C3-413A79C431CC}" presName="level3hierChild" presStyleCnt="0"/>
      <dgm:spPr/>
    </dgm:pt>
    <dgm:pt modelId="{80834157-23A7-4849-94EE-CE3A24013BDC}" type="pres">
      <dgm:prSet presAssocID="{F82FB500-9D6E-4379-BC1A-E67A52D5F7FB}" presName="conn2-1" presStyleLbl="parChTrans1D2" presStyleIdx="1" presStyleCnt="2"/>
      <dgm:spPr/>
    </dgm:pt>
    <dgm:pt modelId="{4638EA35-A96F-4CE8-B547-42C14CE93323}" type="pres">
      <dgm:prSet presAssocID="{F82FB500-9D6E-4379-BC1A-E67A52D5F7FB}" presName="connTx" presStyleLbl="parChTrans1D2" presStyleIdx="1" presStyleCnt="2"/>
      <dgm:spPr/>
    </dgm:pt>
    <dgm:pt modelId="{56FD8747-2A88-4D17-9812-E07FEF703C3A}" type="pres">
      <dgm:prSet presAssocID="{EA651F2F-C0E3-406D-B74F-3CA4E9F2F550}" presName="root2" presStyleCnt="0"/>
      <dgm:spPr/>
    </dgm:pt>
    <dgm:pt modelId="{7D48390A-BC49-4496-A93C-6DF55799EABB}" type="pres">
      <dgm:prSet presAssocID="{EA651F2F-C0E3-406D-B74F-3CA4E9F2F550}" presName="LevelTwoTextNode" presStyleLbl="node2" presStyleIdx="1" presStyleCnt="2">
        <dgm:presLayoutVars>
          <dgm:chPref val="3"/>
        </dgm:presLayoutVars>
      </dgm:prSet>
      <dgm:spPr>
        <a:prstGeom prst="round2DiagRect">
          <a:avLst/>
        </a:prstGeom>
      </dgm:spPr>
    </dgm:pt>
    <dgm:pt modelId="{A9BCCB45-F9C2-4C9B-9818-675E0BE98B64}" type="pres">
      <dgm:prSet presAssocID="{EA651F2F-C0E3-406D-B74F-3CA4E9F2F550}" presName="level3hierChild" presStyleCnt="0"/>
      <dgm:spPr/>
    </dgm:pt>
    <dgm:pt modelId="{19F04AD0-3C40-4104-837B-AEE4288E1FB2}" type="pres">
      <dgm:prSet presAssocID="{5BD445EE-227D-4A4D-8849-590AE4D12E6B}" presName="conn2-1" presStyleLbl="parChTrans1D3" presStyleIdx="1" presStyleCnt="2"/>
      <dgm:spPr/>
    </dgm:pt>
    <dgm:pt modelId="{5D270A25-5BC4-409F-85C3-071D33734B56}" type="pres">
      <dgm:prSet presAssocID="{5BD445EE-227D-4A4D-8849-590AE4D12E6B}" presName="connTx" presStyleLbl="parChTrans1D3" presStyleIdx="1" presStyleCnt="2"/>
      <dgm:spPr/>
    </dgm:pt>
    <dgm:pt modelId="{68C0D91F-096E-4E1F-9EB0-B2E0E2863AA1}" type="pres">
      <dgm:prSet presAssocID="{99521F65-F796-437A-85D8-116927FDBBAB}" presName="root2" presStyleCnt="0"/>
      <dgm:spPr/>
    </dgm:pt>
    <dgm:pt modelId="{5305D7DD-4672-4D8C-8AB9-61C648683A02}" type="pres">
      <dgm:prSet presAssocID="{99521F65-F796-437A-85D8-116927FDBBAB}" presName="LevelTwoTextNode" presStyleLbl="node3" presStyleIdx="1" presStyleCnt="2">
        <dgm:presLayoutVars>
          <dgm:chPref val="3"/>
        </dgm:presLayoutVars>
      </dgm:prSet>
      <dgm:spPr>
        <a:prstGeom prst="round2DiagRect">
          <a:avLst/>
        </a:prstGeom>
      </dgm:spPr>
    </dgm:pt>
    <dgm:pt modelId="{66B4488F-726A-4AF5-AF0F-FC25574D7BBF}" type="pres">
      <dgm:prSet presAssocID="{99521F65-F796-437A-85D8-116927FDBBAB}" presName="level3hierChild" presStyleCnt="0"/>
      <dgm:spPr/>
    </dgm:pt>
  </dgm:ptLst>
  <dgm:cxnLst>
    <dgm:cxn modelId="{41FB2A03-9625-4D4F-95FA-B570F7F30D15}" type="presOf" srcId="{F82FB500-9D6E-4379-BC1A-E67A52D5F7FB}" destId="{4638EA35-A96F-4CE8-B547-42C14CE93323}" srcOrd="1" destOrd="0" presId="urn:microsoft.com/office/officeart/2005/8/layout/hierarchy2"/>
    <dgm:cxn modelId="{DE83140C-C789-49BC-8DA0-660DA7601B6B}" type="presOf" srcId="{9426AB82-F13D-436E-9F0A-0EE8001E8712}" destId="{8B88E660-CD9B-4A8D-9E79-4AB6EE60F674}" srcOrd="0" destOrd="0" presId="urn:microsoft.com/office/officeart/2005/8/layout/hierarchy2"/>
    <dgm:cxn modelId="{8A161B19-A51A-4D01-9E39-EF29F80FAB30}" type="presOf" srcId="{73D1FB31-0CD5-4AFF-84B6-C87E2BE22812}" destId="{F0025F15-4C96-4462-BCF8-6459C156A076}" srcOrd="0" destOrd="0" presId="urn:microsoft.com/office/officeart/2005/8/layout/hierarchy2"/>
    <dgm:cxn modelId="{CDF35A1A-E617-44D9-9293-65B287EC7997}" type="presOf" srcId="{C2F2CB2C-9549-4E67-B5C3-413A79C431CC}" destId="{9DA158CE-AA4C-436F-9947-9A56243925F8}" srcOrd="0" destOrd="0" presId="urn:microsoft.com/office/officeart/2005/8/layout/hierarchy2"/>
    <dgm:cxn modelId="{B1C8F621-23F6-427E-920C-A74A9D6C8AA2}" type="presOf" srcId="{5BD445EE-227D-4A4D-8849-590AE4D12E6B}" destId="{5D270A25-5BC4-409F-85C3-071D33734B56}" srcOrd="1" destOrd="0" presId="urn:microsoft.com/office/officeart/2005/8/layout/hierarchy2"/>
    <dgm:cxn modelId="{66DE9330-7754-4A21-9E5C-2CA181097EA7}" type="presOf" srcId="{F82FB500-9D6E-4379-BC1A-E67A52D5F7FB}" destId="{80834157-23A7-4849-94EE-CE3A24013BDC}" srcOrd="0" destOrd="0" presId="urn:microsoft.com/office/officeart/2005/8/layout/hierarchy2"/>
    <dgm:cxn modelId="{CD30C438-C420-430B-BE8F-D6679F187D37}" srcId="{DA416008-F3CC-432B-A2B6-7F1CD4E02128}" destId="{C2F2CB2C-9549-4E67-B5C3-413A79C431CC}" srcOrd="0" destOrd="0" parTransId="{73D1FB31-0CD5-4AFF-84B6-C87E2BE22812}" sibTransId="{15F08CEE-0BA8-4312-A066-27B0733C21AC}"/>
    <dgm:cxn modelId="{C0A36042-6F4C-4622-9567-5AEE0C95B50B}" type="presOf" srcId="{73D1FB31-0CD5-4AFF-84B6-C87E2BE22812}" destId="{DCB54E40-9701-4BC9-8286-9002215BB7D7}" srcOrd="1" destOrd="0" presId="urn:microsoft.com/office/officeart/2005/8/layout/hierarchy2"/>
    <dgm:cxn modelId="{2476856E-2AFE-4862-8D6B-1182E384AA3D}" srcId="{EA651F2F-C0E3-406D-B74F-3CA4E9F2F550}" destId="{99521F65-F796-437A-85D8-116927FDBBAB}" srcOrd="0" destOrd="0" parTransId="{5BD445EE-227D-4A4D-8849-590AE4D12E6B}" sibTransId="{68FC70B2-A59A-4B64-9A07-E58D79711C56}"/>
    <dgm:cxn modelId="{5693C853-A61A-499F-A43F-B74D9F8D95B4}" type="presOf" srcId="{DA416008-F3CC-432B-A2B6-7F1CD4E02128}" destId="{CD7FDACF-364A-4A74-9040-521583783877}" srcOrd="0" destOrd="0" presId="urn:microsoft.com/office/officeart/2005/8/layout/hierarchy2"/>
    <dgm:cxn modelId="{D718CC54-9216-4427-A9EF-832B82590E28}" type="presOf" srcId="{99521F65-F796-437A-85D8-116927FDBBAB}" destId="{5305D7DD-4672-4D8C-8AB9-61C648683A02}" srcOrd="0" destOrd="0" presId="urn:microsoft.com/office/officeart/2005/8/layout/hierarchy2"/>
    <dgm:cxn modelId="{306C1D81-AEAC-4DC7-9B3B-DAA56A7AECFF}" srcId="{9426AB82-F13D-436E-9F0A-0EE8001E8712}" destId="{3D8CAFCB-4479-42A6-9F7A-D53BAC41871D}" srcOrd="0" destOrd="0" parTransId="{9FCEBF43-2122-476C-9B1A-C6E20B02FFC0}" sibTransId="{3C1027F5-8151-4261-8CDD-293D01B22EB3}"/>
    <dgm:cxn modelId="{A0C091A6-AE98-40E9-991F-7D9EF3454D2A}" type="presOf" srcId="{5BD445EE-227D-4A4D-8849-590AE4D12E6B}" destId="{19F04AD0-3C40-4104-837B-AEE4288E1FB2}" srcOrd="0" destOrd="0" presId="urn:microsoft.com/office/officeart/2005/8/layout/hierarchy2"/>
    <dgm:cxn modelId="{6D93D7AA-FA46-42F4-8DE0-32821162DA77}" type="presOf" srcId="{EA651F2F-C0E3-406D-B74F-3CA4E9F2F550}" destId="{7D48390A-BC49-4496-A93C-6DF55799EABB}" srcOrd="0" destOrd="0" presId="urn:microsoft.com/office/officeart/2005/8/layout/hierarchy2"/>
    <dgm:cxn modelId="{929E5EB1-4D25-4493-A9E4-C4393F45F1B0}" type="presOf" srcId="{E2B6A6D7-2881-4F87-AE87-3FA6717F39BC}" destId="{C86E7A8C-D228-4F00-A078-7FEBF1FF8C53}" srcOrd="1" destOrd="0" presId="urn:microsoft.com/office/officeart/2005/8/layout/hierarchy2"/>
    <dgm:cxn modelId="{C31744C4-0886-477D-B0E8-3E90BF712EDD}" type="presOf" srcId="{E2B6A6D7-2881-4F87-AE87-3FA6717F39BC}" destId="{EB11BB2A-89EB-483A-B9B1-56D89C2F45FF}" srcOrd="0" destOrd="0" presId="urn:microsoft.com/office/officeart/2005/8/layout/hierarchy2"/>
    <dgm:cxn modelId="{7BB5A1C5-2428-42BE-8D21-D2D3A6C68CA7}" srcId="{3D8CAFCB-4479-42A6-9F7A-D53BAC41871D}" destId="{DA416008-F3CC-432B-A2B6-7F1CD4E02128}" srcOrd="0" destOrd="0" parTransId="{E2B6A6D7-2881-4F87-AE87-3FA6717F39BC}" sibTransId="{A1F509D7-DC8D-4C6F-9BE4-578CF6CD1D0A}"/>
    <dgm:cxn modelId="{94B72CD7-E869-4DC8-8365-960B9082F107}" srcId="{3D8CAFCB-4479-42A6-9F7A-D53BAC41871D}" destId="{EA651F2F-C0E3-406D-B74F-3CA4E9F2F550}" srcOrd="1" destOrd="0" parTransId="{F82FB500-9D6E-4379-BC1A-E67A52D5F7FB}" sibTransId="{B5D13BBB-17B4-4A0F-809C-B4EED17DE8EF}"/>
    <dgm:cxn modelId="{705CB0DB-779B-4727-A837-60352989C66C}" type="presOf" srcId="{3D8CAFCB-4479-42A6-9F7A-D53BAC41871D}" destId="{2F0BE81B-AEBF-4856-A264-369B48959943}" srcOrd="0" destOrd="0" presId="urn:microsoft.com/office/officeart/2005/8/layout/hierarchy2"/>
    <dgm:cxn modelId="{646F7E00-FF94-4F7C-864B-32AADDF3B05B}" type="presParOf" srcId="{8B88E660-CD9B-4A8D-9E79-4AB6EE60F674}" destId="{434C8A94-3010-4283-BBD1-405F88612577}" srcOrd="0" destOrd="0" presId="urn:microsoft.com/office/officeart/2005/8/layout/hierarchy2"/>
    <dgm:cxn modelId="{37630EB1-35C5-4DF2-AFB8-6447563B1578}" type="presParOf" srcId="{434C8A94-3010-4283-BBD1-405F88612577}" destId="{2F0BE81B-AEBF-4856-A264-369B48959943}" srcOrd="0" destOrd="0" presId="urn:microsoft.com/office/officeart/2005/8/layout/hierarchy2"/>
    <dgm:cxn modelId="{85DEB026-D54C-43DD-92CE-8298B660D631}" type="presParOf" srcId="{434C8A94-3010-4283-BBD1-405F88612577}" destId="{74FBCABC-26B6-4213-822D-DEFC3A1B827C}" srcOrd="1" destOrd="0" presId="urn:microsoft.com/office/officeart/2005/8/layout/hierarchy2"/>
    <dgm:cxn modelId="{EFE2EE09-CE83-4103-BCE1-CCFAB0108F24}" type="presParOf" srcId="{74FBCABC-26B6-4213-822D-DEFC3A1B827C}" destId="{EB11BB2A-89EB-483A-B9B1-56D89C2F45FF}" srcOrd="0" destOrd="0" presId="urn:microsoft.com/office/officeart/2005/8/layout/hierarchy2"/>
    <dgm:cxn modelId="{38041833-49B7-4FDA-851D-6B6A28EB831A}" type="presParOf" srcId="{EB11BB2A-89EB-483A-B9B1-56D89C2F45FF}" destId="{C86E7A8C-D228-4F00-A078-7FEBF1FF8C53}" srcOrd="0" destOrd="0" presId="urn:microsoft.com/office/officeart/2005/8/layout/hierarchy2"/>
    <dgm:cxn modelId="{DDBFC7EB-C72B-44D1-8302-BA5E3416E29F}" type="presParOf" srcId="{74FBCABC-26B6-4213-822D-DEFC3A1B827C}" destId="{4A9EFD44-DABC-4643-9CA3-E15675018FC2}" srcOrd="1" destOrd="0" presId="urn:microsoft.com/office/officeart/2005/8/layout/hierarchy2"/>
    <dgm:cxn modelId="{F86DEE45-41A4-4BB6-8E82-572EA280FA5A}" type="presParOf" srcId="{4A9EFD44-DABC-4643-9CA3-E15675018FC2}" destId="{CD7FDACF-364A-4A74-9040-521583783877}" srcOrd="0" destOrd="0" presId="urn:microsoft.com/office/officeart/2005/8/layout/hierarchy2"/>
    <dgm:cxn modelId="{CA174E93-2479-428B-89FF-3F1176572B10}" type="presParOf" srcId="{4A9EFD44-DABC-4643-9CA3-E15675018FC2}" destId="{B3E35161-9AD0-4F54-A2DE-2EC4B582D497}" srcOrd="1" destOrd="0" presId="urn:microsoft.com/office/officeart/2005/8/layout/hierarchy2"/>
    <dgm:cxn modelId="{27A7E3E5-4122-451A-9DF5-C26E9B8AF425}" type="presParOf" srcId="{B3E35161-9AD0-4F54-A2DE-2EC4B582D497}" destId="{F0025F15-4C96-4462-BCF8-6459C156A076}" srcOrd="0" destOrd="0" presId="urn:microsoft.com/office/officeart/2005/8/layout/hierarchy2"/>
    <dgm:cxn modelId="{38E5A6D2-6BE6-497B-A514-B6275448E848}" type="presParOf" srcId="{F0025F15-4C96-4462-BCF8-6459C156A076}" destId="{DCB54E40-9701-4BC9-8286-9002215BB7D7}" srcOrd="0" destOrd="0" presId="urn:microsoft.com/office/officeart/2005/8/layout/hierarchy2"/>
    <dgm:cxn modelId="{A6E1C108-23BC-4C0F-8B0B-D391BF79789C}" type="presParOf" srcId="{B3E35161-9AD0-4F54-A2DE-2EC4B582D497}" destId="{F583C933-76B6-4C39-9E7D-ADFD128F611C}" srcOrd="1" destOrd="0" presId="urn:microsoft.com/office/officeart/2005/8/layout/hierarchy2"/>
    <dgm:cxn modelId="{AE6BEF94-EBCD-47B7-BAFB-50B02E0264CE}" type="presParOf" srcId="{F583C933-76B6-4C39-9E7D-ADFD128F611C}" destId="{9DA158CE-AA4C-436F-9947-9A56243925F8}" srcOrd="0" destOrd="0" presId="urn:microsoft.com/office/officeart/2005/8/layout/hierarchy2"/>
    <dgm:cxn modelId="{4593CAEA-5F94-4353-8B90-6470D5BE7872}" type="presParOf" srcId="{F583C933-76B6-4C39-9E7D-ADFD128F611C}" destId="{F5ECC85D-D46F-4741-9814-2C941D3E7D5B}" srcOrd="1" destOrd="0" presId="urn:microsoft.com/office/officeart/2005/8/layout/hierarchy2"/>
    <dgm:cxn modelId="{890BD1BE-2AC9-4C21-9EED-8399B0258F56}" type="presParOf" srcId="{74FBCABC-26B6-4213-822D-DEFC3A1B827C}" destId="{80834157-23A7-4849-94EE-CE3A24013BDC}" srcOrd="2" destOrd="0" presId="urn:microsoft.com/office/officeart/2005/8/layout/hierarchy2"/>
    <dgm:cxn modelId="{EE23DAD4-770B-436A-BE53-62DB48FB6142}" type="presParOf" srcId="{80834157-23A7-4849-94EE-CE3A24013BDC}" destId="{4638EA35-A96F-4CE8-B547-42C14CE93323}" srcOrd="0" destOrd="0" presId="urn:microsoft.com/office/officeart/2005/8/layout/hierarchy2"/>
    <dgm:cxn modelId="{EF296A82-471E-4D61-8824-57F4872F1E12}" type="presParOf" srcId="{74FBCABC-26B6-4213-822D-DEFC3A1B827C}" destId="{56FD8747-2A88-4D17-9812-E07FEF703C3A}" srcOrd="3" destOrd="0" presId="urn:microsoft.com/office/officeart/2005/8/layout/hierarchy2"/>
    <dgm:cxn modelId="{840087D8-AA8A-4DB2-A6F9-42DB8421C1F3}" type="presParOf" srcId="{56FD8747-2A88-4D17-9812-E07FEF703C3A}" destId="{7D48390A-BC49-4496-A93C-6DF55799EABB}" srcOrd="0" destOrd="0" presId="urn:microsoft.com/office/officeart/2005/8/layout/hierarchy2"/>
    <dgm:cxn modelId="{EBBB7FF7-2112-4C07-8FA7-9CACCB83E7B5}" type="presParOf" srcId="{56FD8747-2A88-4D17-9812-E07FEF703C3A}" destId="{A9BCCB45-F9C2-4C9B-9818-675E0BE98B64}" srcOrd="1" destOrd="0" presId="urn:microsoft.com/office/officeart/2005/8/layout/hierarchy2"/>
    <dgm:cxn modelId="{255E7C52-2B9A-4B1E-86A7-BCDCB55AF714}" type="presParOf" srcId="{A9BCCB45-F9C2-4C9B-9818-675E0BE98B64}" destId="{19F04AD0-3C40-4104-837B-AEE4288E1FB2}" srcOrd="0" destOrd="0" presId="urn:microsoft.com/office/officeart/2005/8/layout/hierarchy2"/>
    <dgm:cxn modelId="{C8AB7F4F-8DCA-4ECC-BEE8-2E61EAC782AB}" type="presParOf" srcId="{19F04AD0-3C40-4104-837B-AEE4288E1FB2}" destId="{5D270A25-5BC4-409F-85C3-071D33734B56}" srcOrd="0" destOrd="0" presId="urn:microsoft.com/office/officeart/2005/8/layout/hierarchy2"/>
    <dgm:cxn modelId="{CE266DC2-8999-462D-8769-6F8388193051}" type="presParOf" srcId="{A9BCCB45-F9C2-4C9B-9818-675E0BE98B64}" destId="{68C0D91F-096E-4E1F-9EB0-B2E0E2863AA1}" srcOrd="1" destOrd="0" presId="urn:microsoft.com/office/officeart/2005/8/layout/hierarchy2"/>
    <dgm:cxn modelId="{DE57F90B-1883-4F98-A5FE-565DB7C084D0}" type="presParOf" srcId="{68C0D91F-096E-4E1F-9EB0-B2E0E2863AA1}" destId="{5305D7DD-4672-4D8C-8AB9-61C648683A02}" srcOrd="0" destOrd="0" presId="urn:microsoft.com/office/officeart/2005/8/layout/hierarchy2"/>
    <dgm:cxn modelId="{D4CCB528-AE68-429C-BCF0-7414D9C8C89D}" type="presParOf" srcId="{68C0D91F-096E-4E1F-9EB0-B2E0E2863AA1}" destId="{66B4488F-726A-4AF5-AF0F-FC25574D7BBF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E81B-AEBF-4856-A264-369B48959943}">
      <dsp:nvSpPr>
        <dsp:cNvPr id="0" name=""/>
        <dsp:cNvSpPr/>
      </dsp:nvSpPr>
      <dsp:spPr>
        <a:xfrm>
          <a:off x="2189" y="1526919"/>
          <a:ext cx="3042670" cy="1521335"/>
        </a:xfrm>
        <a:prstGeom prst="round2DiagRect">
          <a:avLst/>
        </a:prstGeom>
        <a:solidFill>
          <a:schemeClr val="bg1"/>
        </a:solidFill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Action en déchéance</a:t>
          </a:r>
        </a:p>
      </dsp:txBody>
      <dsp:txXfrm>
        <a:off x="76454" y="1601184"/>
        <a:ext cx="2894140" cy="1372805"/>
      </dsp:txXfrm>
    </dsp:sp>
    <dsp:sp modelId="{EB11BB2A-89EB-483A-B9B1-56D89C2F45FF}">
      <dsp:nvSpPr>
        <dsp:cNvPr id="0" name=""/>
        <dsp:cNvSpPr/>
      </dsp:nvSpPr>
      <dsp:spPr>
        <a:xfrm rot="19457599">
          <a:off x="2903981" y="1820276"/>
          <a:ext cx="1498823" cy="59853"/>
        </a:xfrm>
        <a:custGeom>
          <a:avLst/>
          <a:gdLst/>
          <a:ahLst/>
          <a:cxnLst/>
          <a:rect l="0" t="0" r="0" b="0"/>
          <a:pathLst>
            <a:path>
              <a:moveTo>
                <a:pt x="0" y="29926"/>
              </a:moveTo>
              <a:lnTo>
                <a:pt x="1498823" y="29926"/>
              </a:lnTo>
            </a:path>
          </a:pathLst>
        </a:custGeom>
        <a:noFill/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5922" y="1812733"/>
        <a:ext cx="74941" cy="74941"/>
      </dsp:txXfrm>
    </dsp:sp>
    <dsp:sp modelId="{CD7FDACF-364A-4A74-9040-521583783877}">
      <dsp:nvSpPr>
        <dsp:cNvPr id="0" name=""/>
        <dsp:cNvSpPr/>
      </dsp:nvSpPr>
      <dsp:spPr>
        <a:xfrm>
          <a:off x="4261927" y="652152"/>
          <a:ext cx="3042670" cy="1521335"/>
        </a:xfrm>
        <a:prstGeom prst="round2DiagRect">
          <a:avLst/>
        </a:prstGeom>
        <a:solidFill>
          <a:schemeClr val="bg1"/>
        </a:solidFill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titre principal</a:t>
          </a:r>
        </a:p>
      </dsp:txBody>
      <dsp:txXfrm>
        <a:off x="4336192" y="726417"/>
        <a:ext cx="2894140" cy="1372805"/>
      </dsp:txXfrm>
    </dsp:sp>
    <dsp:sp modelId="{F0025F15-4C96-4462-BCF8-6459C156A076}">
      <dsp:nvSpPr>
        <dsp:cNvPr id="0" name=""/>
        <dsp:cNvSpPr/>
      </dsp:nvSpPr>
      <dsp:spPr>
        <a:xfrm>
          <a:off x="7304597" y="1382893"/>
          <a:ext cx="1217068" cy="59853"/>
        </a:xfrm>
        <a:custGeom>
          <a:avLst/>
          <a:gdLst/>
          <a:ahLst/>
          <a:cxnLst/>
          <a:rect l="0" t="0" r="0" b="0"/>
          <a:pathLst>
            <a:path>
              <a:moveTo>
                <a:pt x="0" y="29926"/>
              </a:moveTo>
              <a:lnTo>
                <a:pt x="1217068" y="29926"/>
              </a:lnTo>
            </a:path>
          </a:pathLst>
        </a:custGeom>
        <a:noFill/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2704" y="1382393"/>
        <a:ext cx="60853" cy="60853"/>
      </dsp:txXfrm>
    </dsp:sp>
    <dsp:sp modelId="{9DA158CE-AA4C-436F-9947-9A56243925F8}">
      <dsp:nvSpPr>
        <dsp:cNvPr id="0" name=""/>
        <dsp:cNvSpPr/>
      </dsp:nvSpPr>
      <dsp:spPr>
        <a:xfrm>
          <a:off x="8521665" y="652152"/>
          <a:ext cx="3042670" cy="1521335"/>
        </a:xfrm>
        <a:prstGeom prst="round2DiagRect">
          <a:avLst/>
        </a:prstGeom>
        <a:solidFill>
          <a:schemeClr val="bg1"/>
        </a:solidFill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Devant l’INPI</a:t>
          </a:r>
        </a:p>
      </dsp:txBody>
      <dsp:txXfrm>
        <a:off x="8595930" y="726417"/>
        <a:ext cx="2894140" cy="1372805"/>
      </dsp:txXfrm>
    </dsp:sp>
    <dsp:sp modelId="{80834157-23A7-4849-94EE-CE3A24013BDC}">
      <dsp:nvSpPr>
        <dsp:cNvPr id="0" name=""/>
        <dsp:cNvSpPr/>
      </dsp:nvSpPr>
      <dsp:spPr>
        <a:xfrm rot="2142401">
          <a:off x="2903981" y="2695044"/>
          <a:ext cx="1498823" cy="59853"/>
        </a:xfrm>
        <a:custGeom>
          <a:avLst/>
          <a:gdLst/>
          <a:ahLst/>
          <a:cxnLst/>
          <a:rect l="0" t="0" r="0" b="0"/>
          <a:pathLst>
            <a:path>
              <a:moveTo>
                <a:pt x="0" y="29926"/>
              </a:moveTo>
              <a:lnTo>
                <a:pt x="1498823" y="29926"/>
              </a:lnTo>
            </a:path>
          </a:pathLst>
        </a:custGeom>
        <a:noFill/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5922" y="2687500"/>
        <a:ext cx="74941" cy="74941"/>
      </dsp:txXfrm>
    </dsp:sp>
    <dsp:sp modelId="{7D48390A-BC49-4496-A93C-6DF55799EABB}">
      <dsp:nvSpPr>
        <dsp:cNvPr id="0" name=""/>
        <dsp:cNvSpPr/>
      </dsp:nvSpPr>
      <dsp:spPr>
        <a:xfrm>
          <a:off x="4261927" y="2401687"/>
          <a:ext cx="3042670" cy="1521335"/>
        </a:xfrm>
        <a:prstGeom prst="round2DiagRect">
          <a:avLst/>
        </a:prstGeom>
        <a:solidFill>
          <a:schemeClr val="bg1"/>
        </a:solidFill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titre reconventionnel</a:t>
          </a:r>
        </a:p>
      </dsp:txBody>
      <dsp:txXfrm>
        <a:off x="4336192" y="2475952"/>
        <a:ext cx="2894140" cy="1372805"/>
      </dsp:txXfrm>
    </dsp:sp>
    <dsp:sp modelId="{19F04AD0-3C40-4104-837B-AEE4288E1FB2}">
      <dsp:nvSpPr>
        <dsp:cNvPr id="0" name=""/>
        <dsp:cNvSpPr/>
      </dsp:nvSpPr>
      <dsp:spPr>
        <a:xfrm>
          <a:off x="7304597" y="3132428"/>
          <a:ext cx="1217068" cy="59853"/>
        </a:xfrm>
        <a:custGeom>
          <a:avLst/>
          <a:gdLst/>
          <a:ahLst/>
          <a:cxnLst/>
          <a:rect l="0" t="0" r="0" b="0"/>
          <a:pathLst>
            <a:path>
              <a:moveTo>
                <a:pt x="0" y="29926"/>
              </a:moveTo>
              <a:lnTo>
                <a:pt x="1217068" y="29926"/>
              </a:lnTo>
            </a:path>
          </a:pathLst>
        </a:custGeom>
        <a:noFill/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2704" y="3131928"/>
        <a:ext cx="60853" cy="60853"/>
      </dsp:txXfrm>
    </dsp:sp>
    <dsp:sp modelId="{5305D7DD-4672-4D8C-8AB9-61C648683A02}">
      <dsp:nvSpPr>
        <dsp:cNvPr id="0" name=""/>
        <dsp:cNvSpPr/>
      </dsp:nvSpPr>
      <dsp:spPr>
        <a:xfrm>
          <a:off x="8521665" y="2401687"/>
          <a:ext cx="3042670" cy="1521335"/>
        </a:xfrm>
        <a:prstGeom prst="round2DiagRect">
          <a:avLst/>
        </a:prstGeom>
        <a:solidFill>
          <a:schemeClr val="bg1"/>
        </a:solidFill>
        <a:ln w="25400" cap="flat" cmpd="sng" algn="ctr">
          <a:solidFill>
            <a:srgbClr val="E000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Devant le TJ</a:t>
          </a:r>
        </a:p>
      </dsp:txBody>
      <dsp:txXfrm>
        <a:off x="8595930" y="2475952"/>
        <a:ext cx="2894140" cy="1372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3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542A6-87FF-4153-9CFE-C49D454E1AB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2" y="4642491"/>
            <a:ext cx="5380348" cy="43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3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5" tIns="45097" rIns="90195" bIns="450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883F03-5163-42DA-8E97-23B3D490E43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3047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829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757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575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721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5725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9932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3539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8708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2931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560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72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Protocol Rentre en vigueur le jour de la ratification du 13</a:t>
            </a:r>
            <a:r>
              <a:rPr lang="fr-FR" baseline="30000" dirty="0"/>
              <a:t>ème</a:t>
            </a:r>
            <a:r>
              <a:rPr lang="fr-FR" dirty="0"/>
              <a:t> membre</a:t>
            </a:r>
          </a:p>
          <a:p>
            <a:r>
              <a:rPr lang="fr-FR" dirty="0"/>
              <a:t>La JUB le 1</a:t>
            </a:r>
            <a:r>
              <a:rPr lang="fr-FR" baseline="30000" dirty="0"/>
              <a:t>er</a:t>
            </a:r>
            <a:r>
              <a:rPr lang="fr-FR" dirty="0"/>
              <a:t> jour 4 mois après la13ème ratification pour l’accord sur la JUB</a:t>
            </a:r>
          </a:p>
          <a:p>
            <a:endParaRPr lang="fr-FR" dirty="0"/>
          </a:p>
          <a:p>
            <a:r>
              <a:rPr lang="fr-FR" dirty="0"/>
              <a:t>Suite à l'annonce de la ratification de l'UPCA par le Bundestag, l'Office européen des brevets a immédiatement rappelé qu'il sera prêt à délivrer les premiers brevets européens à effet unitaire dès que l'UPC sera prêt à démarrer. Ces brevets unitaires seront contestés exclusivement à l'UPC.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5544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007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330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Audition des parties pour recueillie  les observations orales</a:t>
            </a:r>
          </a:p>
          <a:p>
            <a:r>
              <a:rPr lang="fr-FR" dirty="0"/>
              <a:t>Président de séance assisté de deux assesseurs techniques</a:t>
            </a:r>
          </a:p>
          <a:p>
            <a:r>
              <a:rPr lang="fr-FR" dirty="0"/>
              <a:t>Si besoin assisté par un expert juridique</a:t>
            </a:r>
          </a:p>
          <a:p>
            <a:endParaRPr lang="fr-FR" dirty="0"/>
          </a:p>
          <a:p>
            <a:r>
              <a:rPr lang="fr-FR" dirty="0"/>
              <a:t>Séance publique (mais peut limiter ou fermer l’accès si les circonstances l’exigent</a:t>
            </a:r>
          </a:p>
          <a:p>
            <a:endParaRPr lang="fr-FR" dirty="0"/>
          </a:p>
          <a:p>
            <a:r>
              <a:rPr lang="fr-FR" dirty="0"/>
              <a:t>Possibilité d’enregistrer l’audience par la commission  si affaire complexe et accord des parties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200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6934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2053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1673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0155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2971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173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574" indent="-27936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638" indent="-223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9847" indent="-223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054" indent="-223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198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344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488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7632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5B9F2A-A0A5-4FD1-BB5F-006B5314AF08}" type="slidenum">
              <a:rPr lang="fr-FR" altLang="fr-FR" sz="1100"/>
              <a:pPr>
                <a:spcBef>
                  <a:spcPct val="0"/>
                </a:spcBef>
              </a:pPr>
              <a:t>3</a:t>
            </a:fld>
            <a:endParaRPr lang="fr-FR" altLang="fr-FR" sz="1100"/>
          </a:p>
        </p:txBody>
      </p:sp>
    </p:spTree>
    <p:extLst>
      <p:ext uri="{BB962C8B-B14F-4D97-AF65-F5344CB8AC3E}">
        <p14:creationId xmlns:p14="http://schemas.microsoft.com/office/powerpoint/2010/main" val="2966896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531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0099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763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0409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5" name="Shape 1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1417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090579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5" name="Shape 1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1530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9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27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394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5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574" indent="-27936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638" indent="-223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9847" indent="-223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054" indent="-223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198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344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488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7632" indent="-223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5B9F2A-A0A5-4FD1-BB5F-006B5314AF08}" type="slidenum">
              <a:rPr lang="fr-FR" altLang="fr-FR" sz="1100"/>
              <a:pPr>
                <a:spcBef>
                  <a:spcPct val="0"/>
                </a:spcBef>
              </a:pPr>
              <a:t>4</a:t>
            </a:fld>
            <a:endParaRPr lang="fr-FR" altLang="fr-FR" sz="1100"/>
          </a:p>
        </p:txBody>
      </p:sp>
    </p:spTree>
    <p:extLst>
      <p:ext uri="{BB962C8B-B14F-4D97-AF65-F5344CB8AC3E}">
        <p14:creationId xmlns:p14="http://schemas.microsoft.com/office/powerpoint/2010/main" val="28811089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3F03-5163-42DA-8E97-23B3D490E435}" type="slidenum">
              <a:rPr lang="fr-FR" altLang="fr-FR" smtClean="0"/>
              <a:pPr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659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411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254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908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280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0BAC-4EAF-4D51-BA32-F2AEA7243229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955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196976"/>
            <a:ext cx="6254751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336550"/>
            <a:ext cx="306070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 (Corps)" charset="0"/>
              <a:ea typeface="ＭＳ Ｐゴシック" charset="-128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35360" y="3429000"/>
            <a:ext cx="11521280" cy="2880320"/>
          </a:xfrm>
          <a:prstGeom prst="rect">
            <a:avLst/>
          </a:prstGeom>
        </p:spPr>
        <p:txBody>
          <a:bodyPr lIns="80155" tIns="40078" rIns="80155" bIns="40078" anchor="t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(Corps)" charset="0"/>
              </a:defRPr>
            </a:lvl1pPr>
          </a:lstStyle>
          <a:p>
            <a:pPr>
              <a:defRPr/>
            </a:pPr>
            <a:fld id="{8ED4ED93-0B9B-49FC-901A-CC729F899523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1FFA5-3C58-4518-8ADF-3034BD5E59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472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IP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7"/>
          <a:stretch>
            <a:fillRect/>
          </a:stretch>
        </p:blipFill>
        <p:spPr bwMode="auto">
          <a:xfrm>
            <a:off x="8879418" y="0"/>
            <a:ext cx="331258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F8BD-04BB-417F-9D11-C0564E183000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74DA-5F7C-40E6-8EAE-7A99CB7541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62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1"/>
          <a:stretch>
            <a:fillRect/>
          </a:stretch>
        </p:blipFill>
        <p:spPr bwMode="auto">
          <a:xfrm>
            <a:off x="8591552" y="-26988"/>
            <a:ext cx="3600449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8378-0D58-4B7C-87D1-C58EDF50A491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ABC0CB-89BB-464C-AC12-E9895F797C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737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1"/>
            <a:ext cx="3187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4294-D8FF-4697-BCF0-804ECD66EEA3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FF668A-2DFC-4B48-B506-537C87F2CC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358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BB9D-175D-4248-AC8B-7292EF7B96ED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B87DD7-4E5A-4760-83A6-79E8678636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260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A4E0-E7E6-450E-8ECB-C074D9055559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E46F43-A4E4-4FA7-8DB8-01D1C3150B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509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ontenu 2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r="15331"/>
          <a:stretch>
            <a:fillRect/>
          </a:stretch>
        </p:blipFill>
        <p:spPr bwMode="auto">
          <a:xfrm>
            <a:off x="9042400" y="1"/>
            <a:ext cx="316865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ADA0-0976-4C86-BACA-EC10B7AB9441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CE09BC-9845-4459-933A-CC542E8B3C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00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LAVOIX Avoc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2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FDFB-4EC9-4C47-B3FA-EEED154D0264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B20BE8-34B7-421C-88E9-C2B8E743D6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60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Easy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D2B5-0D29-4381-95EA-894C7A90555E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6CDB41-3C3A-480F-8C4E-C076BCE92A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47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2 IP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7"/>
          <a:stretch>
            <a:fillRect/>
          </a:stretch>
        </p:blipFill>
        <p:spPr bwMode="auto">
          <a:xfrm>
            <a:off x="8879418" y="0"/>
            <a:ext cx="331258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1" y="1252452"/>
            <a:ext cx="5568617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288021" y="1252452"/>
            <a:ext cx="5568619" cy="5056869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6B41-35AD-4A97-AE6E-8514233F7AD3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CE38CE-4434-4157-82C6-FD22082592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434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1"/>
          <a:stretch>
            <a:fillRect/>
          </a:stretch>
        </p:blipFill>
        <p:spPr bwMode="auto">
          <a:xfrm>
            <a:off x="8591552" y="-26988"/>
            <a:ext cx="3600449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7C23-F80A-4241-9D4A-837A81DB14E5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E2C65C-9B6F-4092-8093-5F10308073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57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196976"/>
            <a:ext cx="6254751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679056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55672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EA4E-7D64-4119-B5F5-B066DFBDA181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22B5-21EE-47F7-8D77-920B3C4224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643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1"/>
            <a:ext cx="3187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1C78-4237-4E95-AE85-1B08574A5C7F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AEE1E3B-0635-4887-A9F1-1199176904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1252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90B1-DFA0-40D2-8028-775BA5E6AA1D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2368D56-E9B9-4C6A-AC88-F37060A9FF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8799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6553-674B-4D70-B127-4CD27A3D9C41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7B0D6C-363E-4A04-9268-27F6A5FEF3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564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ontenu 3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r="15331"/>
          <a:stretch>
            <a:fillRect/>
          </a:stretch>
        </p:blipFill>
        <p:spPr bwMode="auto">
          <a:xfrm>
            <a:off x="9042400" y="1"/>
            <a:ext cx="316865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E3AE-8659-4702-B089-66D9C55A3C72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E281BCA-3CA1-4D29-9EFA-2E224F2414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091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LAVOIX Avoc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2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55B1-D280-475B-9AEA-B884F22A592C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854C02A-0A75-48CC-9B28-83E122E2AD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138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Easy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43AD-F645-4BA5-B591-7AC108A61B3E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575F2C-D332-4650-BB1D-573F20BB59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6930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3 IP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7"/>
          <a:stretch>
            <a:fillRect/>
          </a:stretch>
        </p:blipFill>
        <p:spPr bwMode="auto">
          <a:xfrm>
            <a:off x="8879418" y="0"/>
            <a:ext cx="331258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2304256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35360" y="3789041"/>
            <a:ext cx="11521280" cy="2520281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BCA3-9F22-433B-AD3A-ED6074C695DA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F072A5-6783-45C7-AF1F-E56B927326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1614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1"/>
          <a:stretch>
            <a:fillRect/>
          </a:stretch>
        </p:blipFill>
        <p:spPr bwMode="auto">
          <a:xfrm>
            <a:off x="8591552" y="-26988"/>
            <a:ext cx="3600449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944E-3E6E-46B2-BBE4-744AD768EEAA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8C90A-E1B7-475C-A333-32E7385C00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9559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1"/>
            <a:ext cx="3187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EAE7-4A7D-4699-AF54-1F12A4AE0EF3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94891-598B-46C5-A197-92CAE0D80D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6175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FDD-350B-4CE0-8512-788A92BDC96F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4ABC3-533F-47AB-AD04-CAC6909A41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881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1"/>
          <a:stretch>
            <a:fillRect/>
          </a:stretch>
        </p:blipFill>
        <p:spPr bwMode="auto">
          <a:xfrm>
            <a:off x="8591552" y="-26988"/>
            <a:ext cx="3600449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CAE5-338A-4EC7-9B44-1EEFF7D4D13A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972CE-D746-4BBC-9EB4-F0A08980AD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1385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AEA3-C80C-4CCA-9F12-D16D60261480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0CF56-55A7-4682-9744-E0AAD7E92F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5067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itre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r="15331"/>
          <a:stretch>
            <a:fillRect/>
          </a:stretch>
        </p:blipFill>
        <p:spPr bwMode="auto">
          <a:xfrm>
            <a:off x="9042400" y="1"/>
            <a:ext cx="316865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10D1-CECC-469D-B6CF-CE55197FFC0C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F9180-F306-4006-85EE-C12A7D2E2A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0929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LAVOIX Avoc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2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572F-99A9-4F0E-9890-5EBF498BBD53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69C69-59C0-47DD-A001-4B7655F7C8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3577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asy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61BA-13DD-4B91-B302-7D96CD2BDCF8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C4252-A8C6-4B20-B593-47F01D273B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2895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IP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7"/>
          <a:stretch>
            <a:fillRect/>
          </a:stretch>
        </p:blipFill>
        <p:spPr bwMode="auto">
          <a:xfrm>
            <a:off x="8879418" y="0"/>
            <a:ext cx="331258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5360" y="1755801"/>
            <a:ext cx="11521280" cy="3105687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CD73-D307-4AC4-A666-E9E040176380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C2E08-0BEA-42CC-B39B-B978E4CB1C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2330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1"/>
          <a:stretch>
            <a:fillRect/>
          </a:stretch>
        </p:blipFill>
        <p:spPr bwMode="auto">
          <a:xfrm>
            <a:off x="8591552" y="-26988"/>
            <a:ext cx="3600449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9E5D-EECD-4FA8-8A7F-DAD65D942803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D8C39F2-E054-415E-B659-E15A07501F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4655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1"/>
            <a:ext cx="3187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88DD-476A-4E6D-874B-3F6E4E10DCDB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EBD9007-2CD9-4D7F-879B-F3C64EAFD8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6979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D3C1-0431-48D5-90DA-481646FA6E69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2EECC7-47C5-4DFC-AD5B-3289A07434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9403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0C3FF1-A833-47CF-982C-0FA18C2A361F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B9E8D9-3993-481E-BF3F-A0CB3996E0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006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ontacts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r="15331"/>
          <a:stretch>
            <a:fillRect/>
          </a:stretch>
        </p:blipFill>
        <p:spPr bwMode="auto">
          <a:xfrm>
            <a:off x="9042400" y="1"/>
            <a:ext cx="316865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5793D0-D2A9-452D-8257-5A80D4FC488B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6362A9-74D0-48A5-93D7-261AB4E175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519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1"/>
            <a:ext cx="3187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CB24-0A0C-4759-A7C6-FA1361D17AD5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9EF96-6499-460C-906C-D713BCE67C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6703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LAVOIX Avoc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2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28A4-F734-4571-84A5-4C68E2161FF0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C8AFD6-0C48-453A-8BB6-A006F66772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2879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Easy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7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0D84-B423-4EB2-AF2A-B48B16196A0D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8910C04-6004-4DE2-A11D-6646ECE6BB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3755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s IP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085" y="1989139"/>
            <a:ext cx="2103967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85" y="4149725"/>
            <a:ext cx="2103967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198755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4" y="4149725"/>
            <a:ext cx="4656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7"/>
          <a:stretch>
            <a:fillRect/>
          </a:stretch>
        </p:blipFill>
        <p:spPr bwMode="auto">
          <a:xfrm>
            <a:off x="8879418" y="0"/>
            <a:ext cx="331258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215680" y="198884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3215680" y="4149081"/>
            <a:ext cx="8640960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6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821"/>
              </a:spcBef>
              <a:buFont typeface="Lucida Grande"/>
              <a:buChar char=" "/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marL="78893" indent="0" algn="l"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90CB-87F2-4483-A737-3AD3EF57C972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60E6A1-5113-43B1-BFC7-7CF5A22EFC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5014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1"/>
          <a:stretch>
            <a:fillRect/>
          </a:stretch>
        </p:blipFill>
        <p:spPr bwMode="auto">
          <a:xfrm>
            <a:off x="8591552" y="-26988"/>
            <a:ext cx="3600449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E4C4-93AC-45EF-B134-909683E4D9F2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68156-E524-423D-8005-223E4388C2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911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Mec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1"/>
            <a:ext cx="3187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C7B3-1684-49ED-B183-BC6DF7EAA677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C25D4-1749-4414-9243-759CE2F585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6703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CAB0-4969-4F5F-9F3A-D5F2C489B7F7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3A1FB-8508-4914-9354-F5DFCB1EF7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385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FB72-1CB4-4296-8776-CA3344EB8E7D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23D0-AB9F-4B04-A639-9FA2F5C665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6043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Vide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r="15331"/>
          <a:stretch>
            <a:fillRect/>
          </a:stretch>
        </p:blipFill>
        <p:spPr bwMode="auto">
          <a:xfrm>
            <a:off x="9042400" y="1"/>
            <a:ext cx="316865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14F1-FC5C-491F-9E2E-FC6E816F3F1F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36308-44F8-46EC-A7E9-EB55C03F32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6619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LAVOIX Avoc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2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A0F7-FA88-43E8-B083-BBD14D6895DF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9AFD4-1C66-444B-B352-ECD90B7BBD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6342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Easy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57BB-24FE-4EE8-9761-778227E6AB00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2513C-268D-445C-ADBA-F0DC9049F2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62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Chimi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61A4-A8F4-4EEA-A6AF-20812763273E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D738E-C07D-49A9-B5AA-68FA78666E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8013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IP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7"/>
          <a:stretch>
            <a:fillRect/>
          </a:stretch>
        </p:blipFill>
        <p:spPr bwMode="auto">
          <a:xfrm>
            <a:off x="8879418" y="0"/>
            <a:ext cx="331258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7C1B-C26A-4111-A028-16C834B1D7E1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6541E-F913-4559-A367-FD875DEEB3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7169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Titre LAV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b="2757"/>
          <a:stretch>
            <a:fillRect/>
          </a:stretch>
        </p:blipFill>
        <p:spPr bwMode="auto">
          <a:xfrm>
            <a:off x="1" y="569914"/>
            <a:ext cx="7590367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135894" y="1988840"/>
            <a:ext cx="6728308" cy="3888432"/>
          </a:xfrm>
          <a:prstGeom prst="rect">
            <a:avLst/>
          </a:prstGeom>
        </p:spPr>
        <p:txBody>
          <a:bodyPr lIns="80155" tIns="40078" rIns="80155" bIns="40078" anchor="b">
            <a:noAutofit/>
          </a:bodyPr>
          <a:lstStyle>
            <a:lvl1pPr algn="r">
              <a:defRPr sz="6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33F3-B0DB-4EAB-B408-8955D82E039F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860EA-2A9E-4F30-B58A-AEA80F12AE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8454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FC1B-4648-46AD-BBFB-826E8D9DDB34}" type="datetime1">
              <a:rPr lang="fr-FR"/>
              <a:pPr>
                <a:defRPr/>
              </a:pPr>
              <a:t>09/12/2020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2505-A8FC-4710-A406-66BC02FC1B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0486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"/>
            <a:ext cx="3524251" cy="16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1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305996"/>
            <a:ext cx="9144000" cy="12039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51062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767516"/>
            <a:ext cx="46910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195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-3776"/>
            <a:ext cx="3948113" cy="17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25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"/>
            <a:ext cx="3581400" cy="17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60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50" y="794"/>
            <a:ext cx="3518652" cy="168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34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"/>
            <a:ext cx="3524251" cy="16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239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8"/>
          <a:stretch>
            <a:fillRect/>
          </a:stretch>
        </p:blipFill>
        <p:spPr bwMode="auto">
          <a:xfrm>
            <a:off x="8586645" y="1"/>
            <a:ext cx="360535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Marques D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8" y="1"/>
            <a:ext cx="31644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8A67-EC5B-4B3A-B449-2A8343D369C2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BE0B7-0CBC-4C17-8336-295E99165F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6893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7" y="-1"/>
            <a:ext cx="3510145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00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3" y="-1"/>
            <a:ext cx="3510147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60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3733800" cy="16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94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5"/>
            <a:ext cx="5953016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277" y="1709740"/>
            <a:ext cx="8385175" cy="2852737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62277" y="4589465"/>
            <a:ext cx="838517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09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-3776"/>
            <a:ext cx="3948113" cy="17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4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"/>
            <a:ext cx="3581400" cy="17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44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50" y="794"/>
            <a:ext cx="3518652" cy="168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67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"/>
            <a:ext cx="3524251" cy="16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56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8"/>
          <a:stretch>
            <a:fillRect/>
          </a:stretch>
        </p:blipFill>
        <p:spPr bwMode="auto">
          <a:xfrm>
            <a:off x="8586645" y="1"/>
            <a:ext cx="360535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960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7" y="-1"/>
            <a:ext cx="3510145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4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ontenu Recher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r="15331"/>
          <a:stretch>
            <a:fillRect/>
          </a:stretch>
        </p:blipFill>
        <p:spPr bwMode="auto">
          <a:xfrm>
            <a:off x="9042400" y="1"/>
            <a:ext cx="316865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5990-74E1-4ED9-A9E2-D371C6CA9419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927A-8EEC-4C5A-8F11-2A414143AE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6351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3" y="-1"/>
            <a:ext cx="3510147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038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3733800" cy="16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368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22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-3776"/>
            <a:ext cx="3948113" cy="17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06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"/>
            <a:ext cx="3581400" cy="17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33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50" y="794"/>
            <a:ext cx="3518652" cy="168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54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"/>
            <a:ext cx="3524251" cy="16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01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8"/>
          <a:stretch>
            <a:fillRect/>
          </a:stretch>
        </p:blipFill>
        <p:spPr bwMode="auto">
          <a:xfrm>
            <a:off x="8586645" y="1"/>
            <a:ext cx="360535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91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7" y="-1"/>
            <a:ext cx="3510145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7006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3" y="-1"/>
            <a:ext cx="3510147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5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AVOIX Avoc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2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552E-FB72-40B2-81F6-718BD6EB5A71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D59C-6A37-4BAF-8E12-8D68B7CC1B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46403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3733800" cy="16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61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-3776"/>
            <a:ext cx="3948113" cy="17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1567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"/>
            <a:ext cx="3581400" cy="17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36275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50" y="794"/>
            <a:ext cx="3518652" cy="168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5787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"/>
            <a:ext cx="3524251" cy="16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5978756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8"/>
          <a:stretch>
            <a:fillRect/>
          </a:stretch>
        </p:blipFill>
        <p:spPr bwMode="auto">
          <a:xfrm>
            <a:off x="8586645" y="1"/>
            <a:ext cx="360535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39233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7" y="-1"/>
            <a:ext cx="3510145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48907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3" y="-1"/>
            <a:ext cx="3510147" cy="1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19260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Loi PACTE - Focus sur les nouvelles dispositions en matière de marques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0841-EDB6-4036-B332-5656C69228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3733800" cy="16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27065" y="1989140"/>
            <a:ext cx="1577975" cy="1671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065" y="4149725"/>
            <a:ext cx="1577975" cy="16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16" tIns="30059" rIns="60116" bIns="3005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87552"/>
            <a:ext cx="3492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49725"/>
            <a:ext cx="349251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11761" y="198884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411761" y="4149082"/>
            <a:ext cx="9199215" cy="1674117"/>
          </a:xfrm>
          <a:prstGeom prst="rect">
            <a:avLst/>
          </a:prstGeom>
        </p:spPr>
        <p:txBody>
          <a:bodyPr lIns="80155" tIns="40078" rIns="80155" bIns="40078"/>
          <a:lstStyle>
            <a:lvl1pPr marL="0" indent="0" algn="l">
              <a:buFont typeface="Lucida Grande"/>
              <a:buChar char=" "/>
              <a:defRPr sz="135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buFont typeface="Lucida Grande"/>
              <a:buChar char=" "/>
              <a:defRPr sz="1200" i="1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00000"/>
              </a:lnSpc>
              <a:spcBef>
                <a:spcPts val="616"/>
              </a:spcBef>
              <a:buFont typeface="Lucida Grande"/>
              <a:buChar char=" "/>
              <a:defRPr sz="900">
                <a:solidFill>
                  <a:schemeClr val="tx1"/>
                </a:solidFill>
                <a:latin typeface="Arial"/>
                <a:cs typeface="Arial"/>
              </a:defRPr>
            </a:lvl3pPr>
            <a:lvl4pPr marL="59170" indent="0" algn="l">
              <a:buFont typeface="Lucida Grande"/>
              <a:buChar char=" "/>
              <a:defRPr sz="675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0" algn="l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14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Easy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>
            <a:fillRect/>
          </a:stretch>
        </p:blipFill>
        <p:spPr bwMode="auto">
          <a:xfrm>
            <a:off x="9076267" y="0"/>
            <a:ext cx="311573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lIns="80155" tIns="40078" rIns="80155" bIns="40078"/>
          <a:lstStyle>
            <a:lvl1pPr marL="341313" indent="-341313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657350" indent="-285750"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8640960" cy="864096"/>
          </a:xfrm>
          <a:prstGeom prst="rect">
            <a:avLst/>
          </a:prstGeom>
        </p:spPr>
        <p:txBody>
          <a:bodyPr lIns="80155" tIns="40078" rIns="80155" bIns="40078" anchor="ctr" anchorCtr="0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B5F4-73B4-42CE-A78B-901A77D9BFB0}" type="datetime1">
              <a:rPr lang="fr-FR"/>
              <a:pPr>
                <a:defRPr/>
              </a:pPr>
              <a:t>09/12/2020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4AAA0-9CD6-48D8-8DCF-13546FD5A7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973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image" Target="../media/image18.jpg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image" Target="../media/image17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image" Target="../media/image16.png"/><Relationship Id="rId40" Type="http://schemas.openxmlformats.org/officeDocument/2006/relationships/image" Target="../media/image19.jp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218238"/>
            <a:ext cx="121983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95401" y="6597651"/>
            <a:ext cx="1919817" cy="284163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A9265B5-A7A2-4369-8AAB-8838880CE3D5}" type="datetime1">
              <a:rPr lang="fr-FR"/>
              <a:pPr>
                <a:defRPr/>
              </a:pPr>
              <a:t>09/12/2020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5485" y="6597651"/>
            <a:ext cx="3862916" cy="28416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defTabSz="457144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23201" y="6597651"/>
            <a:ext cx="1123951" cy="284163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E91C5F23-5C64-48C4-AA90-B2283ED5C589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0" name="Image 6"/>
          <p:cNvPicPr preferRelativeResize="0">
            <a:picLocks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8863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  <p:sldLayoutId id="2147484500" r:id="rId13"/>
    <p:sldLayoutId id="2147484501" r:id="rId14"/>
    <p:sldLayoutId id="2147484502" r:id="rId15"/>
    <p:sldLayoutId id="2147484503" r:id="rId16"/>
    <p:sldLayoutId id="2147484504" r:id="rId17"/>
    <p:sldLayoutId id="2147484505" r:id="rId18"/>
    <p:sldLayoutId id="2147484506" r:id="rId19"/>
    <p:sldLayoutId id="2147484507" r:id="rId20"/>
    <p:sldLayoutId id="2147484508" r:id="rId21"/>
    <p:sldLayoutId id="2147484509" r:id="rId22"/>
    <p:sldLayoutId id="2147484510" r:id="rId23"/>
    <p:sldLayoutId id="2147484511" r:id="rId24"/>
    <p:sldLayoutId id="2147484512" r:id="rId25"/>
    <p:sldLayoutId id="2147484513" r:id="rId26"/>
    <p:sldLayoutId id="2147484514" r:id="rId27"/>
    <p:sldLayoutId id="2147484515" r:id="rId28"/>
    <p:sldLayoutId id="2147484516" r:id="rId29"/>
    <p:sldLayoutId id="2147484517" r:id="rId30"/>
    <p:sldLayoutId id="2147484518" r:id="rId31"/>
    <p:sldLayoutId id="2147484519" r:id="rId32"/>
    <p:sldLayoutId id="2147484520" r:id="rId33"/>
    <p:sldLayoutId id="2147484521" r:id="rId34"/>
    <p:sldLayoutId id="2147484522" r:id="rId35"/>
    <p:sldLayoutId id="2147484523" r:id="rId36"/>
    <p:sldLayoutId id="2147484524" r:id="rId37"/>
    <p:sldLayoutId id="2147484525" r:id="rId38"/>
    <p:sldLayoutId id="2147484526" r:id="rId39"/>
    <p:sldLayoutId id="2147484527" r:id="rId40"/>
    <p:sldLayoutId id="2147484528" r:id="rId41"/>
    <p:sldLayoutId id="2147484529" r:id="rId42"/>
    <p:sldLayoutId id="2147484530" r:id="rId43"/>
    <p:sldLayoutId id="2147484531" r:id="rId44"/>
    <p:sldLayoutId id="2147484532" r:id="rId45"/>
    <p:sldLayoutId id="2147484533" r:id="rId46"/>
    <p:sldLayoutId id="2147484534" r:id="rId47"/>
    <p:sldLayoutId id="2147484535" r:id="rId48"/>
    <p:sldLayoutId id="2147484536" r:id="rId49"/>
    <p:sldLayoutId id="2147484537" r:id="rId50"/>
    <p:sldLayoutId id="2147484538" r:id="rId51"/>
    <p:sldLayoutId id="2147484487" r:id="rId52"/>
    <p:sldLayoutId id="2147484576" r:id="rId53"/>
  </p:sldLayoutIdLst>
  <p:hf hdr="0"/>
  <p:txStyles>
    <p:titleStyle>
      <a:lvl1pPr algn="ctr" defTabSz="45561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00827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01654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202482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603309" algn="ctr" defTabSz="4564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-1" y="6199381"/>
            <a:ext cx="12191368" cy="666750"/>
            <a:chOff x="-1" y="6191143"/>
            <a:chExt cx="12191368" cy="666750"/>
          </a:xfrm>
        </p:grpSpPr>
        <p:pic>
          <p:nvPicPr>
            <p:cNvPr id="7" name="Image 7"/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6191143"/>
              <a:ext cx="9148763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04" y="6191143"/>
              <a:ext cx="9148763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1851" y="365127"/>
            <a:ext cx="887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1849" y="1825626"/>
            <a:ext cx="11565923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553844"/>
            <a:ext cx="2743200" cy="308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27 novembre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549083"/>
            <a:ext cx="4114800" cy="312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Loi PACTE - Focus sur les nouvelles dispositions en matière de marques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549081"/>
            <a:ext cx="1876168" cy="313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1D0841-EDB6-4036-B332-5656C69228B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6"/>
          <p:cNvPicPr preferRelativeResize="0">
            <a:picLocks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"/>
            <a:ext cx="16414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4" r:id="rId14"/>
    <p:sldLayoutId id="2147484555" r:id="rId15"/>
    <p:sldLayoutId id="2147484556" r:id="rId16"/>
    <p:sldLayoutId id="2147484557" r:id="rId17"/>
    <p:sldLayoutId id="2147484558" r:id="rId18"/>
    <p:sldLayoutId id="2147484559" r:id="rId19"/>
    <p:sldLayoutId id="2147484560" r:id="rId20"/>
    <p:sldLayoutId id="2147484561" r:id="rId21"/>
    <p:sldLayoutId id="2147484562" r:id="rId22"/>
    <p:sldLayoutId id="2147484563" r:id="rId23"/>
    <p:sldLayoutId id="2147484564" r:id="rId24"/>
    <p:sldLayoutId id="2147484565" r:id="rId25"/>
    <p:sldLayoutId id="2147484566" r:id="rId26"/>
    <p:sldLayoutId id="2147484567" r:id="rId27"/>
    <p:sldLayoutId id="2147484568" r:id="rId28"/>
    <p:sldLayoutId id="2147484569" r:id="rId29"/>
    <p:sldLayoutId id="2147484570" r:id="rId30"/>
    <p:sldLayoutId id="2147484571" r:id="rId31"/>
    <p:sldLayoutId id="2147484572" r:id="rId32"/>
    <p:sldLayoutId id="2147484573" r:id="rId33"/>
    <p:sldLayoutId id="2147484574" r:id="rId34"/>
    <p:sldLayoutId id="2147484575" r:id="rId35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75000"/>
        <a:buFontTx/>
        <a:buBlip>
          <a:blip r:embed="rId39"/>
        </a:buBlip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75000"/>
        <a:buFontTx/>
        <a:buBlip>
          <a:blip r:embed="rId40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0003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16365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0003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 bwMode="auto">
          <a:xfrm>
            <a:off x="1774825" y="3429001"/>
            <a:ext cx="86423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LES France 2020</a:t>
            </a:r>
            <a:br>
              <a:rPr lang="fr-FR" altLang="fr-F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Panorama de la PI en Europe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98FE98-F5F2-4FB3-82D7-589B69A761C2}" type="datetime1">
              <a:rPr lang="fr-FR" altLang="fr-FR" smtClean="0">
                <a:solidFill>
                  <a:srgbClr val="FFFFFF"/>
                </a:solidFill>
                <a:latin typeface="Calibri (Corps)"/>
              </a:rPr>
              <a:pPr eaLnBrk="1" hangingPunct="1"/>
              <a:t>09/12/2020</a:t>
            </a:fld>
            <a:endParaRPr lang="fr-FR" altLang="fr-FR" dirty="0">
              <a:solidFill>
                <a:srgbClr val="FFFFFF"/>
              </a:solidFill>
              <a:latin typeface="Calibri (Corps)"/>
            </a:endParaRPr>
          </a:p>
        </p:txBody>
      </p:sp>
      <p:sp>
        <p:nvSpPr>
          <p:cNvPr id="5427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42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09DD27-3BD8-46A8-B2FE-1A806869E197}" type="slidenum">
              <a:rPr lang="fr-FR" altLang="fr-FR">
                <a:solidFill>
                  <a:srgbClr val="FFFFFF"/>
                </a:solidFill>
              </a:rPr>
              <a:pPr eaLnBrk="1" hangingPunct="1"/>
              <a:t>1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 Usage de la marque dans l’un ou plusieurs des 27 pays de l’</a:t>
            </a:r>
            <a:r>
              <a:rPr lang="fr-FR" b="1" dirty="0"/>
              <a:t>Union Européenne </a:t>
            </a:r>
            <a:r>
              <a:rPr lang="fr-FR" dirty="0"/>
              <a:t>pris en compte pour valider le titre national britannique</a:t>
            </a:r>
          </a:p>
          <a:p>
            <a:pPr lvl="1" algn="just"/>
            <a:r>
              <a:rPr lang="fr-FR" dirty="0"/>
              <a:t>Si la période de 5 ans au cours de laquelle l’usage doit être prouvé (période de référence) comprend une période </a:t>
            </a:r>
            <a:r>
              <a:rPr lang="fr-FR" b="1" dirty="0"/>
              <a:t>antérieure au 1</a:t>
            </a:r>
            <a:r>
              <a:rPr lang="fr-FR" b="1" baseline="30000" dirty="0"/>
              <a:t>er</a:t>
            </a:r>
            <a:r>
              <a:rPr lang="fr-FR" b="1" dirty="0"/>
              <a:t> janvier 2021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Usage de la marque devra être </a:t>
            </a:r>
            <a:r>
              <a:rPr lang="fr-FR" b="1" dirty="0"/>
              <a:t>prouvé au Royaume-Uni</a:t>
            </a:r>
          </a:p>
          <a:p>
            <a:pPr lvl="1" algn="just"/>
            <a:r>
              <a:rPr lang="fr-FR" dirty="0"/>
              <a:t>Si la période de référence de 5 ans </a:t>
            </a:r>
            <a:r>
              <a:rPr lang="fr-FR" b="1" dirty="0"/>
              <a:t>s’étend après le 1er janvier 2021</a:t>
            </a:r>
            <a:r>
              <a:rPr lang="fr-FR" dirty="0"/>
              <a:t>,</a:t>
            </a:r>
          </a:p>
          <a:p>
            <a:pPr lvl="1" algn="just"/>
            <a:r>
              <a:rPr lang="fr-FR" dirty="0"/>
              <a:t>Faute de quoi le titre national sera déchu.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Impact important pour les </a:t>
            </a:r>
            <a:r>
              <a:rPr lang="fr-FR" b="1" dirty="0"/>
              <a:t>actifs PI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Point à vérifier lors d’un </a:t>
            </a:r>
            <a:r>
              <a:rPr lang="fr-FR" b="1" dirty="0"/>
              <a:t>audit PI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Marques et Dessin &amp; Modèles</a:t>
            </a:r>
            <a:br>
              <a:rPr lang="fr-FR" dirty="0"/>
            </a:br>
            <a:r>
              <a:rPr lang="fr-FR" sz="2000" i="1" dirty="0"/>
              <a:t>Obligation d’usage des marques : période de référence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E80C-84DD-477B-82D4-E4FF98A08059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9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34986" y="1052736"/>
            <a:ext cx="5622295" cy="3672408"/>
          </a:xfrm>
        </p:spPr>
        <p:txBody>
          <a:bodyPr/>
          <a:lstStyle/>
          <a:p>
            <a:r>
              <a:rPr lang="fr-FR" sz="5400" b="1" dirty="0"/>
              <a:t>Contrats</a:t>
            </a:r>
            <a:br>
              <a:rPr lang="fr-FR" sz="5400" b="1" dirty="0"/>
            </a:br>
            <a:r>
              <a:rPr lang="fr-FR" sz="3200" i="1" dirty="0"/>
              <a:t>Focus sur les clauses territoriales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E80C-84DD-477B-82D4-E4FF98A08059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23392" y="1196752"/>
            <a:ext cx="9793089" cy="5040560"/>
          </a:xfrm>
        </p:spPr>
        <p:txBody>
          <a:bodyPr/>
          <a:lstStyle/>
          <a:p>
            <a:pPr algn="just"/>
            <a:endParaRPr lang="fr-FR" dirty="0"/>
          </a:p>
          <a:p>
            <a:pPr algn="just"/>
            <a:r>
              <a:rPr lang="fr-FR" dirty="0"/>
              <a:t>Pour les accords ayant une portée territoriale européenne, la situation dépend : </a:t>
            </a:r>
          </a:p>
          <a:p>
            <a:pPr algn="just"/>
            <a:endParaRPr lang="fr-FR" dirty="0"/>
          </a:p>
          <a:p>
            <a:pPr marL="685800" lvl="1" indent="-228600" algn="just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Blip>
                <a:blip r:embed="rId3"/>
              </a:buBlip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 </a:t>
            </a:r>
            <a:r>
              <a:rPr lang="en-US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de conclusion de </a:t>
            </a:r>
            <a:r>
              <a:rPr lang="en-US" b="1" dirty="0" err="1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l’accord</a:t>
            </a:r>
            <a:r>
              <a:rPr lang="en-US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85800" lvl="1" indent="-228600" algn="just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Blip>
                <a:blip r:embed="rId3"/>
              </a:buBlip>
            </a:pPr>
            <a:endParaRPr lang="en-US" b="1" dirty="0">
              <a:solidFill>
                <a:srgbClr val="E0003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lvl="1" indent="-228600" algn="just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Blip>
                <a:blip r:embed="rId3"/>
              </a:buBlip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</a:t>
            </a:r>
            <a:r>
              <a:rPr lang="en-US" b="1" dirty="0" err="1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précision</a:t>
            </a:r>
            <a:r>
              <a:rPr lang="en-US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clause </a:t>
            </a:r>
            <a:r>
              <a:rPr lang="en-US" b="1" dirty="0" err="1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territoriale</a:t>
            </a:r>
            <a:r>
              <a:rPr lang="en-US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fr-FR" b="1" dirty="0">
              <a:solidFill>
                <a:srgbClr val="E0003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Contrats</a:t>
            </a:r>
            <a:br>
              <a:rPr lang="fr-FR" dirty="0"/>
            </a:br>
            <a:endParaRPr lang="fr-FR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E80C-84DD-477B-82D4-E4FF98A08059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5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/>
              <a:t>23 juin 2016 </a:t>
            </a:r>
            <a:r>
              <a:rPr lang="fr-FR" dirty="0"/>
              <a:t>- Vote du référendum adoptant la sortie du Royaume-Uni de l’UE.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Accords conclus </a:t>
            </a:r>
            <a:r>
              <a:rPr lang="fr-FR" b="1" dirty="0"/>
              <a:t>avant le vote du référendum</a:t>
            </a:r>
          </a:p>
          <a:p>
            <a:pPr lvl="1" algn="just"/>
            <a:r>
              <a:rPr lang="fr-FR" b="1" dirty="0">
                <a:solidFill>
                  <a:srgbClr val="E00034"/>
                </a:solidFill>
              </a:rPr>
              <a:t>Commune intention </a:t>
            </a:r>
            <a:r>
              <a:rPr lang="fr-FR" dirty="0"/>
              <a:t>des parties d’intégrer tous les Etats de l’UE : 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Royaume-Uni explicitement désigné</a:t>
            </a:r>
            <a:r>
              <a:rPr lang="fr-FR" dirty="0"/>
              <a:t>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Accords conclus </a:t>
            </a:r>
            <a:r>
              <a:rPr lang="fr-FR" b="1" dirty="0"/>
              <a:t>après le vote du référendum</a:t>
            </a:r>
          </a:p>
          <a:p>
            <a:pPr lvl="1" algn="just"/>
            <a:r>
              <a:rPr lang="fr-FR" dirty="0"/>
              <a:t>Pour plus de sécurité, 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conclure un avenant au contrat </a:t>
            </a:r>
            <a:r>
              <a:rPr lang="fr-FR" dirty="0"/>
              <a:t>(</a:t>
            </a:r>
            <a:r>
              <a:rPr lang="fr-FR" i="1" dirty="0" err="1"/>
              <a:t>Brexit</a:t>
            </a:r>
            <a:r>
              <a:rPr lang="fr-FR" dirty="0"/>
              <a:t> prévisible) </a:t>
            </a:r>
          </a:p>
          <a:p>
            <a:pPr lvl="1" algn="just"/>
            <a:r>
              <a:rPr lang="fr-FR" dirty="0"/>
              <a:t>Confirmer que la portée sur l’UE désigne le R-U</a:t>
            </a:r>
          </a:p>
          <a:p>
            <a:pPr lvl="1" algn="just"/>
            <a:r>
              <a:rPr lang="fr-FR" dirty="0"/>
              <a:t>en particulier si l’accord doit se poursuivre au-delà du</a:t>
            </a:r>
            <a:r>
              <a:rPr lang="fr-FR" b="1" dirty="0"/>
              <a:t> </a:t>
            </a:r>
            <a:r>
              <a:rPr lang="fr-FR" dirty="0"/>
              <a:t>1er janvier 2021.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Nouveaux accords </a:t>
            </a:r>
            <a:r>
              <a:rPr lang="fr-FR" dirty="0"/>
              <a:t>avec une portée territoriale européenne inclure</a:t>
            </a:r>
          </a:p>
          <a:p>
            <a:pPr lvl="1" algn="just"/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d’une part, « le territoire de l’Union Européenne » </a:t>
            </a:r>
            <a:r>
              <a:rPr lang="fr-FR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d’autre part, « le Royaume-Uni ».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Contrats</a:t>
            </a:r>
            <a:br>
              <a:rPr lang="fr-FR" dirty="0"/>
            </a:br>
            <a:endParaRPr lang="fr-FR" sz="2400" b="1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E80C-84DD-477B-82D4-E4FF98A08059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23793" y="-99392"/>
            <a:ext cx="5766311" cy="3888432"/>
          </a:xfrm>
        </p:spPr>
        <p:txBody>
          <a:bodyPr/>
          <a:lstStyle/>
          <a:p>
            <a:r>
              <a:rPr lang="fr-FR" sz="3200" b="1" dirty="0"/>
              <a:t>Epuisement des droits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E762-334B-4210-9E59-89B572121C3C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7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/>
          </a:p>
          <a:p>
            <a:pPr algn="just"/>
            <a:r>
              <a:rPr lang="fr-FR" dirty="0"/>
              <a:t>Une première mise sur le marché en Union Européenne ou au Royaume-Uni </a:t>
            </a:r>
            <a:r>
              <a:rPr lang="fr-FR" dirty="0">
                <a:solidFill>
                  <a:srgbClr val="FF0000"/>
                </a:solidFill>
              </a:rPr>
              <a:t>avant le 1er janvier 2021 </a:t>
            </a:r>
            <a:r>
              <a:rPr lang="fr-FR" dirty="0"/>
              <a:t>épuise les droits en Union Européenne et au Royaume-Uni.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 Après cette date, une première mise sur le marché en Union européenne n’épuise pas les droits au R-U, et inversement.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Titulaire de droits pourront </a:t>
            </a:r>
            <a:r>
              <a:rPr lang="fr-FR" b="1" dirty="0"/>
              <a:t>s’opposer à l’exploitation </a:t>
            </a:r>
            <a:r>
              <a:rPr lang="fr-FR" dirty="0"/>
              <a:t>dans les pays des 27 Etats membres de l’UE, </a:t>
            </a:r>
            <a:r>
              <a:rPr lang="fr-FR" b="1" dirty="0"/>
              <a:t>après une première mise sur le marché au Royaume-Uni</a:t>
            </a:r>
            <a:r>
              <a:rPr lang="fr-FR" dirty="0"/>
              <a:t> effectuée postérieurement au 1</a:t>
            </a:r>
            <a:r>
              <a:rPr lang="fr-FR" baseline="30000" dirty="0"/>
              <a:t>er</a:t>
            </a:r>
            <a:r>
              <a:rPr lang="fr-FR" dirty="0"/>
              <a:t> janvier 2021.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Epuisement des droits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E762-334B-4210-9E59-89B572121C3C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9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65613" y="2636912"/>
            <a:ext cx="6303138" cy="1728192"/>
          </a:xfrm>
        </p:spPr>
        <p:txBody>
          <a:bodyPr/>
          <a:lstStyle/>
          <a:p>
            <a:r>
              <a:rPr lang="fr-FR" sz="3600" b="1" dirty="0"/>
              <a:t>Surveillances douanières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BEE1-219B-49FF-97CB-A336C2959695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3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Les surveillances douanières déposées à ce jour pour l’Union européenne et basées sur des titres communautaires </a:t>
            </a:r>
            <a:r>
              <a:rPr lang="fr-FR" b="1" dirty="0"/>
              <a:t>ne produiront plus d’effet au Royaume-Uni </a:t>
            </a:r>
            <a:r>
              <a:rPr lang="fr-FR" dirty="0"/>
              <a:t>après le 1</a:t>
            </a:r>
            <a:r>
              <a:rPr lang="fr-FR" baseline="30000" dirty="0"/>
              <a:t>er</a:t>
            </a:r>
            <a:r>
              <a:rPr lang="fr-FR" dirty="0"/>
              <a:t> janvier 2021.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De </a:t>
            </a:r>
            <a:r>
              <a:rPr lang="fr-FR" b="1" dirty="0"/>
              <a:t>nouveaux dossiers </a:t>
            </a:r>
            <a:r>
              <a:rPr lang="fr-FR" dirty="0"/>
              <a:t>de surveillances douanières fondés sur des droits britanniques devront donc être déposés auprès des autorités douanières britanniques.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Surveillances douanières</a:t>
            </a:r>
            <a:br>
              <a:rPr lang="fr-FR" dirty="0"/>
            </a:br>
            <a:endParaRPr lang="fr-FR" sz="2000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228205" y="6597651"/>
            <a:ext cx="2897187" cy="284163"/>
          </a:xfrm>
        </p:spPr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E762-334B-4210-9E59-89B572121C3C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0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053905" y="4581128"/>
            <a:ext cx="8928992" cy="1728192"/>
          </a:xfrm>
        </p:spPr>
        <p:txBody>
          <a:bodyPr/>
          <a:lstStyle/>
          <a:p>
            <a:r>
              <a:rPr lang="fr-FR" sz="4800" b="1" dirty="0">
                <a:solidFill>
                  <a:prstClr val="black"/>
                </a:solidFill>
                <a:latin typeface="Arial"/>
                <a:cs typeface="Arial"/>
              </a:rPr>
              <a:t>Juridiction Unifiée du Brevet</a:t>
            </a:r>
            <a:br>
              <a:rPr lang="fr-FR" sz="48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4800" b="1" dirty="0">
                <a:solidFill>
                  <a:prstClr val="black"/>
                </a:solidFill>
                <a:latin typeface="Arial"/>
                <a:cs typeface="Arial"/>
              </a:rPr>
              <a:t>(JUB/UPC)</a:t>
            </a:r>
            <a:br>
              <a:rPr lang="fr-FR" sz="4800" dirty="0">
                <a:solidFill>
                  <a:prstClr val="black"/>
                </a:solidFill>
                <a:latin typeface="Arial"/>
                <a:cs typeface="Arial"/>
              </a:rPr>
            </a:br>
            <a:endParaRPr lang="fr-FR" sz="44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JUB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BEE1-219B-49FF-97CB-A336C2959695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0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Ratification par l’Allemagne (enfin… le Bundestag, reste le Bundesrat le 18/12/20)</a:t>
            </a:r>
          </a:p>
          <a:p>
            <a:r>
              <a:rPr lang="fr-FR" dirty="0"/>
              <a:t>Nouvelle plainte devant la Court constitutionnelle? </a:t>
            </a:r>
          </a:p>
          <a:p>
            <a:endParaRPr lang="fr-FR" dirty="0"/>
          </a:p>
          <a:p>
            <a:r>
              <a:rPr lang="fr-FR" dirty="0">
                <a:solidFill>
                  <a:srgbClr val="E00034"/>
                </a:solidFill>
              </a:rPr>
              <a:t>15 Membres </a:t>
            </a:r>
            <a:r>
              <a:rPr lang="fr-FR" dirty="0"/>
              <a:t>ayant ratifié: </a:t>
            </a:r>
            <a:r>
              <a:rPr lang="fr-FR" b="1" dirty="0"/>
              <a:t>Allemagne </a:t>
            </a:r>
            <a:r>
              <a:rPr lang="fr-FR" dirty="0"/>
              <a:t>(en cours), Belgique*, Bulgarie, Danemark, Estonie*, </a:t>
            </a:r>
            <a:r>
              <a:rPr lang="fr-FR" b="1" dirty="0"/>
              <a:t>France,</a:t>
            </a:r>
            <a:r>
              <a:rPr lang="fr-FR" dirty="0"/>
              <a:t> </a:t>
            </a:r>
            <a:r>
              <a:rPr lang="fr-FR" b="1" dirty="0"/>
              <a:t>Italie</a:t>
            </a:r>
            <a:r>
              <a:rPr lang="fr-FR" dirty="0"/>
              <a:t>, Lettonie, </a:t>
            </a:r>
            <a:r>
              <a:rPr lang="fr-FR" dirty="0" err="1"/>
              <a:t>Lithuanie</a:t>
            </a:r>
            <a:r>
              <a:rPr lang="fr-FR" dirty="0"/>
              <a:t>, Luxembourg, Malte, Pays-Bas*, Autriche, Portugal, Finlande*, Suède</a:t>
            </a:r>
          </a:p>
          <a:p>
            <a:endParaRPr lang="fr-FR" dirty="0"/>
          </a:p>
          <a:p>
            <a:r>
              <a:rPr lang="fr-FR" dirty="0"/>
              <a:t>Le </a:t>
            </a:r>
            <a:r>
              <a:rPr lang="fr-FR" b="1" dirty="0">
                <a:solidFill>
                  <a:srgbClr val="E00034"/>
                </a:solidFill>
              </a:rPr>
              <a:t>Royaume-Unis </a:t>
            </a:r>
            <a:r>
              <a:rPr lang="fr-FR" dirty="0"/>
              <a:t>a retiré sa ratification le 20 juillet 2020.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La ratification par l’Allemagne est déterminante pour l’entrée en vigueur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JUB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12/10/2020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054E-8396-41BF-ADA1-7FB98F64AE5F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303912" y="2349179"/>
            <a:ext cx="7882076" cy="4248472"/>
          </a:xfrm>
          <a:prstGeom prst="rect">
            <a:avLst/>
          </a:prstGeom>
        </p:spPr>
        <p:txBody>
          <a:bodyPr/>
          <a:lstStyle>
            <a:lvl1pPr marL="341313" indent="-3413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1363" indent="-28416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11414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15986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20558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4400" dirty="0">
                <a:solidFill>
                  <a:srgbClr val="E0003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Coopération OEB / LESI 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E00034"/>
                </a:solidFill>
              </a:rPr>
              <a:t>BREXIT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E00034"/>
                </a:solidFill>
              </a:rPr>
              <a:t>JUB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E00034"/>
                </a:solidFill>
              </a:rPr>
              <a:t>Loi PACTE</a:t>
            </a:r>
          </a:p>
          <a:p>
            <a:pPr marL="0" indent="0">
              <a:buNone/>
            </a:pPr>
            <a:r>
              <a:rPr lang="fr-FR" sz="4400" dirty="0" err="1">
                <a:solidFill>
                  <a:srgbClr val="E00034"/>
                </a:solidFill>
              </a:rPr>
              <a:t>Pay</a:t>
            </a:r>
            <a:r>
              <a:rPr lang="fr-FR" sz="4400" dirty="0">
                <a:solidFill>
                  <a:srgbClr val="E00034"/>
                </a:solidFill>
              </a:rPr>
              <a:t>-For-Delay</a:t>
            </a:r>
            <a:r>
              <a:rPr lang="fr-FR" sz="5000" dirty="0">
                <a:solidFill>
                  <a:srgbClr val="E00034"/>
                </a:solidFill>
              </a:rPr>
              <a:t> 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760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to the Agreement on a Unified Patent Court on provisional application (PPA)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Dispositions institutionnelles, organisationnelles et financières: </a:t>
            </a:r>
            <a:r>
              <a:rPr lang="en-US" dirty="0" err="1"/>
              <a:t>Recrutement</a:t>
            </a:r>
            <a:r>
              <a:rPr lang="en-US" dirty="0"/>
              <a:t> des </a:t>
            </a:r>
            <a:r>
              <a:rPr lang="en-US" dirty="0" err="1"/>
              <a:t>juges</a:t>
            </a:r>
            <a:r>
              <a:rPr lang="en-US" dirty="0"/>
              <a:t>, </a:t>
            </a:r>
            <a:r>
              <a:rPr lang="en-US" dirty="0" err="1"/>
              <a:t>système</a:t>
            </a:r>
            <a:r>
              <a:rPr lang="en-US" dirty="0"/>
              <a:t> IT, etc.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Période de « </a:t>
            </a:r>
            <a:r>
              <a:rPr lang="fr-FR" dirty="0" err="1"/>
              <a:t>Sunrise</a:t>
            </a:r>
            <a:r>
              <a:rPr lang="fr-FR" dirty="0"/>
              <a:t> »  permettant le « </a:t>
            </a:r>
            <a:r>
              <a:rPr lang="fr-FR" dirty="0" err="1"/>
              <a:t>opt</a:t>
            </a:r>
            <a:r>
              <a:rPr lang="fr-FR" dirty="0"/>
              <a:t>-out » de la JUB avant l’entrée en vigueur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Entre en vigueur le 1</a:t>
            </a:r>
            <a:r>
              <a:rPr lang="fr-FR" baseline="30000" dirty="0"/>
              <a:t>er</a:t>
            </a:r>
            <a:r>
              <a:rPr lang="fr-FR" dirty="0"/>
              <a:t> jour de la ratification par 13 Membres ayant ratifié la JUB et ratifiant ou se déclarant lié par le Protocol</a:t>
            </a:r>
          </a:p>
          <a:p>
            <a:pPr lvl="1"/>
            <a:endParaRPr lang="fr-FR" dirty="0"/>
          </a:p>
          <a:p>
            <a:pPr lvl="1"/>
            <a:r>
              <a:rPr lang="en-US" dirty="0"/>
              <a:t>7 </a:t>
            </a:r>
            <a:r>
              <a:rPr lang="en-US" dirty="0" err="1"/>
              <a:t>Membres</a:t>
            </a:r>
            <a:r>
              <a:rPr lang="en-US" dirty="0"/>
              <a:t> </a:t>
            </a:r>
            <a:r>
              <a:rPr lang="en-US" dirty="0" err="1"/>
              <a:t>signataires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Encore des questions</a:t>
            </a:r>
          </a:p>
          <a:p>
            <a:pPr lvl="1"/>
            <a:r>
              <a:rPr lang="en-US" dirty="0"/>
              <a:t>3ème </a:t>
            </a:r>
            <a:r>
              <a:rPr lang="en-US" dirty="0" err="1"/>
              <a:t>Membre</a:t>
            </a:r>
            <a:r>
              <a:rPr lang="en-US" dirty="0"/>
              <a:t> (IT, NL)</a:t>
            </a:r>
          </a:p>
          <a:p>
            <a:pPr lvl="1"/>
            <a:r>
              <a:rPr lang="en-US" dirty="0" err="1"/>
              <a:t>L’impact</a:t>
            </a:r>
            <a:r>
              <a:rPr lang="en-US" dirty="0"/>
              <a:t> du </a:t>
            </a:r>
            <a:r>
              <a:rPr lang="en-US" dirty="0" err="1"/>
              <a:t>Brexit</a:t>
            </a:r>
            <a:endParaRPr lang="en-US" dirty="0"/>
          </a:p>
          <a:p>
            <a:pPr lvl="1"/>
            <a:r>
              <a:rPr lang="en-US" dirty="0"/>
              <a:t>La mention </a:t>
            </a:r>
            <a:r>
              <a:rPr lang="en-US" dirty="0" err="1"/>
              <a:t>explicite</a:t>
            </a:r>
            <a:r>
              <a:rPr lang="en-US" dirty="0"/>
              <a:t> du </a:t>
            </a:r>
            <a:r>
              <a:rPr lang="en-US" dirty="0" err="1"/>
              <a:t>siège</a:t>
            </a:r>
            <a:r>
              <a:rPr lang="en-US" dirty="0"/>
              <a:t> de </a:t>
            </a:r>
            <a:r>
              <a:rPr lang="en-US" dirty="0" err="1"/>
              <a:t>Londres</a:t>
            </a:r>
            <a:r>
              <a:rPr lang="en-US" dirty="0"/>
              <a:t> et du R-U </a:t>
            </a:r>
            <a:r>
              <a:rPr lang="en-US" dirty="0" err="1"/>
              <a:t>dans</a:t>
            </a:r>
            <a:r>
              <a:rPr lang="en-US" dirty="0"/>
              <a:t> le PPA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JUB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0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65613" y="2636912"/>
            <a:ext cx="6303138" cy="1728192"/>
          </a:xfrm>
        </p:spPr>
        <p:txBody>
          <a:bodyPr/>
          <a:lstStyle/>
          <a:p>
            <a:r>
              <a:rPr lang="fr-FR" sz="4800" b="1" dirty="0">
                <a:solidFill>
                  <a:prstClr val="black"/>
                </a:solidFill>
                <a:latin typeface="Arial"/>
                <a:cs typeface="Arial"/>
              </a:rPr>
              <a:t>Loi PACTE</a:t>
            </a:r>
            <a:br>
              <a:rPr lang="fr-FR" sz="4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4400" dirty="0">
                <a:solidFill>
                  <a:prstClr val="black"/>
                </a:solidFill>
                <a:latin typeface="Arial"/>
                <a:cs typeface="Arial"/>
              </a:rPr>
              <a:t>Procédure d’opposition devant l’INPI</a:t>
            </a:r>
            <a:endParaRPr lang="fr-FR" sz="44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Loi PACTE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BEE1-219B-49FF-97CB-A336C2959695}" type="slidenum">
              <a:rPr lang="fr-FR" altLang="fr-FR" smtClean="0"/>
              <a:pPr/>
              <a:t>21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5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8000" b="1" dirty="0"/>
          </a:p>
          <a:p>
            <a:r>
              <a:rPr lang="fr-FR" sz="8000" b="1" dirty="0"/>
              <a:t> C’est parti!</a:t>
            </a:r>
            <a:endParaRPr lang="fr-FR" sz="8000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lvl="1"/>
            <a:r>
              <a:rPr lang="fr-FR" dirty="0"/>
              <a:t>Depuis le 1er avril 2020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Opposition Brevets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Opposition en France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8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Opposition Brevets – </a:t>
            </a:r>
            <a:r>
              <a:rPr lang="fr-FR" altLang="fr-FR" b="1" cap="smal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Procedure</a:t>
            </a:r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 bwMode="auto">
          <a:xfrm>
            <a:off x="4494214" y="6313488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Loi PACTE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2177664" y="5944156"/>
            <a:ext cx="679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INPI  - Extrait de l’aide en ligne – Portail de l’opposition brevet – 29 avril 2020 </a:t>
            </a:r>
          </a:p>
        </p:txBody>
      </p:sp>
      <p:sp>
        <p:nvSpPr>
          <p:cNvPr id="56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Opposition en France</a:t>
            </a:r>
          </a:p>
        </p:txBody>
      </p:sp>
      <p:pic>
        <p:nvPicPr>
          <p:cNvPr id="1026" name="Picture 2" descr="https://www.inpi.fr/sites/default/files/pacte_schema_opposition_breve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5" y="1494076"/>
            <a:ext cx="11662510" cy="40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6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Toute personne </a:t>
            </a:r>
            <a:r>
              <a:rPr lang="fr-FR" dirty="0"/>
              <a:t>peut former opposition à l’encontre d’un </a:t>
            </a:r>
            <a:r>
              <a:rPr lang="fr-FR" b="1" dirty="0"/>
              <a:t>brevet français </a:t>
            </a:r>
          </a:p>
          <a:p>
            <a:pPr lvl="1"/>
            <a:r>
              <a:rPr lang="fr-FR" dirty="0"/>
              <a:t>à l’</a:t>
            </a:r>
            <a:r>
              <a:rPr lang="fr-FR" b="1" dirty="0"/>
              <a:t>exception de son titulaire</a:t>
            </a:r>
            <a:r>
              <a:rPr lang="fr-FR" dirty="0"/>
              <a:t>, </a:t>
            </a:r>
          </a:p>
          <a:p>
            <a:pPr lvl="1"/>
            <a:r>
              <a:rPr lang="fr-FR" b="1" dirty="0"/>
              <a:t>pas</a:t>
            </a:r>
            <a:r>
              <a:rPr lang="fr-FR" dirty="0"/>
              <a:t> de démonstration par l’opposant d’un </a:t>
            </a:r>
            <a:r>
              <a:rPr lang="fr-FR" b="1" dirty="0"/>
              <a:t>intérêt à agir</a:t>
            </a:r>
            <a:r>
              <a:rPr lang="fr-FR" dirty="0"/>
              <a:t>.</a:t>
            </a:r>
          </a:p>
          <a:p>
            <a:endParaRPr lang="fr-FR" b="1" dirty="0"/>
          </a:p>
          <a:p>
            <a:r>
              <a:rPr lang="fr-FR" b="1" dirty="0"/>
              <a:t>Motifs d’opposition </a:t>
            </a:r>
            <a:r>
              <a:rPr lang="fr-FR" dirty="0"/>
              <a:t>similaires à ceux de l’OEB:</a:t>
            </a:r>
          </a:p>
          <a:p>
            <a:pPr lvl="1"/>
            <a:r>
              <a:rPr lang="fr-FR" dirty="0"/>
              <a:t>Défaut de brevetabilité de l’invention</a:t>
            </a:r>
          </a:p>
          <a:p>
            <a:pPr lvl="1"/>
            <a:r>
              <a:rPr lang="fr-FR" dirty="0"/>
              <a:t>Insuffisance de description</a:t>
            </a:r>
          </a:p>
          <a:p>
            <a:pPr lvl="1"/>
            <a:r>
              <a:rPr lang="fr-FR" dirty="0"/>
              <a:t>Extension de l’objet du brevet au-delà du contenu de la demande initiale</a:t>
            </a:r>
          </a:p>
          <a:p>
            <a:endParaRPr lang="fr-FR" dirty="0"/>
          </a:p>
          <a:p>
            <a:r>
              <a:rPr lang="fr-FR" b="1" dirty="0"/>
              <a:t>Représentation </a:t>
            </a:r>
            <a:r>
              <a:rPr lang="fr-FR" dirty="0"/>
              <a:t>par CPI ou avocats</a:t>
            </a:r>
          </a:p>
          <a:p>
            <a:endParaRPr lang="fr-FR" dirty="0"/>
          </a:p>
          <a:p>
            <a:r>
              <a:rPr lang="fr-FR" dirty="0"/>
              <a:t>Paiement d’une </a:t>
            </a:r>
            <a:r>
              <a:rPr lang="fr-FR" b="1" dirty="0"/>
              <a:t>taxe</a:t>
            </a:r>
            <a:r>
              <a:rPr lang="fr-FR" dirty="0"/>
              <a:t> d’un montant – 600 €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Opposition Brevets - </a:t>
            </a:r>
            <a:r>
              <a:rPr lang="fr-FR" altLang="fr-FR" b="1" cap="smal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Depot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Opposition en France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Principe du </a:t>
            </a:r>
            <a:r>
              <a:rPr lang="fr-FR" b="1" dirty="0"/>
              <a:t>contradictoire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L’INPI n’est </a:t>
            </a:r>
            <a:r>
              <a:rPr lang="fr-FR" b="1" dirty="0"/>
              <a:t>pas </a:t>
            </a:r>
            <a:r>
              <a:rPr lang="fr-FR" dirty="0"/>
              <a:t>investi d’un pouvoir </a:t>
            </a:r>
            <a:r>
              <a:rPr lang="fr-FR" b="1" dirty="0"/>
              <a:t>d’examen d’office </a:t>
            </a:r>
            <a:r>
              <a:rPr lang="fr-FR" dirty="0"/>
              <a:t>des faits</a:t>
            </a:r>
          </a:p>
          <a:p>
            <a:endParaRPr lang="fr-FR" dirty="0"/>
          </a:p>
          <a:p>
            <a:r>
              <a:rPr lang="fr-FR" dirty="0"/>
              <a:t>L’</a:t>
            </a:r>
            <a:r>
              <a:rPr lang="fr-FR" b="1" dirty="0"/>
              <a:t>opposition prime </a:t>
            </a:r>
            <a:r>
              <a:rPr lang="fr-FR" dirty="0"/>
              <a:t>sur la </a:t>
            </a:r>
            <a:r>
              <a:rPr lang="fr-FR" b="1" dirty="0"/>
              <a:t>limitation</a:t>
            </a:r>
            <a:r>
              <a:rPr lang="fr-FR" dirty="0"/>
              <a:t>, sauf si limitation dans une action en nullité </a:t>
            </a:r>
          </a:p>
          <a:p>
            <a:endParaRPr lang="fr-FR" dirty="0"/>
          </a:p>
          <a:p>
            <a:r>
              <a:rPr lang="fr-FR" b="1" dirty="0"/>
              <a:t>Suspension </a:t>
            </a:r>
            <a:r>
              <a:rPr lang="fr-FR" dirty="0"/>
              <a:t>de la </a:t>
            </a:r>
            <a:r>
              <a:rPr lang="fr-FR" b="1" dirty="0"/>
              <a:t>procédure d’opposition</a:t>
            </a:r>
            <a:r>
              <a:rPr lang="fr-FR" dirty="0"/>
              <a:t> si:</a:t>
            </a:r>
          </a:p>
          <a:p>
            <a:pPr lvl="1"/>
            <a:r>
              <a:rPr lang="fr-FR" dirty="0"/>
              <a:t>Demande conjointe des parties</a:t>
            </a:r>
          </a:p>
          <a:p>
            <a:pPr lvl="1"/>
            <a:r>
              <a:rPr lang="fr-FR" dirty="0"/>
              <a:t>Action en nullité formée</a:t>
            </a:r>
          </a:p>
          <a:p>
            <a:pPr lvl="1"/>
            <a:r>
              <a:rPr lang="fr-FR" dirty="0"/>
              <a:t>Action en revendication de propriété intentée</a:t>
            </a:r>
          </a:p>
          <a:p>
            <a:pPr lvl="1"/>
            <a:r>
              <a:rPr lang="fr-FR" dirty="0"/>
              <a:t>INPI attend des informations ou des éléments susceptibles d’incidence sur l’issue de l’opposition ou la situation des parties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Opposition Brevets – </a:t>
            </a:r>
            <a:b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Principes généraux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Opposition en France</a:t>
            </a: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1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La Décision du directeur général de l’Institut a les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effets d’un jugement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au sens du 6 de l’article L. 111.3 du Code des procédures civiles d’exécution</a:t>
            </a:r>
          </a:p>
          <a:p>
            <a:endParaRPr lang="fr-FR" alt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Il en découle l’autorité de la chose jugée</a:t>
            </a:r>
          </a:p>
          <a:p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/>
              <a:t>Partage des frais</a:t>
            </a:r>
          </a:p>
          <a:p>
            <a:pPr lvl="1"/>
            <a:r>
              <a:rPr lang="fr-FR" dirty="0"/>
              <a:t>Exception : répartition différente par l’INPI dans la mesure où l’équité exige et dans la limite d’un barème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/>
              <a:t>Arrêté du 4 décembre 2020</a:t>
            </a:r>
          </a:p>
          <a:p>
            <a:pPr lvl="1"/>
            <a:r>
              <a:rPr lang="fr-FR" dirty="0"/>
              <a:t>Demande de répartition des frais formulée </a:t>
            </a:r>
            <a:r>
              <a:rPr lang="fr-FR" b="1" dirty="0"/>
              <a:t>au plus tard à la date de fin de la phase d'instruction</a:t>
            </a:r>
          </a:p>
          <a:p>
            <a:pPr lvl="1"/>
            <a:endParaRPr lang="fr-FR" b="1" dirty="0"/>
          </a:p>
          <a:p>
            <a:pPr lvl="1"/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Opposition Brevets – </a:t>
            </a:r>
            <a:b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Principes généraux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Opposition en France</a:t>
            </a: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41624"/>
              </p:ext>
            </p:extLst>
          </p:nvPr>
        </p:nvGraphicFramePr>
        <p:xfrm>
          <a:off x="1847528" y="4653136"/>
          <a:ext cx="8640960" cy="1355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097507523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541555468"/>
                    </a:ext>
                  </a:extLst>
                </a:gridCol>
              </a:tblGrid>
              <a:tr h="5125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Nature des frais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Montant maximal mis à la charge des parties (en euros)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42556"/>
                  </a:ext>
                </a:extLst>
              </a:tr>
              <a:tr h="3098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Frais exposés au titre de la phase écrite</a:t>
                      </a:r>
                      <a:endParaRPr lang="fr-FR" sz="1400" b="1" i="0" u="none" strike="noStrike" dirty="0">
                        <a:solidFill>
                          <a:srgbClr val="3C3C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600</a:t>
                      </a:r>
                      <a:endParaRPr lang="fr-FR" sz="1400" b="1" i="0" u="none" strike="noStrike" dirty="0">
                        <a:solidFill>
                          <a:srgbClr val="3C3C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15749"/>
                  </a:ext>
                </a:extLst>
              </a:tr>
              <a:tr h="3098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Frais exposés au titre de la phase orale</a:t>
                      </a:r>
                      <a:endParaRPr lang="fr-FR" sz="1400" b="1" i="0" u="none" strike="noStrike">
                        <a:solidFill>
                          <a:srgbClr val="3C3C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100</a:t>
                      </a:r>
                      <a:endParaRPr lang="fr-FR" sz="1400" b="1" i="0" u="none" strike="noStrike" dirty="0">
                        <a:solidFill>
                          <a:srgbClr val="3C3C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598869"/>
                  </a:ext>
                </a:extLst>
              </a:tr>
              <a:tr h="2026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Frais de représentation</a:t>
                      </a:r>
                      <a:endParaRPr lang="fr-FR" sz="1400" b="1" i="0" u="none" strike="noStrike">
                        <a:solidFill>
                          <a:srgbClr val="3C3C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500</a:t>
                      </a:r>
                      <a:endParaRPr lang="fr-FR" sz="1400" b="1" i="0" u="none" strike="noStrike" dirty="0">
                        <a:solidFill>
                          <a:srgbClr val="3C3C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14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26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5 issues possibles: </a:t>
            </a:r>
          </a:p>
          <a:p>
            <a:endParaRPr lang="fr-FR" b="1" dirty="0"/>
          </a:p>
          <a:p>
            <a:pPr lvl="1"/>
            <a:r>
              <a:rPr lang="fr-FR" sz="2000" b="1" dirty="0"/>
              <a:t>Révocation</a:t>
            </a:r>
            <a:r>
              <a:rPr lang="fr-FR" sz="2000" dirty="0"/>
              <a:t> avec effet absolu et rétroactif</a:t>
            </a:r>
          </a:p>
          <a:p>
            <a:pPr lvl="2"/>
            <a:r>
              <a:rPr lang="fr-FR" sz="2000" dirty="0"/>
              <a:t>Révocation partielle (conduit à une procédure spécifique)</a:t>
            </a:r>
          </a:p>
          <a:p>
            <a:pPr lvl="2"/>
            <a:r>
              <a:rPr lang="fr-FR" sz="2000" dirty="0"/>
              <a:t>Révocation totale (identique à l’OEB) </a:t>
            </a:r>
          </a:p>
          <a:p>
            <a:pPr lvl="1"/>
            <a:endParaRPr lang="fr-FR" sz="2000" dirty="0"/>
          </a:p>
          <a:p>
            <a:pPr lvl="1"/>
            <a:r>
              <a:rPr lang="fr-FR" sz="2000" b="1" dirty="0"/>
              <a:t>Maintien sous forme modifiée </a:t>
            </a:r>
            <a:r>
              <a:rPr lang="fr-FR" sz="2000" dirty="0"/>
              <a:t>(identique à l’OEB) </a:t>
            </a:r>
          </a:p>
          <a:p>
            <a:pPr lvl="1"/>
            <a:endParaRPr lang="fr-FR" sz="2000" dirty="0"/>
          </a:p>
          <a:p>
            <a:pPr lvl="1"/>
            <a:r>
              <a:rPr lang="fr-FR" sz="2000" b="1" dirty="0"/>
              <a:t>Rejet de l’opposition </a:t>
            </a:r>
            <a:r>
              <a:rPr lang="fr-FR" sz="2000" dirty="0"/>
              <a:t>et maintien du brevet tel que délivré (identique à l’OEB)</a:t>
            </a:r>
          </a:p>
          <a:p>
            <a:pPr lvl="1"/>
            <a:endParaRPr lang="fr-FR" sz="2000" dirty="0"/>
          </a:p>
          <a:p>
            <a:pPr lvl="1"/>
            <a:r>
              <a:rPr lang="fr-FR" sz="2000" b="1" dirty="0"/>
              <a:t>Opposition réputée rejetée</a:t>
            </a:r>
            <a:r>
              <a:rPr lang="fr-FR" sz="2000" dirty="0"/>
              <a:t> (cas d’une décision non prise dans le délai de quatre mois)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Opposition Brevets – </a:t>
            </a:r>
            <a:r>
              <a:rPr lang="fr-FR" altLang="fr-FR" b="1" cap="smal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Decision</a:t>
            </a:r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D65B2-F288-4607-AC65-729378D8101D}" type="slidenum">
              <a:rPr lang="fr-FR" altLang="fr-FR" smtClean="0"/>
              <a:pPr>
                <a:defRPr/>
              </a:pPr>
              <a:t>27</a:t>
            </a:fld>
            <a:endParaRPr lang="fr-FR" altLang="fr-FR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Opposition en France</a:t>
            </a: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43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1632" y="3429000"/>
            <a:ext cx="6303138" cy="1728192"/>
          </a:xfrm>
        </p:spPr>
        <p:txBody>
          <a:bodyPr/>
          <a:lstStyle/>
          <a:p>
            <a:r>
              <a:rPr lang="fr-FR" sz="4800" b="1" dirty="0">
                <a:solidFill>
                  <a:prstClr val="black"/>
                </a:solidFill>
                <a:latin typeface="Arial"/>
                <a:cs typeface="Arial"/>
              </a:rPr>
              <a:t>Loi PACTE</a:t>
            </a:r>
            <a:br>
              <a:rPr lang="fr-FR" sz="4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4400" dirty="0"/>
              <a:t>Autres dispositions sur les inventions techniques</a:t>
            </a:r>
            <a:endParaRPr lang="fr-FR" sz="44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Loi PACTE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BEE1-219B-49FF-97CB-A336C2959695}" type="slidenum">
              <a:rPr lang="fr-FR" altLang="fr-FR" smtClean="0"/>
              <a:pPr/>
              <a:t>28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95400" y="1316603"/>
            <a:ext cx="9721775" cy="5040313"/>
          </a:xfrm>
        </p:spPr>
        <p:txBody>
          <a:bodyPr/>
          <a:lstStyle/>
          <a:p>
            <a:r>
              <a:rPr lang="fr-FR" sz="2400" b="1" dirty="0"/>
              <a:t>Renforcer la robustesse des brevets </a:t>
            </a:r>
          </a:p>
          <a:p>
            <a:endParaRPr lang="fr-FR" dirty="0"/>
          </a:p>
          <a:p>
            <a:r>
              <a:rPr lang="fr-FR" dirty="0"/>
              <a:t>Modifications de l’article L. 612-12 CPI pour les demandes déposées depuis le </a:t>
            </a:r>
            <a:r>
              <a:rPr lang="fr-FR" b="1" dirty="0"/>
              <a:t>22 mai 2020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Elargissement des motifs de rejet par l’INPI :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La nouveauté est un critère plein et entier et non plus manifeste</a:t>
            </a:r>
          </a:p>
          <a:p>
            <a:pPr lvl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Activité inventive</a:t>
            </a:r>
          </a:p>
          <a:p>
            <a:pPr marL="0" indent="0"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Coopération </a:t>
            </a:r>
            <a:r>
              <a:rPr lang="fr-FR" b="1" dirty="0"/>
              <a:t>Patent </a:t>
            </a:r>
            <a:r>
              <a:rPr lang="fr-FR" b="1" dirty="0" err="1"/>
              <a:t>Prosecution</a:t>
            </a:r>
            <a:r>
              <a:rPr lang="fr-FR" b="1" dirty="0"/>
              <a:t> </a:t>
            </a:r>
            <a:r>
              <a:rPr lang="fr-FR" b="1" dirty="0" err="1"/>
              <a:t>Highway</a:t>
            </a:r>
            <a:r>
              <a:rPr lang="fr-FR" b="1" dirty="0"/>
              <a:t> (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PPH)</a:t>
            </a:r>
          </a:p>
          <a:p>
            <a:pPr lvl="1"/>
            <a:r>
              <a:rPr lang="fr-FR" dirty="0"/>
              <a:t>Premier accord PPH avec le </a:t>
            </a:r>
            <a:r>
              <a:rPr lang="fr-FR" dirty="0" err="1"/>
              <a:t>Japan</a:t>
            </a:r>
            <a:r>
              <a:rPr lang="fr-FR" dirty="0"/>
              <a:t> Patent Office (JPO) - 26 novembre 2020</a:t>
            </a:r>
          </a:p>
          <a:p>
            <a:pPr lvl="1"/>
            <a:r>
              <a:rPr lang="fr-FR" dirty="0"/>
              <a:t>D’autres à venir!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sz="1400" dirty="0"/>
          </a:p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63490" name="Titre 2"/>
          <p:cNvSpPr>
            <a:spLocks noGrp="1"/>
          </p:cNvSpPr>
          <p:nvPr>
            <p:ph type="title"/>
          </p:nvPr>
        </p:nvSpPr>
        <p:spPr bwMode="auto">
          <a:xfrm>
            <a:off x="1752600" y="261144"/>
            <a:ext cx="686368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Loi PACTE – Examen complet</a:t>
            </a:r>
          </a:p>
        </p:txBody>
      </p:sp>
      <p:sp>
        <p:nvSpPr>
          <p:cNvPr id="614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391401" y="6592888"/>
            <a:ext cx="842963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D564E7-4BCE-4753-BD2E-D75BB9928172}" type="slidenum">
              <a:rPr lang="fr-FR" altLang="fr-FR" smtClean="0">
                <a:solidFill>
                  <a:srgbClr val="FFFFFF"/>
                </a:solidFill>
              </a:rPr>
              <a:pPr/>
              <a:t>29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524000" y="-1894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Loi PACTE</a:t>
            </a:r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2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re 4"/>
          <p:cNvSpPr>
            <a:spLocks noGrp="1"/>
          </p:cNvSpPr>
          <p:nvPr>
            <p:ph type="title"/>
          </p:nvPr>
        </p:nvSpPr>
        <p:spPr bwMode="auto">
          <a:xfrm>
            <a:off x="414603" y="259407"/>
            <a:ext cx="6481763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Coopération OEB – LESI </a:t>
            </a:r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9F0078-C88E-498C-8EDB-17292B0E25BC}" type="slidenum">
              <a:rPr lang="en-GB" altLang="fr-FR" smtClean="0">
                <a:solidFill>
                  <a:srgbClr val="FFFFFF"/>
                </a:solidFill>
              </a:rPr>
              <a:pPr/>
              <a:t>3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80901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090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 février 2019 </a:t>
            </a:r>
          </a:p>
          <a:p>
            <a:endParaRPr lang="fr-FR" b="1" dirty="0"/>
          </a:p>
          <a:p>
            <a:r>
              <a:rPr lang="fr-FR" b="1" dirty="0"/>
              <a:t>L’Office Européen des Brevets (</a:t>
            </a:r>
            <a:r>
              <a:rPr lang="fr-FR" b="1" dirty="0">
                <a:solidFill>
                  <a:srgbClr val="E00034"/>
                </a:solidFill>
              </a:rPr>
              <a:t>OEB</a:t>
            </a:r>
            <a:r>
              <a:rPr lang="fr-FR" b="1" dirty="0"/>
              <a:t>) et le </a:t>
            </a:r>
            <a:r>
              <a:rPr lang="fr-FR" b="1" dirty="0" err="1"/>
              <a:t>Licensing</a:t>
            </a:r>
            <a:r>
              <a:rPr lang="fr-FR" b="1" dirty="0"/>
              <a:t> </a:t>
            </a:r>
            <a:r>
              <a:rPr lang="fr-FR" b="1" dirty="0" err="1"/>
              <a:t>Executives</a:t>
            </a:r>
            <a:r>
              <a:rPr lang="fr-FR" b="1" dirty="0"/>
              <a:t> Society International (</a:t>
            </a:r>
            <a:r>
              <a:rPr lang="fr-FR" b="1" dirty="0">
                <a:solidFill>
                  <a:srgbClr val="E00034"/>
                </a:solidFill>
              </a:rPr>
              <a:t>LESI</a:t>
            </a:r>
            <a:r>
              <a:rPr lang="fr-FR" b="1" dirty="0"/>
              <a:t>)  - </a:t>
            </a:r>
            <a:r>
              <a:rPr lang="fr-FR" b="1" dirty="0">
                <a:solidFill>
                  <a:srgbClr val="E00034"/>
                </a:solidFill>
              </a:rPr>
              <a:t>Protocole d’accord</a:t>
            </a:r>
            <a:r>
              <a:rPr lang="fr-FR" dirty="0"/>
              <a:t> </a:t>
            </a:r>
          </a:p>
          <a:p>
            <a:endParaRPr lang="fr-FR" dirty="0"/>
          </a:p>
          <a:p>
            <a:r>
              <a:rPr lang="fr-FR" dirty="0"/>
              <a:t>Coopération bilatérale entre les deux organisations =&gt; aider les personnes qui innovent à mieux utiliser le système du brevet européen. </a:t>
            </a:r>
          </a:p>
          <a:p>
            <a:endParaRPr lang="fr-FR" dirty="0"/>
          </a:p>
          <a:p>
            <a:r>
              <a:rPr lang="fr-FR" dirty="0"/>
              <a:t>En vigueur pour 5 ans</a:t>
            </a:r>
          </a:p>
        </p:txBody>
      </p:sp>
    </p:spTree>
    <p:extLst>
      <p:ext uri="{BB962C8B-B14F-4D97-AF65-F5344CB8AC3E}">
        <p14:creationId xmlns:p14="http://schemas.microsoft.com/office/powerpoint/2010/main" val="1755445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51384" y="1124745"/>
            <a:ext cx="9843566" cy="5040313"/>
          </a:xfrm>
        </p:spPr>
        <p:txBody>
          <a:bodyPr/>
          <a:lstStyle/>
          <a:p>
            <a:pPr marL="457200" lvl="1" indent="0"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Certificat d’utilité</a:t>
            </a:r>
          </a:p>
          <a:p>
            <a:pPr lvl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Allongement de la durée (10 ans) </a:t>
            </a:r>
          </a:p>
          <a:p>
            <a:pPr lvl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Possibilité de transformation en brevet (depuis 11 janvier 2020)</a:t>
            </a:r>
          </a:p>
          <a:p>
            <a:pPr marL="0" indent="0"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Demande provisoire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(depuis 1</a:t>
            </a:r>
            <a:r>
              <a:rPr lang="fr-FR" alt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juillet 2020)</a:t>
            </a:r>
          </a:p>
          <a:p>
            <a:pPr lvl="1"/>
            <a:r>
              <a:rPr lang="fr-FR" sz="2000" dirty="0"/>
              <a:t>Possibilité de différer fourniture des revendications, abrégé, copie officielle : différés </a:t>
            </a:r>
          </a:p>
          <a:p>
            <a:pPr lvl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Demande de régularisation sous 12 mois</a:t>
            </a:r>
          </a:p>
          <a:p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sz="1400" dirty="0"/>
          </a:p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63490" name="Titre 2"/>
          <p:cNvSpPr>
            <a:spLocks noGrp="1"/>
          </p:cNvSpPr>
          <p:nvPr>
            <p:ph type="title"/>
          </p:nvPr>
        </p:nvSpPr>
        <p:spPr bwMode="auto">
          <a:xfrm>
            <a:off x="1752600" y="261144"/>
            <a:ext cx="686368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b="1" cap="smal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Loi PACTE – Autres Dispositions</a:t>
            </a:r>
          </a:p>
        </p:txBody>
      </p:sp>
      <p:sp>
        <p:nvSpPr>
          <p:cNvPr id="614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391401" y="6592888"/>
            <a:ext cx="842963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D564E7-4BCE-4753-BD2E-D75BB9928172}" type="slidenum">
              <a:rPr lang="fr-FR" altLang="fr-FR" smtClean="0">
                <a:solidFill>
                  <a:srgbClr val="FFFFFF"/>
                </a:solidFill>
              </a:rPr>
              <a:pPr/>
              <a:t>30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524000" y="-1894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4367809" y="6573212"/>
            <a:ext cx="28971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5613" rtl="0" eaLnBrk="1" fontAlgn="auto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5613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Loi PACTE</a:t>
            </a:r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81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1632" y="3429000"/>
            <a:ext cx="6303138" cy="1728192"/>
          </a:xfrm>
        </p:spPr>
        <p:txBody>
          <a:bodyPr/>
          <a:lstStyle/>
          <a:p>
            <a:r>
              <a:rPr lang="fr-FR" sz="4800" b="1" dirty="0">
                <a:solidFill>
                  <a:prstClr val="black"/>
                </a:solidFill>
                <a:latin typeface="Arial"/>
                <a:cs typeface="Arial"/>
              </a:rPr>
              <a:t>Loi PACTE</a:t>
            </a:r>
            <a:br>
              <a:rPr lang="fr-FR" sz="48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4400" dirty="0"/>
              <a:t>Marques</a:t>
            </a:r>
            <a:endParaRPr lang="fr-FR" sz="44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Loi PACTE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BEE1-219B-49FF-97CB-A336C2959695}" type="slidenum">
              <a:rPr lang="fr-FR" altLang="fr-FR" smtClean="0"/>
              <a:pPr/>
              <a:t>31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7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Titre 1"/>
          <p:cNvSpPr txBox="1">
            <a:spLocks noGrp="1"/>
          </p:cNvSpPr>
          <p:nvPr>
            <p:ph type="title"/>
          </p:nvPr>
        </p:nvSpPr>
        <p:spPr>
          <a:xfrm>
            <a:off x="271850" y="365125"/>
            <a:ext cx="9411646" cy="1325563"/>
          </a:xfrm>
        </p:spPr>
        <p:txBody>
          <a:bodyPr anchor="t">
            <a:normAutofit/>
          </a:bodyPr>
          <a:lstStyle/>
          <a:p>
            <a:r>
              <a:rPr lang="fr-FR" dirty="0"/>
              <a:t>Nouvelle procédure administrative en déchéance</a:t>
            </a:r>
          </a:p>
        </p:txBody>
      </p:sp>
      <p:sp>
        <p:nvSpPr>
          <p:cNvPr id="1101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Depuis le 1er avril 2020, une nouvelle </a:t>
            </a:r>
            <a:r>
              <a:rPr lang="fr-FR" b="1" dirty="0">
                <a:solidFill>
                  <a:srgbClr val="E00034"/>
                </a:solidFill>
              </a:rPr>
              <a:t>procédure administrative </a:t>
            </a:r>
            <a:r>
              <a:rPr lang="fr-FR" dirty="0"/>
              <a:t>pour solliciter la déchéance d’une marque française </a:t>
            </a:r>
            <a:r>
              <a:rPr lang="fr-FR" b="1" dirty="0">
                <a:solidFill>
                  <a:srgbClr val="E00034"/>
                </a:solidFill>
              </a:rPr>
              <a:t>devant l’INPI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Une demande en déchéance sur une marque peut être fondée sur :</a:t>
            </a:r>
          </a:p>
          <a:p>
            <a:pPr lvl="1" algn="just"/>
            <a:r>
              <a:rPr lang="fr-FR" dirty="0"/>
              <a:t>Le </a:t>
            </a:r>
            <a:r>
              <a:rPr lang="fr-FR" b="1" dirty="0">
                <a:solidFill>
                  <a:srgbClr val="E00034"/>
                </a:solidFill>
              </a:rPr>
              <a:t>défaut d’usage</a:t>
            </a:r>
            <a:r>
              <a:rPr lang="fr-FR" dirty="0"/>
              <a:t> de la marque ou,</a:t>
            </a:r>
          </a:p>
          <a:p>
            <a:pPr lvl="1" algn="just"/>
            <a:r>
              <a:rPr lang="fr-FR" dirty="0"/>
              <a:t>La </a:t>
            </a:r>
            <a:r>
              <a:rPr lang="fr-FR" b="1" dirty="0">
                <a:solidFill>
                  <a:srgbClr val="E00034"/>
                </a:solidFill>
              </a:rPr>
              <a:t>dégénérescence</a:t>
            </a:r>
            <a:r>
              <a:rPr lang="fr-FR" dirty="0"/>
              <a:t> de la marque (perte de caractère distinctif) ou,</a:t>
            </a:r>
          </a:p>
          <a:p>
            <a:pPr lvl="1" algn="just"/>
            <a:r>
              <a:rPr lang="fr-FR" dirty="0"/>
              <a:t>La </a:t>
            </a:r>
            <a:r>
              <a:rPr lang="fr-FR" b="1" dirty="0" err="1">
                <a:solidFill>
                  <a:srgbClr val="E00034"/>
                </a:solidFill>
              </a:rPr>
              <a:t>déceptivité</a:t>
            </a:r>
            <a:r>
              <a:rPr lang="fr-FR" dirty="0"/>
              <a:t> de la marque devenue trompeuse.</a:t>
            </a:r>
          </a:p>
          <a:p>
            <a:pPr lvl="1" algn="just"/>
            <a:endParaRPr lang="fr-FR" dirty="0"/>
          </a:p>
          <a:p>
            <a:pPr algn="just"/>
            <a:r>
              <a:rPr lang="fr-FR" dirty="0"/>
              <a:t>Toute personne physique ou morale </a:t>
            </a:r>
          </a:p>
          <a:p>
            <a:pPr lvl="1" algn="just"/>
            <a:r>
              <a:rPr lang="fr-FR" dirty="0"/>
              <a:t>pas d’intérêt à agir à démontrer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67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Titre 1"/>
          <p:cNvSpPr txBox="1">
            <a:spLocks noGrp="1"/>
          </p:cNvSpPr>
          <p:nvPr>
            <p:ph type="title"/>
          </p:nvPr>
        </p:nvSpPr>
        <p:spPr>
          <a:xfrm>
            <a:off x="271850" y="365125"/>
            <a:ext cx="9429934" cy="1325563"/>
          </a:xfrm>
        </p:spPr>
        <p:txBody>
          <a:bodyPr anchor="t"/>
          <a:lstStyle>
            <a:lvl1pPr defTabSz="437388">
              <a:defRPr sz="2688"/>
            </a:lvl1pPr>
          </a:lstStyle>
          <a:p>
            <a:r>
              <a:rPr lang="fr-FR" sz="3200" dirty="0"/>
              <a:t>Nouvelle procédure administrative en déchéance</a:t>
            </a:r>
            <a:br>
              <a:rPr lang="fr-FR" sz="3200" dirty="0"/>
            </a:br>
            <a:r>
              <a:rPr lang="fr-FR" sz="2400" i="1" dirty="0"/>
              <a:t>Nouvelle compétence de l’INPI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271463" y="1825625"/>
          <a:ext cx="11566525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28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/>
            </a:lvl1pPr>
          </a:lstStyle>
          <a:p>
            <a:r>
              <a:rPr lang="fr-FR" dirty="0"/>
              <a:t>Nouvelle procédure administrative</a:t>
            </a:r>
            <a:br>
              <a:rPr lang="fr-FR" dirty="0"/>
            </a:br>
            <a:r>
              <a:rPr lang="fr-FR" dirty="0"/>
              <a:t>en nullité</a:t>
            </a:r>
          </a:p>
        </p:txBody>
      </p:sp>
      <p:sp>
        <p:nvSpPr>
          <p:cNvPr id="1200" name="Espace réservé du texte 2"/>
          <p:cNvSpPr txBox="1"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 marL="457200" indent="-457200">
              <a:spcBef>
                <a:spcPts val="0"/>
              </a:spcBef>
              <a:buAutoNum type="alphaUcParenR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03" name="Espace réservé du pied de page 4"/>
          <p:cNvSpPr txBox="1"/>
          <p:nvPr/>
        </p:nvSpPr>
        <p:spPr>
          <a:xfrm>
            <a:off x="4413522" y="6595663"/>
            <a:ext cx="2805762" cy="23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spAutoFit/>
          </a:bodyPr>
          <a:lstStyle>
            <a:lvl1pPr algn="ctr" defTabSz="455612">
              <a:defRPr sz="11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Loi PACTE</a:t>
            </a:r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01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71850" y="365125"/>
            <a:ext cx="9420790" cy="1325563"/>
          </a:xfrm>
        </p:spPr>
        <p:txBody>
          <a:bodyPr/>
          <a:lstStyle/>
          <a:p>
            <a:r>
              <a:rPr lang="fr-FR" dirty="0"/>
              <a:t>Nouvelle procédure administrative en nullité</a:t>
            </a:r>
            <a:br>
              <a:rPr lang="fr-FR" dirty="0"/>
            </a:br>
            <a:r>
              <a:rPr lang="fr-FR" sz="2400" i="1" dirty="0"/>
              <a:t>Nouvelle compétence de l’INPI</a:t>
            </a:r>
            <a:endParaRPr lang="fr-FR" sz="2400" dirty="0"/>
          </a:p>
        </p:txBody>
      </p:sp>
      <p:pic>
        <p:nvPicPr>
          <p:cNvPr id="12" name="Capture d’écran 2020-03-17 à 12.03.04.png" descr="Capture d’écran 2020-03-17 à 12.03.0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3544" y="1733923"/>
            <a:ext cx="9701784" cy="47718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5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/>
            </a:lvl1pPr>
          </a:lstStyle>
          <a:p>
            <a:r>
              <a:rPr lang="fr-FR" dirty="0" err="1"/>
              <a:t>Pay</a:t>
            </a:r>
            <a:r>
              <a:rPr lang="fr-FR" dirty="0"/>
              <a:t>-For-Delay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1200" name="Espace réservé du texte 2"/>
          <p:cNvSpPr txBox="1"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03" name="Espace réservé du pied de page 4"/>
          <p:cNvSpPr txBox="1"/>
          <p:nvPr/>
        </p:nvSpPr>
        <p:spPr>
          <a:xfrm>
            <a:off x="4413522" y="6584495"/>
            <a:ext cx="2805762" cy="26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spAutoFit/>
          </a:bodyPr>
          <a:lstStyle>
            <a:lvl1pPr algn="ctr" defTabSz="455612">
              <a:defRPr sz="11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fr-FR" dirty="0"/>
              <a:t>CJEU</a:t>
            </a:r>
            <a:endParaRPr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89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CJUE –  C-307/18 – GSK c. Autorité de la concurrence - </a:t>
            </a:r>
            <a:r>
              <a:rPr lang="fr-FR" b="1" dirty="0" err="1"/>
              <a:t>Pay</a:t>
            </a:r>
            <a:r>
              <a:rPr lang="fr-FR" b="1" dirty="0"/>
              <a:t>-For-Delay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 Interprétation des </a:t>
            </a:r>
            <a:r>
              <a:rPr lang="fr-FR" b="1" dirty="0"/>
              <a:t>Articles 101 et 102 TFUE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 </a:t>
            </a:r>
            <a:r>
              <a:rPr lang="fr-FR" b="1" dirty="0"/>
              <a:t>Brevet de procédé </a:t>
            </a:r>
            <a:r>
              <a:rPr lang="fr-FR" dirty="0"/>
              <a:t>de fabrication d’un principe </a:t>
            </a:r>
            <a:r>
              <a:rPr lang="fr-FR" b="1" dirty="0"/>
              <a:t>actif (</a:t>
            </a:r>
            <a:r>
              <a:rPr lang="fr-FR" b="1" dirty="0" err="1"/>
              <a:t>Paroxetin</a:t>
            </a:r>
            <a:r>
              <a:rPr lang="fr-FR" b="1" dirty="0"/>
              <a:t>) tombé dans le domaine public</a:t>
            </a:r>
            <a:r>
              <a:rPr lang="fr-FR" dirty="0"/>
              <a:t>  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 Litige sur la validité </a:t>
            </a:r>
            <a:r>
              <a:rPr lang="fr-FR" dirty="0"/>
              <a:t>du brevet / Contrefaçon par commercialisation des médicaments génériques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 Accord amiables </a:t>
            </a:r>
            <a:r>
              <a:rPr lang="fr-FR" dirty="0"/>
              <a:t>entre princeps et </a:t>
            </a:r>
            <a:r>
              <a:rPr lang="fr-FR" dirty="0" err="1"/>
              <a:t>génériqueurs</a:t>
            </a:r>
            <a:endParaRPr lang="fr-FR" dirty="0"/>
          </a:p>
          <a:p>
            <a:pPr algn="just"/>
            <a:endParaRPr lang="fr-FR" dirty="0"/>
          </a:p>
          <a:p>
            <a:pPr lvl="1" algn="just"/>
            <a:r>
              <a:rPr lang="fr-FR" dirty="0"/>
              <a:t>IVAX – droits exclusifs de distribution au R-U avec redevance annuelle</a:t>
            </a:r>
          </a:p>
          <a:p>
            <a:pPr lvl="1" algn="just"/>
            <a:r>
              <a:rPr lang="fr-FR" dirty="0"/>
              <a:t>GUK et </a:t>
            </a:r>
            <a:r>
              <a:rPr lang="fr-FR" dirty="0" err="1"/>
              <a:t>Alpharma</a:t>
            </a:r>
            <a:r>
              <a:rPr lang="fr-FR" dirty="0"/>
              <a:t> – Achat des stocks de génériques pour le R-U avec paiement de ½ des coûts de litiges et redevance annuelle/mensuelle – Accord de sous-distribution entre GUK/</a:t>
            </a:r>
            <a:r>
              <a:rPr lang="fr-FR" dirty="0" err="1"/>
              <a:t>Alpharma</a:t>
            </a:r>
            <a:r>
              <a:rPr lang="fr-FR" dirty="0"/>
              <a:t> et IVAX – Prix indexé et non distribution au R-U tant que l’accord GSK/IVAX est en vigueur</a:t>
            </a:r>
          </a:p>
          <a:p>
            <a:pPr algn="just"/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56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CJUE –  C-307/18 – GSK c. Autorité de la concurrence – « </a:t>
            </a:r>
            <a:r>
              <a:rPr lang="fr-FR" b="1" dirty="0" err="1"/>
              <a:t>Pay</a:t>
            </a:r>
            <a:r>
              <a:rPr lang="fr-FR" b="1" dirty="0"/>
              <a:t>-For-Delay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 Existence d’une relation de </a:t>
            </a:r>
            <a:r>
              <a:rPr lang="fr-FR" b="1" dirty="0"/>
              <a:t>concurrence potentielle </a:t>
            </a:r>
            <a:r>
              <a:rPr lang="fr-FR" dirty="0"/>
              <a:t>?</a:t>
            </a:r>
          </a:p>
          <a:p>
            <a:pPr lvl="1" algn="just"/>
            <a:r>
              <a:rPr lang="fr-FR" dirty="0">
                <a:solidFill>
                  <a:srgbClr val="E00034"/>
                </a:solidFill>
              </a:rPr>
              <a:t>OUI!</a:t>
            </a:r>
          </a:p>
          <a:p>
            <a:pPr lvl="1" algn="just"/>
            <a:r>
              <a:rPr lang="fr-FR" dirty="0"/>
              <a:t>Si le génériqueur a la ferme intention et la capacité d’entrer sur le marché et qu’il n’y a pas d’obstacle insurmontable pour entrer sur le marché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 L’accord entre le princeps et le génériqueur mettant fin aux actions en justice, dans lequel le génériqueur s’empêche de pénétrer le marché en contrepartie uniquement d’une somme financière est-il </a:t>
            </a:r>
            <a:r>
              <a:rPr lang="fr-FR" b="1" dirty="0"/>
              <a:t>restrictif de concurrence par « objet »</a:t>
            </a:r>
            <a:r>
              <a:rPr lang="fr-FR" dirty="0"/>
              <a:t>?</a:t>
            </a:r>
          </a:p>
          <a:p>
            <a:pPr lvl="1" algn="just"/>
            <a:r>
              <a:rPr lang="fr-FR" dirty="0">
                <a:solidFill>
                  <a:srgbClr val="E00034"/>
                </a:solidFill>
              </a:rPr>
              <a:t>OUI!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 Le médicament générique doit-il être pris en compte dans la </a:t>
            </a:r>
            <a:r>
              <a:rPr lang="fr-FR" b="1" dirty="0"/>
              <a:t>définition du marché</a:t>
            </a:r>
            <a:r>
              <a:rPr lang="fr-FR" dirty="0"/>
              <a:t> ?</a:t>
            </a:r>
          </a:p>
          <a:p>
            <a:pPr lvl="1" algn="just"/>
            <a:r>
              <a:rPr lang="fr-FR" dirty="0">
                <a:solidFill>
                  <a:srgbClr val="E00034"/>
                </a:solidFill>
              </a:rPr>
              <a:t>OUI!</a:t>
            </a:r>
          </a:p>
          <a:p>
            <a:pPr lvl="1" algn="just"/>
            <a:r>
              <a:rPr lang="fr-FR" dirty="0"/>
              <a:t>Sous réserve d’un degré de substitution suffisant / capacité du génériqueur à pénétrer le marché rapidement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 Est-ce un </a:t>
            </a:r>
            <a:r>
              <a:rPr lang="fr-FR" b="1" dirty="0"/>
              <a:t>abus de position dominante</a:t>
            </a:r>
            <a:r>
              <a:rPr lang="fr-FR" dirty="0"/>
              <a:t>?</a:t>
            </a:r>
          </a:p>
          <a:p>
            <a:pPr lvl="1" algn="just"/>
            <a:r>
              <a:rPr lang="fr-FR" dirty="0">
                <a:solidFill>
                  <a:srgbClr val="E00034"/>
                </a:solidFill>
              </a:rPr>
              <a:t>OUI!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CJUE –  C-307/18 – GSK c. Autorité de la concurrence – « </a:t>
            </a:r>
            <a:r>
              <a:rPr lang="fr-FR" b="1" dirty="0" err="1"/>
              <a:t>Pay</a:t>
            </a:r>
            <a:r>
              <a:rPr lang="fr-FR" b="1" dirty="0"/>
              <a:t>-For-Delay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 Tout accord de « </a:t>
            </a:r>
            <a:r>
              <a:rPr lang="fr-FR" dirty="0" err="1"/>
              <a:t>pay</a:t>
            </a:r>
            <a:r>
              <a:rPr lang="fr-FR" dirty="0"/>
              <a:t>-for-</a:t>
            </a:r>
            <a:r>
              <a:rPr lang="fr-FR" dirty="0" err="1"/>
              <a:t>delay</a:t>
            </a:r>
            <a:r>
              <a:rPr lang="fr-FR" dirty="0"/>
              <a:t> » n’est pas automatiquement contraire au droit de la concurrence, mais il faut justifier d’’un </a:t>
            </a:r>
            <a:r>
              <a:rPr lang="fr-FR" b="1" dirty="0"/>
              <a:t>effet positif sur la concurrence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simple transfert d’une </a:t>
            </a:r>
            <a:r>
              <a:rPr lang="fr-FR" b="1" dirty="0"/>
              <a:t>valeur pécuniaire </a:t>
            </a:r>
            <a:r>
              <a:rPr lang="fr-FR" dirty="0"/>
              <a:t>dans le but de ne pas se livrer concurrence supporte une restriction par objet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Dans ce but il faut tenir compte de </a:t>
            </a:r>
            <a:r>
              <a:rPr lang="fr-FR" b="1" dirty="0"/>
              <a:t>l’impact sur le marché et le consommateur </a:t>
            </a:r>
            <a:r>
              <a:rPr lang="fr-FR" dirty="0"/>
              <a:t>en terme notamment de volume et de prix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conclusion de plusieurs contrats amiables de ce type par une entreprise en position dominante, définissant une </a:t>
            </a:r>
            <a:r>
              <a:rPr lang="fr-FR" b="1" dirty="0"/>
              <a:t>stratégie de limitation</a:t>
            </a:r>
            <a:r>
              <a:rPr lang="fr-FR" dirty="0"/>
              <a:t> de la concurrence peut être considérée comme un abus de position dominante lorsque les effets d’éviction des concurrents </a:t>
            </a:r>
            <a:r>
              <a:rPr lang="fr-FR" b="1" dirty="0"/>
              <a:t>dépassent les effets propres</a:t>
            </a:r>
            <a:r>
              <a:rPr lang="fr-FR" dirty="0"/>
              <a:t> à chacun des accords amiables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3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re 4"/>
          <p:cNvSpPr>
            <a:spLocks noGrp="1"/>
          </p:cNvSpPr>
          <p:nvPr>
            <p:ph type="title"/>
          </p:nvPr>
        </p:nvSpPr>
        <p:spPr bwMode="auto">
          <a:xfrm>
            <a:off x="414603" y="259407"/>
            <a:ext cx="6481763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Coopération OEB – LESI </a:t>
            </a:r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9F0078-C88E-498C-8EDB-17292B0E25BC}" type="slidenum">
              <a:rPr lang="en-GB" altLang="fr-FR" smtClean="0">
                <a:solidFill>
                  <a:srgbClr val="FFFFFF"/>
                </a:solidFill>
              </a:rPr>
              <a:pPr/>
              <a:t>4</a:t>
            </a:fld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80901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090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Premier </a:t>
            </a:r>
            <a:r>
              <a:rPr lang="fr-FR" b="1" dirty="0">
                <a:solidFill>
                  <a:srgbClr val="E00034"/>
                </a:solidFill>
              </a:rPr>
              <a:t>plan de travail commun </a:t>
            </a:r>
            <a:r>
              <a:rPr lang="fr-FR" dirty="0"/>
              <a:t>pour 2020-21 - 16 novembre 2020</a:t>
            </a:r>
            <a:endParaRPr lang="fr-FR" b="1" dirty="0"/>
          </a:p>
          <a:p>
            <a:endParaRPr lang="fr-FR" b="1" dirty="0"/>
          </a:p>
          <a:p>
            <a:r>
              <a:rPr lang="fr-FR" dirty="0"/>
              <a:t>Plan dédié: </a:t>
            </a:r>
          </a:p>
          <a:p>
            <a:pPr lvl="1"/>
            <a:r>
              <a:rPr lang="fr-FR" dirty="0"/>
              <a:t>Formation à la PI  </a:t>
            </a:r>
          </a:p>
          <a:p>
            <a:pPr lvl="1"/>
            <a:r>
              <a:rPr lang="fr-FR" dirty="0"/>
              <a:t>Ressources destinées aux entreprises technologiques à forte croissance, aux investisseurs, aux instituts de recherche et conseils</a:t>
            </a:r>
          </a:p>
          <a:p>
            <a:endParaRPr lang="fr-FR" dirty="0"/>
          </a:p>
          <a:p>
            <a:r>
              <a:rPr lang="fr-FR" dirty="0"/>
              <a:t>Sensibiliser à la PI </a:t>
            </a:r>
          </a:p>
          <a:p>
            <a:pPr lvl="1"/>
            <a:r>
              <a:rPr lang="fr-FR" dirty="0"/>
              <a:t>conférences, formations, séminaires et publications communes</a:t>
            </a:r>
          </a:p>
          <a:p>
            <a:endParaRPr lang="fr-FR" b="1" dirty="0"/>
          </a:p>
          <a:p>
            <a:r>
              <a:rPr lang="fr-FR" dirty="0"/>
              <a:t>Encourager l'innovation </a:t>
            </a:r>
          </a:p>
          <a:p>
            <a:r>
              <a:rPr lang="fr-FR" dirty="0"/>
              <a:t>Partage les connaissances pour la mise sur le marché de technologies brevetées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5219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9376" y="1340917"/>
            <a:ext cx="11521280" cy="5040560"/>
          </a:xfrm>
        </p:spPr>
        <p:txBody>
          <a:bodyPr anchor="ctr"/>
          <a:lstStyle/>
          <a:p>
            <a:pPr algn="ctr"/>
            <a:endParaRPr lang="fr-FR" sz="3200" dirty="0"/>
          </a:p>
          <a:p>
            <a:pPr algn="ctr"/>
            <a:r>
              <a:rPr lang="fr-FR" sz="3200" dirty="0"/>
              <a:t>Merci pour votre attention!</a:t>
            </a:r>
          </a:p>
          <a:p>
            <a:pPr algn="ctr"/>
            <a:endParaRPr lang="fr-FR" sz="3200" dirty="0"/>
          </a:p>
          <a:p>
            <a:pPr lvl="0" defTabSz="455612" fontAlgn="auto">
              <a:spcBef>
                <a:spcPts val="400"/>
              </a:spcBef>
              <a:spcAft>
                <a:spcPts val="0"/>
              </a:spcAft>
              <a:buNone/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Frédéric PORTAL</a:t>
            </a:r>
          </a:p>
          <a:p>
            <a:pPr lvl="0" defTabSz="455612" fontAlgn="auto">
              <a:spcBef>
                <a:spcPts val="200"/>
              </a:spcBef>
              <a:spcAft>
                <a:spcPts val="0"/>
              </a:spcAft>
              <a:buNone/>
              <a:defRPr sz="1200" b="1">
                <a:latin typeface="+mj-lt"/>
                <a:ea typeface="+mj-ea"/>
                <a:cs typeface="+mj-cs"/>
                <a:sym typeface="Arial"/>
              </a:defRPr>
            </a:pPr>
            <a:r>
              <a:rPr lang="fr-FR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Associé</a:t>
            </a:r>
          </a:p>
          <a:p>
            <a:pPr lvl="0" defTabSz="455612" fontAlgn="auto">
              <a:spcBef>
                <a:spcPts val="200"/>
              </a:spcBef>
              <a:spcAft>
                <a:spcPts val="0"/>
              </a:spcAft>
              <a:buNone/>
              <a:defRPr sz="1200" i="1">
                <a:latin typeface="+mj-lt"/>
                <a:ea typeface="+mj-ea"/>
                <a:cs typeface="+mj-cs"/>
                <a:sym typeface="Arial"/>
              </a:defRPr>
            </a:pPr>
            <a:r>
              <a:rPr lang="fr-FR" sz="10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Conseil en Propriété Industrielle</a:t>
            </a:r>
          </a:p>
          <a:p>
            <a:pPr lvl="0" defTabSz="455612" fontAlgn="auto">
              <a:spcBef>
                <a:spcPts val="200"/>
              </a:spcBef>
              <a:spcAft>
                <a:spcPts val="0"/>
              </a:spcAft>
              <a:buNone/>
              <a:defRPr sz="1200" i="1">
                <a:latin typeface="+mj-lt"/>
                <a:ea typeface="+mj-ea"/>
                <a:cs typeface="+mj-cs"/>
                <a:sym typeface="Arial"/>
              </a:defRPr>
            </a:pPr>
            <a:r>
              <a:rPr lang="fr-FR" sz="10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Mandataire en brevets européens </a:t>
            </a:r>
          </a:p>
          <a:p>
            <a:pPr lvl="0" defTabSz="455612" fontAlgn="auto">
              <a:spcBef>
                <a:spcPts val="200"/>
              </a:spcBef>
              <a:spcAft>
                <a:spcPts val="0"/>
              </a:spcAft>
              <a:buNone/>
              <a:defRPr sz="1200" i="1">
                <a:latin typeface="+mj-lt"/>
                <a:ea typeface="+mj-ea"/>
                <a:cs typeface="+mj-cs"/>
                <a:sym typeface="Arial"/>
              </a:defRPr>
            </a:pPr>
            <a:endParaRPr lang="fr-FR" sz="1000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lvl="0" defTabSz="455612" fontAlgn="auto">
              <a:spcBef>
                <a:spcPts val="200"/>
              </a:spcBef>
              <a:spcAft>
                <a:spcPts val="0"/>
              </a:spcAft>
              <a:buNone/>
              <a:defRPr sz="1200" i="1">
                <a:latin typeface="+mj-lt"/>
                <a:ea typeface="+mj-ea"/>
                <a:cs typeface="+mj-cs"/>
                <a:sym typeface="Arial"/>
              </a:defRPr>
            </a:pPr>
            <a:r>
              <a:rPr lang="fr-FR" sz="10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fportal@lavoix.eu</a:t>
            </a:r>
          </a:p>
          <a:p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France AG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59C-6A37-4BAF-8E12-8D68B7CC1BCE}" type="slidenum">
              <a:rPr lang="fr-FR" altLang="fr-FR" smtClean="0"/>
              <a:pPr/>
              <a:t>40</a:t>
            </a:fld>
            <a:endParaRPr lang="fr-FR" altLang="fr-FR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 dirty="0">
              <a:solidFill>
                <a:srgbClr val="FFFFFF"/>
              </a:solidFill>
            </a:endParaRPr>
          </a:p>
        </p:txBody>
      </p:sp>
      <p:pic>
        <p:nvPicPr>
          <p:cNvPr id="8" name="Picture 13" descr="Modifier la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7" y="2001196"/>
            <a:ext cx="1656183" cy="16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001196"/>
            <a:ext cx="311918" cy="4494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341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99656" y="2780928"/>
            <a:ext cx="7560840" cy="4536504"/>
          </a:xfrm>
        </p:spPr>
        <p:txBody>
          <a:bodyPr/>
          <a:lstStyle/>
          <a:p>
            <a:pPr algn="l"/>
            <a:r>
              <a:rPr lang="fr-FR" sz="3200" b="1" dirty="0"/>
              <a:t>								</a:t>
            </a:r>
            <a:r>
              <a:rPr lang="fr-FR" sz="4800" b="1" dirty="0"/>
              <a:t>BREXIT</a:t>
            </a:r>
            <a:br>
              <a:rPr lang="fr-FR" sz="7200" b="1" dirty="0"/>
            </a:br>
            <a:br>
              <a:rPr lang="fr-FR" sz="3200" b="1" dirty="0"/>
            </a:br>
            <a:br>
              <a:rPr lang="fr-FR" sz="3200" b="1" dirty="0"/>
            </a:br>
            <a:br>
              <a:rPr lang="fr-FR" sz="3200" b="1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054E-8396-41BF-ADA1-7FB98F64AE5F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7" name="Picture 4" descr="Social security for UK nationals in France after Br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20" y="4074151"/>
            <a:ext cx="3588112" cy="22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0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99656" y="2780928"/>
            <a:ext cx="7560840" cy="4536504"/>
          </a:xfrm>
        </p:spPr>
        <p:txBody>
          <a:bodyPr/>
          <a:lstStyle/>
          <a:p>
            <a:r>
              <a:rPr lang="fr-FR" sz="3200" b="1" dirty="0"/>
              <a:t>Marques et Dessins &amp; Modèles</a:t>
            </a:r>
            <a:br>
              <a:rPr lang="fr-FR" sz="3200" dirty="0"/>
            </a:br>
            <a:br>
              <a:rPr lang="fr-FR" sz="3200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BREXIT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054E-8396-41BF-ADA1-7FB98F64AE5F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1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Les titulaires de marques et dessins ou modèles européens ou internationaux désignant l’Union européenne </a:t>
            </a:r>
          </a:p>
          <a:p>
            <a:pPr lvl="1" algn="just"/>
            <a:r>
              <a:rPr lang="fr-FR" b="1" dirty="0"/>
              <a:t>enregistrés avant le 1er janvier 2021</a:t>
            </a:r>
            <a:r>
              <a:rPr lang="fr-FR" dirty="0"/>
              <a:t> (décision d’octroi par l’EUIPO avant cette date)</a:t>
            </a:r>
          </a:p>
          <a:p>
            <a:pPr lvl="1" algn="just"/>
            <a:r>
              <a:rPr lang="fr-FR" dirty="0"/>
              <a:t>obtiendront 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titre britannique indépendant </a:t>
            </a:r>
            <a:r>
              <a:rPr lang="fr-FR" dirty="0"/>
              <a:t>et 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préservant les droits acquis </a:t>
            </a:r>
            <a:r>
              <a:rPr lang="fr-FR" dirty="0"/>
              <a:t>(date de dépôt, date de priorité, date d’ancienneté pour les marques).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conversion interviendra</a:t>
            </a:r>
          </a:p>
          <a:p>
            <a:pPr lvl="1" algn="just"/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automatiquement</a:t>
            </a:r>
            <a:r>
              <a:rPr lang="fr-FR" dirty="0"/>
              <a:t> </a:t>
            </a:r>
          </a:p>
          <a:p>
            <a:pPr lvl="1" algn="just"/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sans taxe </a:t>
            </a:r>
            <a:endParaRPr lang="fr-FR" dirty="0"/>
          </a:p>
          <a:p>
            <a:pPr lvl="1" algn="just"/>
            <a:r>
              <a:rPr lang="fr-FR" dirty="0"/>
              <a:t>pas de nouveau certificat d’enregistrement émis.</a:t>
            </a:r>
          </a:p>
          <a:p>
            <a:pPr lvl="1" algn="just"/>
            <a:endParaRPr lang="fr-FR" dirty="0"/>
          </a:p>
          <a:p>
            <a:pPr algn="just"/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 </a:t>
            </a:r>
            <a:r>
              <a:rPr lang="fr-FR" b="1" dirty="0" err="1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out » possible </a:t>
            </a:r>
          </a:p>
          <a:p>
            <a:pPr lvl="1" algn="just"/>
            <a:r>
              <a:rPr lang="fr-FR" dirty="0"/>
              <a:t>Si le titulaire de la marque et/ou modèle </a:t>
            </a:r>
            <a:r>
              <a:rPr lang="fr-FR" b="1" dirty="0"/>
              <a:t>ne souhaite pas conserver ce titre britannique indépendant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Marques et Dessin &amp; Modèles</a:t>
            </a:r>
            <a:br>
              <a:rPr lang="fr-FR" dirty="0"/>
            </a:br>
            <a:r>
              <a:rPr lang="fr-FR" sz="2000" b="1" i="1" dirty="0"/>
              <a:t>Titres enregistrés avant le 1</a:t>
            </a:r>
            <a:r>
              <a:rPr lang="fr-FR" sz="2000" b="1" i="1" baseline="30000" dirty="0"/>
              <a:t>er</a:t>
            </a:r>
            <a:r>
              <a:rPr lang="fr-FR" sz="2000" b="1" i="1" dirty="0"/>
              <a:t> janvier 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/>
              <a:t>BREXIT</a:t>
            </a:r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E80C-84DD-477B-82D4-E4FF98A08059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7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1900" dirty="0"/>
              <a:t>Marques et dessins ou modèles européens ou internationaux désignant l’Union européenne </a:t>
            </a:r>
            <a:r>
              <a:rPr lang="fr-FR" sz="1700" b="1" dirty="0"/>
              <a:t>encore en cours d’examen et non enregistrés le 1er janvier 2021 </a:t>
            </a:r>
            <a:r>
              <a:rPr lang="fr-FR" sz="1700" dirty="0"/>
              <a:t>(publication pas encore intervenue et/ou décision d’octroi pas encore émise par l’EUIPO)</a:t>
            </a:r>
          </a:p>
          <a:p>
            <a:pPr lvl="1" algn="just"/>
            <a:r>
              <a:rPr lang="fr-FR" sz="1700" dirty="0"/>
              <a:t>possibilité de conserver leurs droits acquis, mais </a:t>
            </a:r>
          </a:p>
          <a:p>
            <a:pPr lvl="1" algn="just"/>
            <a:r>
              <a:rPr lang="fr-FR" sz="1700" dirty="0"/>
              <a:t>solliciter un nouveau dépôt national britannique</a:t>
            </a:r>
          </a:p>
          <a:p>
            <a:pPr lvl="1" algn="just"/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délai de 9 mois</a:t>
            </a:r>
            <a:r>
              <a:rPr lang="fr-FR" sz="1700" dirty="0"/>
              <a:t>, soit </a:t>
            </a:r>
            <a:r>
              <a:rPr lang="fr-FR" sz="1700" b="1" dirty="0"/>
              <a:t>avant le 1er octobre 2021.</a:t>
            </a:r>
          </a:p>
          <a:p>
            <a:pPr marL="0" indent="0" algn="just">
              <a:buNone/>
            </a:pPr>
            <a:endParaRPr lang="fr-FR" sz="1900" dirty="0"/>
          </a:p>
          <a:p>
            <a:pPr algn="just"/>
            <a:r>
              <a:rPr lang="fr-FR" sz="1900" dirty="0"/>
              <a:t>Taxe de « conversion » 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équivalente</a:t>
            </a:r>
            <a:r>
              <a:rPr lang="fr-FR" sz="1900" dirty="0"/>
              <a:t> à celle d’un dépôt national britannique.</a:t>
            </a:r>
          </a:p>
          <a:p>
            <a:pPr algn="just"/>
            <a:endParaRPr lang="fr-FR" sz="1900" dirty="0"/>
          </a:p>
          <a:p>
            <a:pPr algn="just"/>
            <a:r>
              <a:rPr lang="fr-FR" sz="1900" dirty="0"/>
              <a:t>Pour les nouveaux dépôts de marques</a:t>
            </a:r>
          </a:p>
          <a:p>
            <a:pPr lvl="1" algn="just"/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procéder à des demandes séparées</a:t>
            </a:r>
            <a:r>
              <a:rPr lang="fr-FR" sz="1700" dirty="0"/>
              <a:t> </a:t>
            </a:r>
          </a:p>
          <a:p>
            <a:pPr lvl="1" algn="just"/>
            <a:r>
              <a:rPr lang="fr-FR" sz="1700" b="1" dirty="0"/>
              <a:t>Union Européenne </a:t>
            </a:r>
            <a:r>
              <a:rPr lang="fr-FR" sz="1700" dirty="0"/>
              <a:t>d’une part, et </a:t>
            </a:r>
            <a:r>
              <a:rPr lang="fr-FR" sz="1700" b="1" dirty="0"/>
              <a:t>Royaume-Uni</a:t>
            </a:r>
            <a:r>
              <a:rPr lang="fr-FR" sz="1700" dirty="0"/>
              <a:t> d’autre part.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Marques et Dessin &amp; Modèles</a:t>
            </a:r>
            <a:br>
              <a:rPr lang="fr-FR" dirty="0"/>
            </a:br>
            <a:r>
              <a:rPr lang="fr-FR" sz="2000" b="1" i="1" dirty="0"/>
              <a:t>Titres</a:t>
            </a:r>
            <a:r>
              <a:rPr lang="fr-FR" sz="2000" i="1" dirty="0"/>
              <a:t> </a:t>
            </a:r>
            <a:r>
              <a:rPr lang="fr-FR" sz="2000" b="1" i="1" dirty="0"/>
              <a:t>non-enregistrés</a:t>
            </a:r>
            <a:r>
              <a:rPr lang="fr-FR" sz="2000" i="1" dirty="0"/>
              <a:t> </a:t>
            </a:r>
            <a:r>
              <a:rPr lang="fr-FR" sz="2000" b="1" i="1" dirty="0"/>
              <a:t>à la date du 1</a:t>
            </a:r>
            <a:r>
              <a:rPr lang="fr-FR" sz="2000" b="1" i="1" baseline="30000" dirty="0"/>
              <a:t>er</a:t>
            </a:r>
            <a:r>
              <a:rPr lang="fr-FR" sz="2000" b="1" i="1" dirty="0"/>
              <a:t> janvier 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/>
              <a:t>BREXIT</a:t>
            </a:r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E80C-84DD-477B-82D4-E4FF98A08059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1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Marques et dessins ou modèles européens ou internationaux désignant l’Union européenne dont </a:t>
            </a:r>
            <a:r>
              <a:rPr lang="fr-FR" b="1" dirty="0"/>
              <a:t>l’échéance est postérieure au 31 décembre 2020 (</a:t>
            </a:r>
            <a:r>
              <a:rPr lang="fr-FR" b="1" i="1" dirty="0"/>
              <a:t>Exit Day</a:t>
            </a:r>
            <a:r>
              <a:rPr lang="fr-FR" b="1" dirty="0"/>
              <a:t>) </a:t>
            </a:r>
            <a:endParaRPr lang="fr-FR" dirty="0"/>
          </a:p>
          <a:p>
            <a:pPr lvl="1" algn="just"/>
            <a:r>
              <a:rPr lang="fr-FR" dirty="0"/>
              <a:t>Procéder à </a:t>
            </a:r>
            <a:r>
              <a:rPr lang="fr-FR" b="1" dirty="0">
                <a:solidFill>
                  <a:srgbClr val="E000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deux renouvellements </a:t>
            </a:r>
            <a:r>
              <a:rPr lang="fr-FR" b="1" dirty="0"/>
              <a:t>devant :</a:t>
            </a:r>
            <a:endParaRPr lang="fr-FR" dirty="0"/>
          </a:p>
          <a:p>
            <a:pPr lvl="2" algn="just"/>
            <a:r>
              <a:rPr lang="fr-FR" b="1" dirty="0"/>
              <a:t>l’Office britannique </a:t>
            </a:r>
            <a:endParaRPr lang="fr-FR" dirty="0"/>
          </a:p>
          <a:p>
            <a:pPr lvl="2" algn="just"/>
            <a:r>
              <a:rPr lang="fr-FR" b="1" dirty="0"/>
              <a:t>l’EUIPO ou l’OMPI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 </a:t>
            </a:r>
            <a:r>
              <a:rPr lang="fr-FR" dirty="0">
                <a:solidFill>
                  <a:srgbClr val="E00034"/>
                </a:solidFill>
              </a:rPr>
              <a:t>Renouvellement anticipé </a:t>
            </a:r>
          </a:p>
          <a:p>
            <a:pPr lvl="1" algn="just"/>
            <a:r>
              <a:rPr lang="fr-FR" dirty="0"/>
              <a:t>effectué auprès de l’EUIPO ou de l’OMPI </a:t>
            </a:r>
          </a:p>
          <a:p>
            <a:pPr lvl="1" algn="just"/>
            <a:r>
              <a:rPr lang="fr-FR" b="1" dirty="0"/>
              <a:t>ne sera pas pris en compte </a:t>
            </a:r>
            <a:r>
              <a:rPr lang="fr-FR" dirty="0"/>
              <a:t>par l’Office britannique </a:t>
            </a:r>
          </a:p>
          <a:p>
            <a:pPr lvl="1" algn="just"/>
            <a:r>
              <a:rPr lang="fr-FR" dirty="0"/>
              <a:t>demande de renouvellement séparée doit être déposée avant l’échéance.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Marques et Dessin &amp; Modèles</a:t>
            </a:r>
            <a:br>
              <a:rPr lang="fr-FR" dirty="0"/>
            </a:br>
            <a:r>
              <a:rPr lang="fr-FR" sz="2000" b="1" i="1" dirty="0"/>
              <a:t>Titres arrivant à échéance</a:t>
            </a:r>
            <a:r>
              <a:rPr lang="fr-FR" sz="2000" i="1" dirty="0"/>
              <a:t> </a:t>
            </a:r>
            <a:r>
              <a:rPr lang="fr-FR" sz="2000" b="1" i="1" dirty="0"/>
              <a:t>après le 31 décembre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/>
              <a:t>BREXIT</a:t>
            </a:r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E80C-84DD-477B-82D4-E4FF98A08059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 bwMode="auto">
          <a:xfrm>
            <a:off x="1295401" y="6597651"/>
            <a:ext cx="1919817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286E1-36E9-4721-B534-70AB94C63B15}" type="datetime1">
              <a:rPr lang="fr-FR" altLang="fr-FR" smtClean="0">
                <a:solidFill>
                  <a:srgbClr val="FFFFFF"/>
                </a:solidFill>
              </a:rPr>
              <a:pPr/>
              <a:t>09/12/2020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67847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PPT_LAVOIX2013">
  <a:themeElements>
    <a:clrScheme name="Personnalisé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PPT_LAVOIX_2019.potx" id="{CBED57F5-CBAE-4D56-8794-2800F9D1F3BE}" vid="{3374219B-4F20-4807-8541-7AE97E06CF46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6A7DC85E4648B8A7FD258757DA8B" ma:contentTypeVersion="17" ma:contentTypeDescription="Create a new document." ma:contentTypeScope="" ma:versionID="8cd05a95d72118099614335149841464">
  <xsd:schema xmlns:xsd="http://www.w3.org/2001/XMLSchema" xmlns:xs="http://www.w3.org/2001/XMLSchema" xmlns:p="http://schemas.microsoft.com/office/2006/metadata/properties" xmlns:ns3="b5541328-a507-4760-90f1-21dd21d9a2ff" xmlns:ns4="4453cf1f-82ba-41ba-a4b5-b898cddde8af" targetNamespace="http://schemas.microsoft.com/office/2006/metadata/properties" ma:root="true" ma:fieldsID="56e328390a65ae9216dd622c728cce65" ns3:_="" ns4:_="">
    <xsd:import namespace="b5541328-a507-4760-90f1-21dd21d9a2ff"/>
    <xsd:import namespace="4453cf1f-82ba-41ba-a4b5-b898cddde8af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41328-a507-4760-90f1-21dd21d9a2f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3cf1f-82ba-41ba-a4b5-b898cddde8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b5541328-a507-4760-90f1-21dd21d9a2ff" xsi:nil="true"/>
    <MigrationWizId xmlns="b5541328-a507-4760-90f1-21dd21d9a2ff" xsi:nil="true"/>
    <MigrationWizIdPermissions xmlns="b5541328-a507-4760-90f1-21dd21d9a2ff" xsi:nil="true"/>
    <MigrationWizIdDocumentLibraryPermissions xmlns="b5541328-a507-4760-90f1-21dd21d9a2ff" xsi:nil="true"/>
    <MigrationWizIdPermissionLevels xmlns="b5541328-a507-4760-90f1-21dd21d9a2ff" xsi:nil="true"/>
  </documentManagement>
</p:properties>
</file>

<file path=customXml/itemProps1.xml><?xml version="1.0" encoding="utf-8"?>
<ds:datastoreItem xmlns:ds="http://schemas.openxmlformats.org/officeDocument/2006/customXml" ds:itemID="{46BE990B-4AF7-4AC9-B729-DA6AC1DA66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D282F4-5575-4934-A309-AF93A7605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41328-a507-4760-90f1-21dd21d9a2ff"/>
    <ds:schemaRef ds:uri="4453cf1f-82ba-41ba-a4b5-b898cddde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8ABA39-72DC-4D9E-8CC1-DE837ABD3D1B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453cf1f-82ba-41ba-a4b5-b898cddde8af"/>
    <ds:schemaRef ds:uri="b5541328-a507-4760-90f1-21dd21d9a2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Masque_PPT_LAVOIX2013</Template>
  <TotalTime>24977</TotalTime>
  <Words>2383</Words>
  <Application>Microsoft Office PowerPoint</Application>
  <PresentationFormat>Grand écran</PresentationFormat>
  <Paragraphs>477</Paragraphs>
  <Slides>40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(Corps)</vt:lpstr>
      <vt:lpstr>Calibri Light</vt:lpstr>
      <vt:lpstr>Lucida Grande</vt:lpstr>
      <vt:lpstr>Masque_PPT_LAVOIX2013</vt:lpstr>
      <vt:lpstr>Thème Office</vt:lpstr>
      <vt:lpstr>Assemblée Générale  LES France 2020 Panorama de la PI en Europe </vt:lpstr>
      <vt:lpstr>Présentation PowerPoint</vt:lpstr>
      <vt:lpstr>Coopération OEB – LESI </vt:lpstr>
      <vt:lpstr>Coopération OEB – LESI </vt:lpstr>
      <vt:lpstr>        BREXIT     </vt:lpstr>
      <vt:lpstr>Marques et Dessins &amp; Modèles   </vt:lpstr>
      <vt:lpstr>Marques et Dessin &amp; Modèles Titres enregistrés avant le 1er janvier 2021</vt:lpstr>
      <vt:lpstr>Marques et Dessin &amp; Modèles Titres non-enregistrés à la date du 1er janvier 2021</vt:lpstr>
      <vt:lpstr>Marques et Dessin &amp; Modèles Titres arrivant à échéance après le 31 décembre 2020</vt:lpstr>
      <vt:lpstr>Marques et Dessin &amp; Modèles Obligation d’usage des marques : période de référence</vt:lpstr>
      <vt:lpstr>Contrats Focus sur les clauses territoriales</vt:lpstr>
      <vt:lpstr>Contrats </vt:lpstr>
      <vt:lpstr>Contrats </vt:lpstr>
      <vt:lpstr>Epuisement des droits </vt:lpstr>
      <vt:lpstr>Epuisement des droits </vt:lpstr>
      <vt:lpstr>Surveillances douanières</vt:lpstr>
      <vt:lpstr>Surveillances douanières </vt:lpstr>
      <vt:lpstr>Juridiction Unifiée du Brevet (JUB/UPC) </vt:lpstr>
      <vt:lpstr>JUB</vt:lpstr>
      <vt:lpstr>JUB</vt:lpstr>
      <vt:lpstr>Loi PACTE Procédure d’opposition devant l’INPI</vt:lpstr>
      <vt:lpstr>Opposition Brevets</vt:lpstr>
      <vt:lpstr>Opposition Brevets – Procedure </vt:lpstr>
      <vt:lpstr>Opposition Brevets - Depot</vt:lpstr>
      <vt:lpstr>Opposition Brevets –  Principes généraux </vt:lpstr>
      <vt:lpstr>Opposition Brevets –  Principes généraux</vt:lpstr>
      <vt:lpstr>Opposition Brevets – Decision </vt:lpstr>
      <vt:lpstr>Loi PACTE Autres dispositions sur les inventions techniques</vt:lpstr>
      <vt:lpstr>Loi PACTE – Examen complet</vt:lpstr>
      <vt:lpstr>Loi PACTE – Autres Dispositions</vt:lpstr>
      <vt:lpstr>Loi PACTE Marques</vt:lpstr>
      <vt:lpstr>Nouvelle procédure administrative en déchéance</vt:lpstr>
      <vt:lpstr>Nouvelle procédure administrative en déchéance Nouvelle compétence de l’INPI</vt:lpstr>
      <vt:lpstr>Nouvelle procédure administrative en nullité</vt:lpstr>
      <vt:lpstr>Nouvelle procédure administrative en nullité Nouvelle compétence de l’INPI</vt:lpstr>
      <vt:lpstr>Pay-For-Delay  </vt:lpstr>
      <vt:lpstr>CJUE –  C-307/18 – GSK c. Autorité de la concurrence - Pay-For-Delay</vt:lpstr>
      <vt:lpstr>CJUE –  C-307/18 – GSK c. Autorité de la concurrence – « Pay-For-Delay »</vt:lpstr>
      <vt:lpstr>CJUE –  C-307/18 – GSK c. Autorité de la concurrence – « Pay-For-Delay »</vt:lpstr>
      <vt:lpstr>Présentation PowerPoint</vt:lpstr>
    </vt:vector>
  </TitlesOfParts>
  <Company>LAVOIX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Directive (EU) 2019/970 of  17 April 2019 on  copyright and related rights in the Digital Single Market</dc:title>
  <dc:creator>LAVOIX - SIMONNET Martin</dc:creator>
  <cp:lastModifiedBy>amaury catrice</cp:lastModifiedBy>
  <cp:revision>457</cp:revision>
  <cp:lastPrinted>2019-12-09T08:52:41Z</cp:lastPrinted>
  <dcterms:created xsi:type="dcterms:W3CDTF">2019-05-22T08:07:46Z</dcterms:created>
  <dcterms:modified xsi:type="dcterms:W3CDTF">2020-12-09T11:47:47Z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0x010100C6B76A7DC85E4648B8A7FD258757DA8B</vt:lpwstr>
  </property>
</Properties>
</file>