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9" r:id="rId5"/>
  </p:sldMasterIdLst>
  <p:notesMasterIdLst>
    <p:notesMasterId r:id="rId30"/>
  </p:notesMasterIdLst>
  <p:handoutMasterIdLst>
    <p:handoutMasterId r:id="rId31"/>
  </p:handoutMasterIdLst>
  <p:sldIdLst>
    <p:sldId id="256" r:id="rId6"/>
    <p:sldId id="455" r:id="rId7"/>
    <p:sldId id="447" r:id="rId8"/>
    <p:sldId id="353" r:id="rId9"/>
    <p:sldId id="451" r:id="rId10"/>
    <p:sldId id="363" r:id="rId11"/>
    <p:sldId id="448" r:id="rId12"/>
    <p:sldId id="356" r:id="rId13"/>
    <p:sldId id="357" r:id="rId14"/>
    <p:sldId id="369" r:id="rId15"/>
    <p:sldId id="452" r:id="rId16"/>
    <p:sldId id="360" r:id="rId17"/>
    <p:sldId id="362" r:id="rId18"/>
    <p:sldId id="365" r:id="rId19"/>
    <p:sldId id="453" r:id="rId20"/>
    <p:sldId id="372" r:id="rId21"/>
    <p:sldId id="367" r:id="rId22"/>
    <p:sldId id="449" r:id="rId23"/>
    <p:sldId id="366" r:id="rId24"/>
    <p:sldId id="446" r:id="rId25"/>
    <p:sldId id="370" r:id="rId26"/>
    <p:sldId id="450" r:id="rId27"/>
    <p:sldId id="371" r:id="rId28"/>
    <p:sldId id="454" r:id="rId29"/>
  </p:sldIdLst>
  <p:sldSz cx="12192000" cy="6858000"/>
  <p:notesSz cx="6858000" cy="9144000"/>
  <p:custDataLst>
    <p:tags r:id="rId32"/>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8F46E-124F-1422-CA50-2E29BDCE5B3E}" name="Marc Martens" initials="MM" userId="S::MZM@twobirds.com::a3e27f3c-b9a1-42a8-9f09-b5fab181d8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3792" autoAdjust="0"/>
  </p:normalViewPr>
  <p:slideViewPr>
    <p:cSldViewPr snapToGrid="0">
      <p:cViewPr varScale="1">
        <p:scale>
          <a:sx n="67" d="100"/>
          <a:sy n="67" d="100"/>
        </p:scale>
        <p:origin x="128" y="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8" d="100"/>
          <a:sy n="88" d="100"/>
        </p:scale>
        <p:origin x="3822" y="7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viewProps" Target="viewProps.xml" Id="rId34"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presProps" Target="presProps.xml" Id="rId33"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tags" Target="tags/tag1.xml" Id="rId32" /><Relationship Type="http://schemas.microsoft.com/office/2018/10/relationships/authors" Target="authors.xml" Id="rId37"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tableStyles" Target="tableStyle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handoutMaster" Target="handoutMasters/handoutMaster1.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notesMaster" Target="notesMasters/notesMaster1.xml" Id="rId30" /><Relationship Type="http://schemas.openxmlformats.org/officeDocument/2006/relationships/theme" Target="theme/theme1.xml" Id="rId35" /><Relationship Type="http://schemas.openxmlformats.org/officeDocument/2006/relationships/slide" Target="slides/slide3.xml" Id="rId8" /><Relationship Type="http://schemas.openxmlformats.org/officeDocument/2006/relationships/customXml" Target="../customXml/item3.xml" Id="rId3"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14/11/2022</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14/11/2022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Introduction</a:t>
            </a:r>
            <a:r>
              <a:rPr lang="fr-BE" dirty="0"/>
              <a:t>: </a:t>
            </a:r>
          </a:p>
          <a:p>
            <a:pPr algn="just"/>
            <a:r>
              <a:rPr lang="fr-FR" sz="1600" b="0" i="1" u="none" strike="noStrike" baseline="0" dirty="0">
                <a:latin typeface="OpenSans-Light"/>
              </a:rPr>
              <a:t>En 2014, l'Agence européenne des médicaments (EMA) a publié le règlement sur les essais cliniques UE n° 536/2014[1] afin d'harmoniser les processus d'évaluation et de supervision des essais cliniques sur les médicaments à usage humain. Il s'appuie sur la directive 2001/20/CE[2] et sur les idéaux représentés dans la procédure d'harmonisation volontaire (VHP)[3] par le groupe de facilitation des essais cliniques (CTFG) des Heads of </a:t>
            </a:r>
            <a:r>
              <a:rPr lang="fr-FR" sz="1600" b="0" i="1" u="none" strike="noStrike" baseline="0" dirty="0" err="1">
                <a:latin typeface="OpenSans-Light"/>
              </a:rPr>
              <a:t>Medicines</a:t>
            </a:r>
            <a:r>
              <a:rPr lang="fr-FR" sz="1600" b="0" i="1" u="none" strike="noStrike" baseline="0" dirty="0">
                <a:latin typeface="OpenSans-Light"/>
              </a:rPr>
              <a:t> (HMA).</a:t>
            </a:r>
            <a:endParaRPr lang="nl-NL" sz="1600" i="1" dirty="0"/>
          </a:p>
        </p:txBody>
      </p:sp>
      <p:sp>
        <p:nvSpPr>
          <p:cNvPr id="4" name="Slide Number Placeholder 3"/>
          <p:cNvSpPr>
            <a:spLocks noGrp="1"/>
          </p:cNvSpPr>
          <p:nvPr>
            <p:ph type="sldNum" sz="quarter" idx="5"/>
          </p:nvPr>
        </p:nvSpPr>
        <p:spPr/>
        <p:txBody>
          <a:bodyPr/>
          <a:lstStyle/>
          <a:p>
            <a:fld id="{57AA0218-8EA7-46C1-B12C-665269A91A87}" type="slidenum">
              <a:rPr lang="en-GB" smtClean="0"/>
              <a:t>1</a:t>
            </a:fld>
            <a:endParaRPr lang="en-GB"/>
          </a:p>
        </p:txBody>
      </p:sp>
    </p:spTree>
    <p:extLst>
      <p:ext uri="{BB962C8B-B14F-4D97-AF65-F5344CB8AC3E}">
        <p14:creationId xmlns:p14="http://schemas.microsoft.com/office/powerpoint/2010/main" val="317478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rgbClr val="000000"/>
                </a:solidFill>
                <a:effectLst/>
                <a:latin typeface="Verdana" panose="020B0604030504040204" pitchFamily="34" charset="0"/>
              </a:rPr>
              <a:t>Le règlement permet aux promoteurs de soumettre une seule demande en ligne, via une plateforme en ligne unique connue sous le nom de système d'information sur les essais cliniques (CTIS), pour obtenir l'autorisation de mener un essai clinique dans plusieurs pays européens, ce qui rend plus efficace la réalisation de ces essais multinationaux. Cela permet également aux États membres de l'UE d'évaluer et d'autoriser ensemble ces demandes.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rgbClr val="000000"/>
                </a:solidFill>
                <a:effectLst/>
                <a:latin typeface="Verdana" panose="020B0604030504040204" pitchFamily="34" charset="0"/>
              </a:rPr>
              <a:t>Les régulateurs nationaux peuvent demander des informations complémentaires, autoriser ou refuser un essai et superviser un essai autorisé.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dirty="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rgbClr val="000000"/>
                </a:solidFill>
                <a:effectLst/>
                <a:latin typeface="Verdana" panose="020B0604030504040204" pitchFamily="34" charset="0"/>
              </a:rPr>
              <a:t>Site web public des essais cliniques : http://euclinicaltrials.eu/home </a:t>
            </a:r>
            <a:endParaRPr lang="en-GB"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Période de transition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Le CTR a introduit des changements substantiels dans la manière dont les essais cliniques sont autorisés dans l'UE, permettant aux promoteurs de soumettre une seule demande pour réaliser un essai clinique dans plusieurs pays de l'UE, ce qui rend plus efficace la réalisation de ces essais multinationaux. Les promoteurs peuvent continuer à choisir de demander la réalisation d'un essai clinique en vertu de la directive CTD pendant une période de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Année 1 : les essais cliniques peuvent être soumis selon les anciennes ou les nouvelles règles.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Années 2 et 3 : les essais cliniques ne peuvent être soumis qu'en vertu de la directive sur les essais cliniques, mais les essais autorisés en vertu de la directive continuent d'être régis par la directive (*à moins d'être "commutés").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Année 4 : tous les essais cliniques en cours et nouveaux sont soumis au CTR.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*Guide sur le passage d'un essai de la directive CT au règlement CT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Possibilité ouverte dès le premier jour d'application du RCT.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Seuls les essais conformes au RCT en ce qui concerne leurs "exigences substantielles" peuvent passer - la responsabilité de l'évaluation incombe au promoteur.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Non éligibles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les essais interrompus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essais pour lesquels une modification substantielle est en attente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Les essais qui ne sont pas conformes ne peuvent pas être transférés, sauf si une demande de modification substantielle au titre du CTR est déposée et acceptée.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Demande au portail et à la base de données de l'UE, s'appuyant en principe sur le dossier existant + un protocole consolidé pour les essais multinationaux reflétant les dispositions fondamentales communes et les spécificités nationales telles qu'approuvées dans chaque État membre - si l'harmonisation n'est pas suffisante : demande de modification substantielle.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Les essais de substitution sont soumis à toutes les exigences du CTR (par exemple, la transparence).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Progrès dans la mise en œuvre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Dans le cadre de l'initiative ACT EU (</a:t>
            </a:r>
            <a:r>
              <a:rPr lang="fr-FR" sz="900" b="0" i="0" u="none" dirty="0" err="1">
                <a:solidFill>
                  <a:schemeClr val="tx1"/>
                </a:solidFill>
                <a:effectLst/>
                <a:latin typeface="Verdana" panose="020B0604030504040204" pitchFamily="34" charset="0"/>
              </a:rPr>
              <a:t>Accelerating</a:t>
            </a:r>
            <a:r>
              <a:rPr lang="fr-FR" sz="900" b="0" i="0" u="none" dirty="0">
                <a:solidFill>
                  <a:schemeClr val="tx1"/>
                </a:solidFill>
                <a:effectLst/>
                <a:latin typeface="Verdana" panose="020B0604030504040204" pitchFamily="34" charset="0"/>
              </a:rPr>
              <a:t> Clinical Trials EU), le réseau européen de réglementation des médicaments publie chaque mois des statistiques sur l'autorisation des essais cliniques dans l'UE/EEE. Ces informations donnent un aperçu de la façon dont le règlement sur les essais cliniques transforme l'environnement des essais cliniques dans l'UE/EEE.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Il compare ces chiffres pour le CTR et le CTD. Le rapport comprend une ventilation de ces statistiques.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https://www.ema.europa.eu/en/human-regulatory/research-development/clinical-trials/clinical-trials-regulation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https://www.ema.europa.eu/en/human-regulatory/research-development/clinical-trials/clinical-trials-regulation/clinical-trials-regulation-progress-implementation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u="none" dirty="0">
                <a:solidFill>
                  <a:schemeClr val="tx1"/>
                </a:solidFill>
                <a:effectLst/>
                <a:latin typeface="Verdana" panose="020B0604030504040204" pitchFamily="34" charset="0"/>
              </a:rPr>
              <a:t>https://www.ema.europa.eu/en/documents/other/key-performance-indicators-kpis-monitor-european-clinical-trials-environment-1-31-august-2022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dirty="0">
                <a:solidFill>
                  <a:schemeClr val="tx1"/>
                </a:solidFill>
                <a:effectLst/>
                <a:latin typeface="Verdana" panose="020B0604030504040204" pitchFamily="34" charset="0"/>
              </a:rPr>
              <a:t>_en.pdf </a:t>
            </a:r>
            <a:endParaRPr lang="fr-FR" sz="900" dirty="0"/>
          </a:p>
        </p:txBody>
      </p:sp>
      <p:sp>
        <p:nvSpPr>
          <p:cNvPr id="4" name="Slide Number Placeholder 3"/>
          <p:cNvSpPr>
            <a:spLocks noGrp="1"/>
          </p:cNvSpPr>
          <p:nvPr>
            <p:ph type="sldNum" sz="quarter" idx="5"/>
          </p:nvPr>
        </p:nvSpPr>
        <p:spPr/>
        <p:txBody>
          <a:bodyPr/>
          <a:lstStyle/>
          <a:p>
            <a:fld id="{57AA0218-8EA7-46C1-B12C-665269A91A87}" type="slidenum">
              <a:rPr lang="en-GB" smtClean="0"/>
              <a:t>11</a:t>
            </a:fld>
            <a:endParaRPr lang="en-GB"/>
          </a:p>
        </p:txBody>
      </p:sp>
    </p:spTree>
    <p:extLst>
      <p:ext uri="{BB962C8B-B14F-4D97-AF65-F5344CB8AC3E}">
        <p14:creationId xmlns:p14="http://schemas.microsoft.com/office/powerpoint/2010/main" val="366127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Intro : Le CTIS soutient le flux d'informations/interactions entre les promoteurs, les EM (et les pays de l'EEE) et la 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Tout le monde peut consulter les informations contenues dans le CTIS en utilisant le site web public consultable.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Notification et soumission des essais cliniques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Au cours d'un essai clinique, les promoteurs sont tenus de soumettre diverses notifications via le portail et la base de données CT, comme les principales étapes de l'essai et les informations importantes en matière de sécurité. À la fin de l'essai, les promoteurs sont tenus de soumettre les rapports nécessaires à des fins d'approbation.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Système de notification harmonisé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Articles 36-37 CTR-Le promoteur doit notifier à chaque CSM via le portail de l'UE dans les 15 jours les événements clés de l'essai, notamment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Début de l'essai = défini dans le protocole, mais généralement la date à laquelle le recrutement est ouvert (par exemple, la première annonce publiée).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Première visite du patient = date à laquelle le sujet signe l'ICF.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Fin du recrutement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Fin de l'essai = dernière visite du dernier sujet, sauf si le protocole en dispose autrement.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Fin de l'essai dans tous les États membres de l'UE/tout pays tiers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Arrêt temporaire de l'essai et reprise de l'essai par la suite = arrêt imprévu (par exemple, pour des raisons de sécurité)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Fin anticipée de l'essai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Espace de travail sécurisé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les promoteurs peuvent utiliser le CTIS pour demander une autorisation d'essai clinique dans un maximum de 30 pays de l'EA au moyen d'une seule demande en ligne.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Les promoteurs peuvent effectuer des tâches telles que la liaison avec les régulateurs nationaux pendant qu'un essai est en cours et l'enregistrement des résultats des essais cliniques.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Les régulateurs nationaux peuvent utiliser le CTIS pour collaborer à l'évaluation et à l'autorisation d'un EC dans plusieurs pays (UE/EEE).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Les régulateurs nationaux peuvent utiliser le CTIS en parallèle avec d'autres systèmes pour collaborer à la surveillance des essais cliniques, y compris la surveillance et l'évaluation des données relatives à la sécurité du 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Espace de travail pour les promoteurs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Compilez les demandes pour des essais cliniques nouveaux et mis à jour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Renvoi aux documents relatifs aux produits dans d'autres </a:t>
            </a:r>
            <a:r>
              <a:rPr lang="fr-FR" b="0" i="0" u="none" dirty="0" err="1">
                <a:solidFill>
                  <a:schemeClr val="tx1"/>
                </a:solidFill>
                <a:effectLst/>
                <a:latin typeface="Verdana" panose="020B0604030504040204" pitchFamily="34" charset="0"/>
              </a:rPr>
              <a:t>CTs</a:t>
            </a:r>
            <a:r>
              <a:rPr lang="fr-FR" b="0" i="0" u="none" dirty="0">
                <a:solidFill>
                  <a:schemeClr val="tx1"/>
                </a:solidFill>
                <a:effectLst/>
                <a:latin typeface="Verdana" panose="020B0604030504040204" pitchFamily="3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Soumettre les demandes à l'évaluation de l'EM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Recevoir des alertes/notifications pour les essais en cours dans le CTIS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Répondre aux demandes d'information et afficher les échéances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Émettre des notifications relatives aux étapes clés du cycle de vie de l'essai (par exemple, le début du recrutement)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Enregistrer les résultats de l'EC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Soumettre les rapports annuels de sécurité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Espace de travail de l'autorité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Visualiser les dossiers de demande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Gérer les tâches liées à l'évaluation des ECs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Collaborer avec d'autres EM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Recevoir des alertes/notifications concernant les EC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Télécharger les documents soumis par les promoteurs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Enregistrer les inspections des sites et des EC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Effectuer des contrôles de l'Union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Évaluer les rapports annuels de sécurité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Rechercher un essai clinique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Trouver des informations telles que le numéro CT de l'UE, des détails sur le promoteur de l'essai, le début et la fin du recrutement des participants et l'essai lui-même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D'autres informations, notamment l'identité du médicament expérimental et les détails de la conception de l'essai, sont également disponibles sur ce site web, mais leur publication peut être différée pour protéger des intérêts économiques légitimes.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u="none" dirty="0">
              <a:solidFill>
                <a:schemeClr val="tx1"/>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chemeClr val="tx1"/>
                </a:solidFill>
                <a:effectLst/>
                <a:latin typeface="Verdana" panose="020B0604030504040204" pitchFamily="34" charset="0"/>
              </a:rPr>
              <a:t>https://www.ema.europa.eu/en/human-regulatory/research-development/clinical-trials/clinical-trials-information-system </a:t>
            </a:r>
            <a:endParaRPr lang="en-GB" b="0" i="0" u="none" dirty="0">
              <a:solidFill>
                <a:schemeClr val="tx1"/>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12</a:t>
            </a:fld>
            <a:endParaRPr lang="en-GB"/>
          </a:p>
        </p:txBody>
      </p:sp>
    </p:spTree>
    <p:extLst>
      <p:ext uri="{BB962C8B-B14F-4D97-AF65-F5344CB8AC3E}">
        <p14:creationId xmlns:p14="http://schemas.microsoft.com/office/powerpoint/2010/main" val="3552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latin typeface="OpenSans-Light"/>
              </a:rPr>
              <a:t>Le règlement encourage fortement la transparence des données d'essai, celles-ci étant accessibles au public par défaut (voir diapositive suivante).</a:t>
            </a:r>
          </a:p>
          <a:p>
            <a:pPr algn="l"/>
            <a:endParaRPr lang="fr-FR" sz="1800" b="0" i="0" u="none" strike="noStrike" baseline="0" dirty="0">
              <a:latin typeface="OpenSans-Light"/>
            </a:endParaRPr>
          </a:p>
          <a:p>
            <a:pPr algn="l"/>
            <a:r>
              <a:rPr lang="fr-FR" sz="1800" b="0" i="0" u="none" strike="noStrike" baseline="0" dirty="0">
                <a:latin typeface="OpenSans-Light"/>
              </a:rPr>
              <a:t>Le nouveau CTR espère non seulement attirer les promoteurs à mener des activités de recherche et de développement dans la région, mais aussi favoriser un environnement innovant et centré sur le patient. Il encouragera une transparence accrue tout au long du processus de bout en bout, de la soumission de la demande à l'autorisation de mise sur le marché.</a:t>
            </a:r>
          </a:p>
          <a:p>
            <a:pPr algn="l"/>
            <a:endParaRPr lang="fr-FR" sz="1800" b="0" i="0" u="none" strike="noStrike" baseline="0" dirty="0">
              <a:latin typeface="OpenSans-Light"/>
            </a:endParaRPr>
          </a:p>
          <a:p>
            <a:pPr algn="l"/>
            <a:r>
              <a:rPr lang="fr-FR" sz="1800" b="0" i="0" u="none" strike="noStrike" baseline="0" dirty="0">
                <a:latin typeface="OpenSans-Light"/>
              </a:rPr>
              <a:t>Les documents soumis par le promoteur dans le dossier de demande pour la transition d'un essai clinique vers le règlement sur les essais cliniques seront soumis aux exigences de transparence, comme tout autre dossier de demande, et seront mis à la disposition du public. </a:t>
            </a:r>
          </a:p>
          <a:p>
            <a:pPr algn="l"/>
            <a:endParaRPr lang="fr-FR" sz="1800" b="0" i="0" u="none" strike="noStrike" baseline="0" dirty="0">
              <a:latin typeface="OpenSans-Light"/>
            </a:endParaRPr>
          </a:p>
          <a:p>
            <a:pPr algn="l"/>
            <a:r>
              <a:rPr lang="fr-FR" sz="1800" b="0" i="0" u="none" strike="noStrike" baseline="0" dirty="0">
                <a:latin typeface="OpenSans-Light"/>
              </a:rPr>
              <a:t>Les notifications et rapports émis en vertu du CTD pour un essai en cours ne sont pas soumis rétroactivement aux exigences de transparence (par exemple, les rapports d'inspection, les notifications) et ne doivent pas être introduits dans le CTIS. </a:t>
            </a:r>
          </a:p>
          <a:p>
            <a:pPr algn="l"/>
            <a:endParaRPr lang="fr-FR" sz="1800" b="0" i="0" u="none" strike="noStrike" baseline="0" dirty="0">
              <a:latin typeface="OpenSans-Light"/>
            </a:endParaRPr>
          </a:p>
          <a:p>
            <a:pPr algn="l"/>
            <a:r>
              <a:rPr lang="fr-FR" sz="1800" b="0" i="0" u="none" strike="noStrike" baseline="0" dirty="0">
                <a:latin typeface="OpenSans-Light"/>
              </a:rPr>
              <a:t>Toute nouvelle notification à partir du moment de la transition d'un essai relèvera pleinement des règles de transparence du règlement sur les essais cliniques (les règles de transparence applicables au portail leur seront appliquées, y compris les reports pour la mise à disposition du public de certains documents). </a:t>
            </a:r>
            <a:endParaRPr lang="nl-NL" b="0" dirty="0"/>
          </a:p>
        </p:txBody>
      </p:sp>
      <p:sp>
        <p:nvSpPr>
          <p:cNvPr id="4" name="Slide Number Placeholder 3"/>
          <p:cNvSpPr>
            <a:spLocks noGrp="1"/>
          </p:cNvSpPr>
          <p:nvPr>
            <p:ph type="sldNum" sz="quarter" idx="5"/>
          </p:nvPr>
        </p:nvSpPr>
        <p:spPr/>
        <p:txBody>
          <a:bodyPr/>
          <a:lstStyle/>
          <a:p>
            <a:fld id="{57AA0218-8EA7-46C1-B12C-665269A91A87}" type="slidenum">
              <a:rPr lang="en-GB" smtClean="0"/>
              <a:t>13</a:t>
            </a:fld>
            <a:endParaRPr lang="en-GB"/>
          </a:p>
        </p:txBody>
      </p:sp>
    </p:spTree>
    <p:extLst>
      <p:ext uri="{BB962C8B-B14F-4D97-AF65-F5344CB8AC3E}">
        <p14:creationId xmlns:p14="http://schemas.microsoft.com/office/powerpoint/2010/main" val="91165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latin typeface="OpenSans-Light"/>
              </a:rPr>
              <a:t>Le règlement encourage fortement la transparence des données des essais, celles-ci étant accessibles au public par défaut. Il existe quelques exceptions, comme l'explique l'article 81, paragraphe 4, du règlement :</a:t>
            </a:r>
          </a:p>
          <a:p>
            <a:pPr algn="l"/>
            <a:endParaRPr lang="fr-FR" sz="1800" b="0" i="0" u="none" strike="noStrike" baseline="0" dirty="0">
              <a:latin typeface="OpenSans-Light"/>
            </a:endParaRPr>
          </a:p>
          <a:p>
            <a:pPr algn="l"/>
            <a:r>
              <a:rPr lang="fr-FR" sz="1800" b="0" i="0" u="none" strike="noStrike" baseline="0" dirty="0">
                <a:latin typeface="OpenSans-Light"/>
              </a:rPr>
              <a:t>La base de données de l'UE est accessible au public, sauf si, pour tout ou partie des données et informations qu'elle contient, la confidentialité est justifiée par l'un des motifs suivants :</a:t>
            </a:r>
          </a:p>
          <a:p>
            <a:pPr algn="l"/>
            <a:r>
              <a:rPr lang="fr-FR" sz="1800" b="0" i="0" u="none" strike="noStrike" baseline="0" dirty="0">
                <a:latin typeface="OpenSans-Light"/>
              </a:rPr>
              <a:t>a. la protection des données à caractère personnel, conformément au règlement (CE) n° 45/2001 ;</a:t>
            </a:r>
          </a:p>
          <a:p>
            <a:pPr algn="l"/>
            <a:r>
              <a:rPr lang="fr-FR" sz="1800" b="0" i="0" u="none" strike="noStrike" baseline="0" dirty="0">
                <a:latin typeface="OpenSans-Light"/>
              </a:rPr>
              <a:t>b. la protection des informations commercialement confidentielles, notamment en tenant compte du statut de l'autorisation de mise sur le marché du médicament, à moins qu'un intérêt public supérieur ne justifie la divulgation de ces informations ;</a:t>
            </a:r>
          </a:p>
          <a:p>
            <a:pPr algn="l"/>
            <a:r>
              <a:rPr lang="fr-FR" sz="1800" b="0" i="0" u="none" strike="noStrike" baseline="0" dirty="0">
                <a:latin typeface="OpenSans-Light"/>
              </a:rPr>
              <a:t>c. protéger les communications confidentielles entre les États membres dans le cadre de l'élaboration du rapport d'évaluation ;</a:t>
            </a:r>
          </a:p>
          <a:p>
            <a:pPr algn="l"/>
            <a:r>
              <a:rPr lang="fr-FR" sz="1800" b="0" i="0" u="none" strike="noStrike" baseline="0" dirty="0">
                <a:latin typeface="OpenSans-Light"/>
              </a:rPr>
              <a:t>d. la garantie d'une supervision efficace de la conduite d'un essai clinique par les États membres.</a:t>
            </a:r>
          </a:p>
          <a:p>
            <a:pPr algn="l"/>
            <a:endParaRPr lang="fr-FR" sz="1800" b="0" i="0" u="none" strike="noStrike" baseline="0" dirty="0">
              <a:latin typeface="OpenSans-Light"/>
            </a:endParaRPr>
          </a:p>
          <a:p>
            <a:pPr algn="l"/>
            <a:r>
              <a:rPr lang="fr-FR" sz="1800" b="0" i="0" u="none" strike="noStrike" baseline="0" dirty="0">
                <a:latin typeface="OpenSans-Light"/>
              </a:rPr>
              <a:t>En février 2018, le Tribunal européen s'est prononcé en faveur de l'approche de l'EMA en matière de transparence dans trois affaires distinctes, en particulier la politique 0043 - politique d'accès aux documents :</a:t>
            </a:r>
          </a:p>
          <a:p>
            <a:pPr algn="l"/>
            <a:r>
              <a:rPr lang="fr-FR" sz="1800" b="0" i="0" u="none" strike="noStrike" baseline="0" dirty="0">
                <a:latin typeface="OpenSans-Light"/>
              </a:rPr>
              <a:t>-- Affaire T-235/15 - Pari Pharma v EMA </a:t>
            </a:r>
          </a:p>
          <a:p>
            <a:pPr algn="l"/>
            <a:r>
              <a:rPr lang="fr-FR" sz="1800" b="0" i="0" u="none" strike="noStrike" baseline="0" dirty="0">
                <a:latin typeface="OpenSans-Light"/>
              </a:rPr>
              <a:t>-- Affaire T-718/15 - PTC </a:t>
            </a:r>
            <a:r>
              <a:rPr lang="fr-FR" sz="1800" b="0" i="0" u="none" strike="noStrike" baseline="0" dirty="0" err="1">
                <a:latin typeface="OpenSans-Light"/>
              </a:rPr>
              <a:t>Therapeutics</a:t>
            </a:r>
            <a:r>
              <a:rPr lang="fr-FR" sz="1800" b="0" i="0" u="none" strike="noStrike" baseline="0" dirty="0">
                <a:latin typeface="OpenSans-Light"/>
              </a:rPr>
              <a:t> International contre EMA </a:t>
            </a:r>
          </a:p>
          <a:p>
            <a:pPr algn="l"/>
            <a:r>
              <a:rPr lang="fr-FR" sz="1800" b="0" i="0" u="none" strike="noStrike" baseline="0" dirty="0">
                <a:latin typeface="OpenSans-Light"/>
              </a:rPr>
              <a:t>-- Affaire T-729/15 - MSD Animal </a:t>
            </a:r>
            <a:r>
              <a:rPr lang="fr-FR" sz="1800" b="0" i="0" u="none" strike="noStrike" baseline="0" dirty="0" err="1">
                <a:latin typeface="OpenSans-Light"/>
              </a:rPr>
              <a:t>Health</a:t>
            </a:r>
            <a:r>
              <a:rPr lang="fr-FR" sz="1800" b="0" i="0" u="none" strike="noStrike" baseline="0" dirty="0">
                <a:latin typeface="OpenSans-Light"/>
              </a:rPr>
              <a:t> Innovation et </a:t>
            </a:r>
            <a:r>
              <a:rPr lang="fr-FR" sz="1800" b="0" i="0" u="none" strike="noStrike" baseline="0" dirty="0" err="1">
                <a:latin typeface="OpenSans-Light"/>
              </a:rPr>
              <a:t>Intervet</a:t>
            </a:r>
            <a:r>
              <a:rPr lang="fr-FR" sz="1800" b="0" i="0" u="none" strike="noStrike" baseline="0" dirty="0">
                <a:latin typeface="OpenSans-Light"/>
              </a:rPr>
              <a:t> International.</a:t>
            </a:r>
          </a:p>
          <a:p>
            <a:pPr algn="l"/>
            <a:endParaRPr lang="fr-FR" sz="1800" b="0" i="0" u="none" strike="noStrike" baseline="0" dirty="0">
              <a:latin typeface="OpenSans-Light"/>
            </a:endParaRPr>
          </a:p>
          <a:p>
            <a:pPr algn="l"/>
            <a:r>
              <a:rPr lang="fr-FR" sz="1800" b="0" i="0" u="none" strike="noStrike" baseline="0" dirty="0">
                <a:latin typeface="OpenSans-Light"/>
              </a:rPr>
              <a:t>Par conséquent, plutôt que de lutter contre la tendance à une transparence accrue, les organisations feraient mieux d'investir leurs ressources dans leurs processus internes pour reconnaître, minimiser et permettre la rédaction appropriée des informations commercialement confidentielles (ICC) et des données personnelles protégées (DPP) avant une demande de CT.</a:t>
            </a:r>
          </a:p>
          <a:p>
            <a:pPr algn="l"/>
            <a:endParaRPr lang="fr-FR" sz="1800" b="0" i="0" u="none" strike="noStrike" baseline="0" dirty="0">
              <a:latin typeface="OpenSans-Light"/>
            </a:endParaRPr>
          </a:p>
          <a:p>
            <a:pPr algn="l"/>
            <a:endParaRPr lang="fr-FR" sz="1800" b="0" i="0" u="none" strike="noStrike" baseline="0" dirty="0">
              <a:latin typeface="OpenSans-Light"/>
            </a:endParaRPr>
          </a:p>
          <a:p>
            <a:pPr algn="l"/>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14</a:t>
            </a:fld>
            <a:endParaRPr lang="en-GB"/>
          </a:p>
        </p:txBody>
      </p:sp>
    </p:spTree>
    <p:extLst>
      <p:ext uri="{BB962C8B-B14F-4D97-AF65-F5344CB8AC3E}">
        <p14:creationId xmlns:p14="http://schemas.microsoft.com/office/powerpoint/2010/main" val="221722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a:solidFill>
                  <a:srgbClr val="212529"/>
                </a:solidFill>
                <a:effectLst/>
                <a:latin typeface="Georgia" panose="02040502050405020303" pitchFamily="18" charset="0"/>
              </a:rPr>
              <a:t>Ce nouveau règlement offre explicitement la possibilité d'un </a:t>
            </a:r>
            <a:r>
              <a:rPr lang="fr-FR" b="0" i="0" dirty="0" err="1">
                <a:solidFill>
                  <a:srgbClr val="212529"/>
                </a:solidFill>
                <a:effectLst/>
                <a:latin typeface="Georgia" panose="02040502050405020303" pitchFamily="18" charset="0"/>
              </a:rPr>
              <a:t>co</a:t>
            </a:r>
            <a:r>
              <a:rPr lang="fr-FR" b="0" i="0" dirty="0">
                <a:solidFill>
                  <a:srgbClr val="212529"/>
                </a:solidFill>
                <a:effectLst/>
                <a:latin typeface="Georgia" panose="02040502050405020303" pitchFamily="18" charset="0"/>
              </a:rPr>
              <a:t>-sponsoring pour un essai clinique. Le règlement précise que "tous les promoteurs ont les responsabilités d'un promoteur énoncées dans le présent règlement, sauf si les promoteurs en décident autrement dans un contrat écrit définissant leurs responsabilités respectives".</a:t>
            </a:r>
          </a:p>
          <a:p>
            <a:pPr algn="l"/>
            <a:r>
              <a:rPr lang="fr-FR" b="0" i="0" dirty="0">
                <a:solidFill>
                  <a:srgbClr val="212529"/>
                </a:solidFill>
                <a:effectLst/>
                <a:latin typeface="Georgia" panose="02040502050405020303" pitchFamily="18" charset="0"/>
              </a:rPr>
              <a:t>= Les co-sponsors peuvent se répartir toutes les responsabilités restantes par accord contractuel. S'ils ne le font pas, le principe de la responsabilité conjointe s'applique.</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Les entreprises qui envisagent de le faire devraient examiner la section du règlement expliquant les détails, la manière dont les responsabilités peuvent être réparties entre les différentes parties, et la manière dont cela doit être documenté. Par exemple, un promoteur pourrait être responsable des obligations relatives aux procédures d'autorisation, tandis que l'autre promoteur pourrait être un point de contact pour les questions des sujets, des investigateurs, ou de toute CMS, etc.</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Responsabilité des co-sponsors </a:t>
            </a:r>
          </a:p>
          <a:p>
            <a:pPr algn="l"/>
            <a:r>
              <a:rPr lang="fr-FR" b="0" i="0" dirty="0">
                <a:solidFill>
                  <a:srgbClr val="212529"/>
                </a:solidFill>
                <a:effectLst/>
                <a:latin typeface="Georgia" panose="02040502050405020303" pitchFamily="18" charset="0"/>
              </a:rPr>
              <a:t>Responsabilité du représentant légal et du </a:t>
            </a:r>
            <a:r>
              <a:rPr lang="fr-FR" b="0" i="0" dirty="0" err="1">
                <a:solidFill>
                  <a:srgbClr val="212529"/>
                </a:solidFill>
                <a:effectLst/>
                <a:latin typeface="Georgia" panose="02040502050405020303" pitchFamily="18" charset="0"/>
              </a:rPr>
              <a:t>co</a:t>
            </a:r>
            <a:r>
              <a:rPr lang="fr-FR" b="0" i="0" dirty="0">
                <a:solidFill>
                  <a:srgbClr val="212529"/>
                </a:solidFill>
                <a:effectLst/>
                <a:latin typeface="Georgia" panose="02040502050405020303" pitchFamily="18" charset="0"/>
              </a:rPr>
              <a:t>-sponsorat Les promoteurs de l'Espace économique européen doivent établir au moins une personne de contact</a:t>
            </a:r>
          </a:p>
          <a:p>
            <a:pPr algn="l"/>
            <a:r>
              <a:rPr lang="fr-FR" b="0" i="0" dirty="0">
                <a:solidFill>
                  <a:srgbClr val="212529"/>
                </a:solidFill>
                <a:effectLst/>
                <a:latin typeface="Georgia" panose="02040502050405020303" pitchFamily="18" charset="0"/>
              </a:rPr>
              <a:t>dans l'UE (ou dans l'État membre concerné, si une étude a lieu dans un seul pays).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En outre, le règlement prévoit expressément le coparrainage d'essais cliniques.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Les co-sponsors peuvent se répartir la responsabilité juridique par le biais d'un contrat écrit, mais doivent désigner un seul sponsor responsable du respect des exigences procédurales, de la coordination des questions et des réponses des États membres, des investigateurs ou des sujets, et de la mise en œuvre de toute mesure corrective à la suite d'une inspection par un État membre.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Si la responsabilité d'un aspect particulier de l'essai n'est pas spécifiquement attribuée à un </a:t>
            </a:r>
            <a:r>
              <a:rPr lang="fr-FR" b="0" i="0" dirty="0" err="1">
                <a:solidFill>
                  <a:srgbClr val="212529"/>
                </a:solidFill>
                <a:effectLst/>
                <a:latin typeface="Georgia" panose="02040502050405020303" pitchFamily="18" charset="0"/>
              </a:rPr>
              <a:t>co-sponsor</a:t>
            </a:r>
            <a:r>
              <a:rPr lang="fr-FR" b="0" i="0" dirty="0">
                <a:solidFill>
                  <a:srgbClr val="212529"/>
                </a:solidFill>
                <a:effectLst/>
                <a:latin typeface="Georgia" panose="02040502050405020303" pitchFamily="18" charset="0"/>
              </a:rPr>
              <a:t>, tous les co-sponsors seront considérés comme ayant une responsabilité conjointe. Il sera donc vital que les accords de </a:t>
            </a:r>
            <a:r>
              <a:rPr lang="fr-FR" b="0" i="0" dirty="0" err="1">
                <a:solidFill>
                  <a:srgbClr val="212529"/>
                </a:solidFill>
                <a:effectLst/>
                <a:latin typeface="Georgia" panose="02040502050405020303" pitchFamily="18" charset="0"/>
              </a:rPr>
              <a:t>co</a:t>
            </a:r>
            <a:r>
              <a:rPr lang="fr-FR" b="0" i="0" dirty="0">
                <a:solidFill>
                  <a:srgbClr val="212529"/>
                </a:solidFill>
                <a:effectLst/>
                <a:latin typeface="Georgia" panose="02040502050405020303" pitchFamily="18" charset="0"/>
              </a:rPr>
              <a:t>-sponsoring traitent de manière adéquate l'attribution des responsabilités, et que ces attributions soient ensuite reflétées dans les accords d'externalisation - avec les sites, par exemple.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Des processus efficaces de gestion et de révision des contrats seront donc essentiels.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Par conséquent, les co-sponsors peuvent choisir d'atténuer le risque d'une performance inférieure à la norme ou d'une non-exécution en appliquant une diligence raisonnable sur les capacités d'un </a:t>
            </a:r>
            <a:r>
              <a:rPr lang="fr-FR" b="0" i="0" dirty="0" err="1">
                <a:solidFill>
                  <a:srgbClr val="212529"/>
                </a:solidFill>
                <a:effectLst/>
                <a:latin typeface="Georgia" panose="02040502050405020303" pitchFamily="18" charset="0"/>
              </a:rPr>
              <a:t>co-sponsor</a:t>
            </a:r>
            <a:r>
              <a:rPr lang="fr-FR" b="0" i="0" dirty="0">
                <a:solidFill>
                  <a:srgbClr val="212529"/>
                </a:solidFill>
                <a:effectLst/>
                <a:latin typeface="Georgia" panose="02040502050405020303" pitchFamily="18" charset="0"/>
              </a:rPr>
              <a:t> potentiel et en souscrivant une assurance appropriée.</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https://cms.law/en/media/local/cms-cmno/files/publications/publications/eu-clinical-trials-regulation-new-and-approved </a:t>
            </a:r>
          </a:p>
          <a:p>
            <a:pPr algn="l"/>
            <a:r>
              <a:rPr lang="fr-FR" b="0" i="0" dirty="0">
                <a:solidFill>
                  <a:srgbClr val="212529"/>
                </a:solidFill>
                <a:effectLst/>
                <a:latin typeface="Georgia" panose="02040502050405020303" pitchFamily="18" charset="0"/>
              </a:rPr>
              <a:t>https://www.vbb.com/media/Insights_Newsletters/Updated_Q_A.pdf </a:t>
            </a:r>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16</a:t>
            </a:fld>
            <a:endParaRPr lang="en-GB"/>
          </a:p>
        </p:txBody>
      </p:sp>
    </p:spTree>
    <p:extLst>
      <p:ext uri="{BB962C8B-B14F-4D97-AF65-F5344CB8AC3E}">
        <p14:creationId xmlns:p14="http://schemas.microsoft.com/office/powerpoint/2010/main" val="258721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latin typeface="OpenSans-Light"/>
              </a:rPr>
              <a:t>Entre 2005 et 2015, le secteur a connu une forte tendance à l'acquisition et à l'externalisation. Cette tendance s'est traduite par un modèle commercial et un paysage opérationnel plus diversifiés au sein de la plupart des entreprises pharmaceutiques, ce qui signifie que toute transition peut être soit directe, soit difficile.</a:t>
            </a:r>
          </a:p>
          <a:p>
            <a:pPr algn="l"/>
            <a:r>
              <a:rPr lang="fr-FR" sz="1800" b="0" i="0" u="none" strike="noStrike" baseline="0" dirty="0">
                <a:latin typeface="OpenSans-Light"/>
              </a:rPr>
              <a:t>Par conséquent, il n'existe pas d'approche unique pour répondre au nouveau CTR et une évaluation de l'architecture d'entreprise est fondamentale pour toute transformation au sein d'une organisation pharmaceutique.</a:t>
            </a:r>
          </a:p>
          <a:p>
            <a:pPr algn="l"/>
            <a:endParaRPr lang="fr-FR" sz="1800" b="0" i="0" u="none" strike="noStrike" baseline="0" dirty="0">
              <a:latin typeface="OpenSans-Light"/>
            </a:endParaRPr>
          </a:p>
          <a:p>
            <a:pPr algn="l"/>
            <a:r>
              <a:rPr lang="fr-FR" sz="1800" b="0" i="0" u="none" strike="noStrike" baseline="0" dirty="0">
                <a:latin typeface="OpenSans-Light"/>
              </a:rPr>
              <a:t>Un "essai clinique à faible niveau d'intervention" est défini à l'article 2 (2)(3) du règlement sur les essais cliniques comme un essai clinique qui remplit toutes les conditions suivantes : </a:t>
            </a:r>
          </a:p>
          <a:p>
            <a:pPr algn="l"/>
            <a:r>
              <a:rPr lang="fr-FR" sz="1800" b="0" i="0" u="none" strike="noStrike" baseline="0" dirty="0">
                <a:latin typeface="OpenSans-Light"/>
              </a:rPr>
              <a:t>(a) les médicaments expérimentaux, à l'exclusion des placebos, sont autorisés ; </a:t>
            </a:r>
          </a:p>
          <a:p>
            <a:pPr algn="l"/>
            <a:r>
              <a:rPr lang="fr-FR" sz="1800" b="0" i="0" u="none" strike="noStrike" baseline="0" dirty="0">
                <a:latin typeface="OpenSans-Light"/>
              </a:rPr>
              <a:t>(b) selon le protocole de l'essai clinique, i) les médicaments expérimentaux sont utilisés conformément aux termes de l'autorisation de mise sur le marché ; ou ii) l'utilisation des médicaments expérimentaux est fondée sur des preuves et étayée par des données scientifiques publiées sur la sécurité et l'efficacité de ces médicaments expérimentaux dans l'un quelconque des États membres concernés ; et </a:t>
            </a:r>
          </a:p>
          <a:p>
            <a:pPr algn="l"/>
            <a:r>
              <a:rPr lang="fr-FR" sz="1800" b="0" i="0" u="none" strike="noStrike" baseline="0" dirty="0">
                <a:latin typeface="OpenSans-Light"/>
              </a:rPr>
              <a:t>(c) les procédures supplémentaires de diagnostic ou de surveillance ne représentent pas un risque ou une charge supplémentaire plus que minimal pour la sécurité des sujets par rapport à la pratique clinique normale dans tout État membre concerné ; </a:t>
            </a:r>
          </a:p>
          <a:p>
            <a:pPr algn="l"/>
            <a:endParaRPr lang="fr-FR" sz="1800" b="0" i="0" u="none" strike="noStrike" baseline="0" dirty="0">
              <a:latin typeface="OpenSans-Light"/>
            </a:endParaRPr>
          </a:p>
          <a:p>
            <a:pPr algn="l"/>
            <a:r>
              <a:rPr lang="fr-FR" sz="1800" b="0" i="0" u="none" strike="noStrike" baseline="0" dirty="0">
                <a:latin typeface="OpenSans-Light"/>
              </a:rPr>
              <a:t>L'arbre de décision de l'annexe I peut être utilisé pour déterminer si un essai est un essai clinique à faible intervention au sens du règlement sur les essais cliniques. </a:t>
            </a:r>
          </a:p>
          <a:p>
            <a:pPr algn="l"/>
            <a:endParaRPr lang="fr-FR" sz="1800" b="0" i="0" u="none" strike="noStrike" baseline="0" dirty="0">
              <a:latin typeface="OpenSans-Light"/>
            </a:endParaRPr>
          </a:p>
          <a:p>
            <a:pPr algn="l"/>
            <a:r>
              <a:rPr lang="fr-FR" sz="1800" b="0" i="0" u="none" strike="noStrike" baseline="0" dirty="0">
                <a:latin typeface="OpenSans-Light"/>
              </a:rPr>
              <a:t>Étude non interventionnelle au sens de l'article 1 du RCE</a:t>
            </a:r>
          </a:p>
          <a:p>
            <a:pPr algn="l"/>
            <a:r>
              <a:rPr lang="fr-FR" sz="1800" b="0" i="0" u="none" strike="noStrike" baseline="0" dirty="0">
                <a:latin typeface="OpenSans-Light"/>
              </a:rPr>
              <a:t>Le but de l'exclusion de ces essais du champ d'application du règlement (UE) n° 536/2014 est que ces essais sont généralement considérés comme présentant le risque le plus faible. En outre, cette restriction permet de garantir que les activités médicales qui relèvent de la pratique clinique normale (voir également les questions-réponses 1.18) et qui, en tant que telles, font partie de la surveillance médicale générale d'un patient, sont exclues du champ d'application du règlement (UE) n° 536/2014. </a:t>
            </a:r>
          </a:p>
          <a:p>
            <a:pPr algn="l"/>
            <a:endParaRPr lang="fr-FR" sz="1800" b="0" i="0" u="none" strike="noStrike" baseline="0" dirty="0">
              <a:latin typeface="OpenSans-Light"/>
            </a:endParaRPr>
          </a:p>
          <a:p>
            <a:pPr algn="l"/>
            <a:r>
              <a:rPr lang="fr-FR" sz="1800" b="0" i="0" u="none" strike="noStrike" baseline="0" dirty="0">
                <a:latin typeface="OpenSans-Light"/>
              </a:rPr>
              <a:t>Selon l'article 1 du règlement sur les essais cliniques, les études non interventionnelles sont exclues du champ d'application de ce règlement. </a:t>
            </a:r>
          </a:p>
          <a:p>
            <a:pPr algn="l"/>
            <a:r>
              <a:rPr lang="fr-FR" sz="1800" b="0" i="0" u="none" strike="noStrike" baseline="0" dirty="0">
                <a:latin typeface="OpenSans-Light"/>
              </a:rPr>
              <a:t>Une "étude non interventionnelle" est définie à l'article 2, paragraphe 2, point 4, du règlement sur les essais cliniques comme "une étude clinique autre qu'un essai clinique". </a:t>
            </a:r>
          </a:p>
          <a:p>
            <a:pPr algn="l"/>
            <a:r>
              <a:rPr lang="fr-FR" sz="1800" b="0" i="0" u="none" strike="noStrike" baseline="0" dirty="0">
                <a:latin typeface="OpenSans-Light"/>
              </a:rPr>
              <a:t>Ainsi, une étude est non interventionnelle si elle ne remplit pas l'une des conditions suivantes qui définissent un essai clinique (selon l'article 2, paragraphe 2, point 2) du règlement sur les essais cliniques : </a:t>
            </a:r>
          </a:p>
          <a:p>
            <a:pPr algn="l"/>
            <a:r>
              <a:rPr lang="fr-FR" sz="1800" b="0" i="0" u="none" strike="noStrike" baseline="0" dirty="0">
                <a:latin typeface="OpenSans-Light"/>
              </a:rPr>
              <a:t>a) l'affectation du sujet à une stratégie thérapeutique particulière est décidée à l'avance et ne relève pas de la pratique clinique normale de l'État membre concerné ; </a:t>
            </a:r>
          </a:p>
          <a:p>
            <a:pPr algn="l"/>
            <a:r>
              <a:rPr lang="fr-FR" sz="1800" b="0" i="0" u="none" strike="noStrike" baseline="0" dirty="0">
                <a:latin typeface="OpenSans-Light"/>
              </a:rPr>
              <a:t>b) la décision de prescrire les médicaments expérimentaux est prise en même temps que la décision d'inclure le sujet dans l'étude clinique ; ou </a:t>
            </a:r>
          </a:p>
          <a:p>
            <a:pPr algn="l"/>
            <a:r>
              <a:rPr lang="fr-FR" sz="1800" b="0" i="0" u="none" strike="noStrike" baseline="0" dirty="0">
                <a:latin typeface="OpenSans-Light"/>
              </a:rPr>
              <a:t>c) des procédures de diagnostic ou de surveillance en plus de la pratique clinique normale sont appliquées aux sujets. </a:t>
            </a:r>
          </a:p>
          <a:p>
            <a:pPr algn="l"/>
            <a:r>
              <a:rPr lang="fr-FR" sz="1800" b="0" i="0" u="none" strike="noStrike" baseline="0" dirty="0">
                <a:latin typeface="OpenSans-Light"/>
              </a:rPr>
              <a:t>L'arbre de décision de l'annexe I peut être utilisé pour déterminer si un essai est un essai clinique à faible intervention au sens du règlement sur les essais cliniques. </a:t>
            </a:r>
          </a:p>
          <a:p>
            <a:pPr algn="l"/>
            <a:endParaRPr lang="fr-FR" sz="1800" b="0" i="0" u="none" strike="noStrike" baseline="0" dirty="0">
              <a:latin typeface="OpenSans-Light"/>
            </a:endParaRPr>
          </a:p>
          <a:p>
            <a:pPr algn="l"/>
            <a:endParaRPr lang="fr-FR" sz="1800" b="0" i="0" u="none" strike="noStrike" baseline="0" dirty="0">
              <a:latin typeface="OpenSans-Light"/>
            </a:endParaRPr>
          </a:p>
          <a:p>
            <a:endParaRPr lang="en-GB" sz="16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17</a:t>
            </a:fld>
            <a:endParaRPr lang="en-GB"/>
          </a:p>
        </p:txBody>
      </p:sp>
    </p:spTree>
    <p:extLst>
      <p:ext uri="{BB962C8B-B14F-4D97-AF65-F5344CB8AC3E}">
        <p14:creationId xmlns:p14="http://schemas.microsoft.com/office/powerpoint/2010/main" val="56473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fr-FR" b="0" i="1" dirty="0">
                <a:solidFill>
                  <a:srgbClr val="000000"/>
                </a:solidFill>
                <a:effectLst/>
                <a:latin typeface="35 Light"/>
              </a:rPr>
              <a:t>Le règlement européen de 2014 sur les essais cliniques de médicaments est entré en vigueur le 31 janvier 2022.Tous les essais cliniques de médicaments seront désormais régis par cette réglementation. </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L'un des objectifs est d'harmoniser l'évaluation des essais cliniques dans les différents pays européens tout en maintenant un haut niveau de protection des participants.</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Les essais cliniques doivent faire l'objet de deux évaluations qui doivent être favorables :</a:t>
            </a:r>
          </a:p>
          <a:p>
            <a:pPr algn="l" fontAlgn="base"/>
            <a:r>
              <a:rPr lang="fr-FR" b="0" i="1" dirty="0">
                <a:solidFill>
                  <a:srgbClr val="000000"/>
                </a:solidFill>
                <a:effectLst/>
                <a:latin typeface="35 Light"/>
              </a:rPr>
              <a:t>- une évaluation coordonnée au niveau européen (protocole de recherche, documents scientifiques sur le médicament testé, etc.) par les autorités sanitaires, l'Agence nationale de sécurité du médicament et des produits de santé (ANSM) en France,</a:t>
            </a:r>
          </a:p>
          <a:p>
            <a:pPr algn="l" fontAlgn="base"/>
            <a:r>
              <a:rPr lang="fr-FR" b="0" i="1" dirty="0">
                <a:solidFill>
                  <a:srgbClr val="000000"/>
                </a:solidFill>
                <a:effectLst/>
                <a:latin typeface="35 Light"/>
              </a:rPr>
              <a:t>- une évaluation systématique française réalisée par les comités de protection des personnes ( CPP ), portant sur la protection des participants à l'essai, les méthodes de recrutement des patients, la lisibilité des informations fournies, l'adéquation du site de recherche ou la formation des investigateurs.</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Si l'essai est réalisé uniquement en France, l'évaluation de la demande d'autorisation d'essai clinique sera réalisée uniquement en France pour les deux décisions.</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Si un essai est réalisé dans plusieurs pays européens, la décision sur les documents scientifiques et le protocole de recherche sera une décision conjointe des autorités sanitaires des pays impliqués dans cette recherche (donc avec l'implication de l'ANSM en France), et la décision relative à la protection des personnes sera une décision prise uniquement par la France, par les CPP.</a:t>
            </a:r>
          </a:p>
          <a:p>
            <a:pPr algn="l" fontAlgn="base"/>
            <a:r>
              <a:rPr lang="fr-FR" b="0" i="1" dirty="0">
                <a:solidFill>
                  <a:srgbClr val="000000"/>
                </a:solidFill>
                <a:effectLst/>
                <a:latin typeface="35 Light"/>
              </a:rPr>
              <a:t>Au final, en France, c'est </a:t>
            </a:r>
            <a:r>
              <a:rPr lang="fr-FR" b="1" i="1" dirty="0">
                <a:solidFill>
                  <a:srgbClr val="000000"/>
                </a:solidFill>
                <a:effectLst/>
                <a:latin typeface="35 Light"/>
              </a:rPr>
              <a:t>l'ANSM qui délivrera l'autorisation de réaliser l'essai</a:t>
            </a:r>
            <a:r>
              <a:rPr lang="fr-FR" b="0" i="1" dirty="0">
                <a:solidFill>
                  <a:srgbClr val="000000"/>
                </a:solidFill>
                <a:effectLst/>
                <a:latin typeface="35 Light"/>
              </a:rPr>
              <a:t>.</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Une période d'application progressive est prévue pour laisser le temps à tous les acteurs de la recherche clinique de s'organiser.</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En pratique, la France, qui a été l'un des premiers pays à adopter une loi sur la protection des personnes en 1988, avait déjà anticipé cette réglementation et le processus est déjà bien rodé.</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Cette réglementation apporte également d'autres éléments en faveur d'une plus grande implication des patients et d'une meilleure transparence dans tous les pays européens, tels que :- l'implication des associations de patients dans la conception de l'essai clinique est encouragée (partie intégrante du dossier de demande d'autorisation),- la mise en place d'une base de données accessible au grand public, contenant les informations utiles sur les essais : essais en cours avec informations sur le recrutement des patients, résumé de l'essai, protocole, données d'autres recherches sur le même médicament, rapports finaux, évaluations des autorités sanitaires, etc.</a:t>
            </a: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https://notre-recherche-clinique.fr/france-europe-la-reglementation-des-essais-cliniques-sur-les-medicaments-evolue/ </a:t>
            </a:r>
          </a:p>
          <a:p>
            <a:pPr algn="l" fontAlgn="base"/>
            <a:endParaRPr lang="fr-FR" b="0" i="1" dirty="0">
              <a:solidFill>
                <a:srgbClr val="000000"/>
              </a:solidFill>
              <a:effectLst/>
              <a:latin typeface="35 Light"/>
            </a:endParaRPr>
          </a:p>
          <a:p>
            <a:pPr algn="l" fontAlgn="base"/>
            <a:endParaRPr lang="fr-FR" b="0" i="1" dirty="0">
              <a:solidFill>
                <a:srgbClr val="000000"/>
              </a:solidFill>
              <a:effectLst/>
              <a:latin typeface="35 Light"/>
            </a:endParaRPr>
          </a:p>
          <a:p>
            <a:pPr algn="l" fontAlgn="base"/>
            <a:r>
              <a:rPr lang="fr-FR" b="0" i="1" dirty="0">
                <a:solidFill>
                  <a:srgbClr val="000000"/>
                </a:solidFill>
                <a:effectLst/>
                <a:latin typeface="35 Light"/>
              </a:rPr>
              <a:t> </a:t>
            </a:r>
          </a:p>
          <a:p>
            <a:pPr algn="l" fontAlgn="base"/>
            <a:endParaRPr lang="fr-FR" b="0" i="1" dirty="0">
              <a:solidFill>
                <a:srgbClr val="000000"/>
              </a:solidFill>
              <a:effectLst/>
              <a:latin typeface="35 Light"/>
            </a:endParaRPr>
          </a:p>
          <a:p>
            <a:pPr algn="l" fontAlgn="base"/>
            <a:endParaRPr lang="fr-FR" b="0" i="1" dirty="0">
              <a:solidFill>
                <a:srgbClr val="000000"/>
              </a:solidFill>
              <a:effectLst/>
              <a:latin typeface="35 Light"/>
            </a:endParaRPr>
          </a:p>
          <a:p>
            <a:pPr algn="l" fontAlgn="base"/>
            <a:endParaRPr lang="fr-FR" b="0" i="1" dirty="0">
              <a:solidFill>
                <a:srgbClr val="000000"/>
              </a:solidFill>
              <a:effectLst/>
              <a:latin typeface="35 Light"/>
            </a:endParaRPr>
          </a:p>
          <a:p>
            <a:pPr algn="l" fontAlgn="base"/>
            <a:endParaRPr lang="fr-FR" b="0" i="1" dirty="0">
              <a:solidFill>
                <a:srgbClr val="000000"/>
              </a:solidFill>
              <a:effectLst/>
              <a:latin typeface="35 Light"/>
            </a:endParaRPr>
          </a:p>
          <a:p>
            <a:pPr algn="l" fontAlgn="base"/>
            <a:endParaRPr lang="fr-FR" b="0" i="1" dirty="0">
              <a:solidFill>
                <a:srgbClr val="000000"/>
              </a:solidFill>
              <a:effectLst/>
              <a:latin typeface="35 Light"/>
            </a:endParaRPr>
          </a:p>
          <a:p>
            <a:pPr algn="l"/>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18</a:t>
            </a:fld>
            <a:endParaRPr lang="en-GB"/>
          </a:p>
        </p:txBody>
      </p:sp>
    </p:spTree>
    <p:extLst>
      <p:ext uri="{BB962C8B-B14F-4D97-AF65-F5344CB8AC3E}">
        <p14:creationId xmlns:p14="http://schemas.microsoft.com/office/powerpoint/2010/main" val="244053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19</a:t>
            </a:fld>
            <a:endParaRPr lang="en-GB"/>
          </a:p>
        </p:txBody>
      </p:sp>
    </p:spTree>
    <p:extLst>
      <p:ext uri="{BB962C8B-B14F-4D97-AF65-F5344CB8AC3E}">
        <p14:creationId xmlns:p14="http://schemas.microsoft.com/office/powerpoint/2010/main" val="42984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1" u="none" dirty="0">
                <a:solidFill>
                  <a:schemeClr val="tx1"/>
                </a:solidFill>
                <a:effectLst/>
                <a:latin typeface="+mn-lt"/>
              </a:rPr>
              <a:t>Le règlement apportera de nouvelles exigences concernant les demandes, les délais et les communications avec les autorités compétentes et les comités d'éthique, et s'appuie sur les mêmes principes centraux de bonnes pratiques cliniques que l'actuelle directive européenne 2001/20/EF. Le règlement sur les essais cliniques peut être consulté sur la page web de la Commission européenne, ainsi que le document complet de questions et réponses.</a:t>
            </a:r>
          </a:p>
          <a:p>
            <a:pPr algn="l"/>
            <a:endParaRPr lang="fr-FR" b="0" i="1" u="none" dirty="0">
              <a:solidFill>
                <a:schemeClr val="tx1"/>
              </a:solidFill>
              <a:effectLst/>
              <a:latin typeface="+mn-lt"/>
            </a:endParaRPr>
          </a:p>
          <a:p>
            <a:pPr algn="l"/>
            <a:r>
              <a:rPr lang="fr-FR" b="0" i="1" u="none" dirty="0">
                <a:solidFill>
                  <a:schemeClr val="tx1"/>
                </a:solidFill>
                <a:effectLst/>
                <a:latin typeface="+mn-lt"/>
              </a:rPr>
              <a:t>Les nouvelles exigences concernant le dossier de demande sont décrites à l'annexe I du règlement.</a:t>
            </a:r>
          </a:p>
          <a:p>
            <a:pPr algn="l"/>
            <a:endParaRPr lang="fr-FR" b="0" i="1" u="none" dirty="0">
              <a:solidFill>
                <a:schemeClr val="tx1"/>
              </a:solidFill>
              <a:effectLst/>
              <a:latin typeface="+mn-lt"/>
            </a:endParaRPr>
          </a:p>
          <a:p>
            <a:pPr algn="l"/>
            <a:r>
              <a:rPr lang="fr-FR" b="0" i="1" u="none" dirty="0">
                <a:solidFill>
                  <a:schemeClr val="tx1"/>
                </a:solidFill>
                <a:effectLst/>
                <a:latin typeface="+mn-lt"/>
              </a:rPr>
              <a:t>L'Agence européenne des médicaments (EMA) offre un soutien et une formation au nouveau portail CTIS. Le matériel de formation et de soutien est disponible sur sa page Web.</a:t>
            </a:r>
          </a:p>
          <a:p>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20</a:t>
            </a:fld>
            <a:endParaRPr lang="en-GB"/>
          </a:p>
        </p:txBody>
      </p:sp>
    </p:spTree>
    <p:extLst>
      <p:ext uri="{BB962C8B-B14F-4D97-AF65-F5344CB8AC3E}">
        <p14:creationId xmlns:p14="http://schemas.microsoft.com/office/powerpoint/2010/main" val="8573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a:spcAft>
                <a:spcPts val="12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1. Premièrement, l'article 28 (2) du CTR mentionne que les données doivent être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utilisées en dehors du protocole de l'essai clinique, exclusivement à des fins scientifiques. </a:t>
            </a:r>
          </a:p>
          <a:p>
            <a:pPr marL="742950"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Ce qu'il faut entendre par "fins scientifiques" n'est pas précisé dans le CTR. </a:t>
            </a:r>
          </a:p>
          <a:p>
            <a:pPr marL="742950"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l'absence de toute explication, la recherche scientifique pourrait être interprétée au sens large, ce qui signifie que les institutions privées pourraient également bénéficier du consentement donné pour utiliser les données en dehors du protocole si c'est à des fins de recherche. Toutefois, l'incertitude ne peut être totalement exclue,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car le considérant 29 prévoit qu'"il convient que les universités et autres institutions de recherche, dans certaines circonstances conformes à la législation applicable en matière de protection des données, puissent collecter des données provenant d'essais cliniques afin de les utiliser pour des recherches scientifiques futures, par exemple à des fins de recherche en médecine, en sciences naturelles ou en sciences sociales [...]". </a:t>
            </a:r>
          </a:p>
          <a:p>
            <a:pPr marL="457200" algn="just">
              <a:spcAft>
                <a:spcPts val="12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référence exclusive aux "universités et autres institutions de recherche" pourrait être interprétée comme excluant les institutions privées de la possibilité d'utiliser les données des essais cliniques à des fins de recherche ultérieure. </a:t>
            </a:r>
          </a:p>
          <a:p>
            <a:pPr marL="1200150" lvl="1"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Il n'y 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de clarification dans les travaux préparatoires car le considérant initial ne faisait même pas référence à ces universités et autres institutions de recherche et la raison de la modification du texte est inconnue. </a:t>
            </a:r>
          </a:p>
          <a:p>
            <a:pPr marL="457200" algn="just">
              <a:spcAft>
                <a:spcPts val="12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 Deuxièmement, l'article 28(2) du CTR précise que ce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consentement peut être retiré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tout moment par le sujet ou son représentant légal désigné. </a:t>
            </a:r>
          </a:p>
          <a:p>
            <a:pPr marL="742950"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première observation importante est que cet article 28(2) CTR semble un peu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hors contexte dans le cadre d'un essai clinique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 Il ne s'agit pas d'une exigence pour la conduite d'un essai clinique. Il concerne uniquement l'utilisation des données à d'autres fins de recherche scientifique, un sujet qui est déjà largement réglementé dans un autre cadre. Cela nous amène à nous demander sur quelle base juridique est fondée cette exigence supplémentaire.</a:t>
            </a:r>
          </a:p>
          <a:p>
            <a:pPr marL="742950"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existe de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sérieux doutes quant à la validité de la base juridique </a:t>
            </a:r>
            <a:r>
              <a:rPr lang="fr-FR" sz="1800" dirty="0">
                <a:effectLst/>
                <a:latin typeface="Calibri" panose="020F0502020204030204" pitchFamily="34" charset="0"/>
                <a:ea typeface="Calibri" panose="020F0502020204030204" pitchFamily="34" charset="0"/>
                <a:cs typeface="Times New Roman" panose="02020603050405020304" pitchFamily="18" charset="0"/>
              </a:rPr>
              <a:t>sur laquelle le législateur européen s'est appuyé pour fixer l'obligation légale supplémentaire inscrite à l'article 28(2) du RTC. </a:t>
            </a:r>
          </a:p>
          <a:p>
            <a:pPr marL="1200150" lvl="1"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Tout d'abord, le consentement supplémentaire n'est clairement pas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une question relative au marché intérieur</a:t>
            </a:r>
            <a:r>
              <a:rPr lang="fr-FR" sz="1800" dirty="0">
                <a:effectLst/>
                <a:latin typeface="Calibri" panose="020F0502020204030204" pitchFamily="34" charset="0"/>
                <a:ea typeface="Calibri" panose="020F0502020204030204" pitchFamily="34" charset="0"/>
                <a:cs typeface="Times New Roman" panose="02020603050405020304" pitchFamily="18" charset="0"/>
              </a:rPr>
              <a:t>. Ensuite, cette exigence ne semble pas non plus s'inscrire dans le contexte de la fixation de normes élevées de qualité et de sécurité pour les médicaments et les dispositifs à usage médical.  En effet, l'utilisation de ces données pour la recherche scientifique peut ou va régulièrement sortir du contexte spécifique de cette base juridique. Le sujet de recherche ultérieur peut être totalement différent et ne peut en aucun cas évaluer l'utilisation de médicaments ou de dispositifs chez l'homme.  </a:t>
            </a:r>
          </a:p>
          <a:p>
            <a:pPr marL="1200150" lvl="1"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CTR, en réglementant également l'utilisation ultérieure des données en dehors du contexte des essais cliniques, avec éventuellement aucun rapport avec les médicaments ou les dispositifs, peut clairement avoir dépassé les règles législatives applicables et sa base juridique. Pour cette raison, étant donné l'absence apparente de base juridique de cette disposition, la question de la légalité de l'article 28(2) du RTC mérite d'être approfondie.</a:t>
            </a:r>
          </a:p>
          <a:p>
            <a:pPr marL="1200150" lvl="1"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En plus de ce point, il est également utile d'examiner si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l'imposition d'une restriction supplémentaire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l'utilisation des données des essais cliniques pour la recherche scientifique a jamais été l'intention du législateur européen. </a:t>
            </a:r>
          </a:p>
          <a:p>
            <a:pPr marL="1657350" lvl="2"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première indication </a:t>
            </a:r>
            <a:r>
              <a:rPr lang="fr-FR" sz="1800" dirty="0">
                <a:effectLst/>
                <a:latin typeface="Calibri" panose="020F0502020204030204" pitchFamily="34" charset="0"/>
                <a:ea typeface="Calibri" panose="020F0502020204030204" pitchFamily="34" charset="0"/>
                <a:cs typeface="Times New Roman" panose="02020603050405020304" pitchFamily="18" charset="0"/>
              </a:rPr>
              <a:t>de l'intention du législateur européen peut être trouvée dans le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considérant 29 du RTC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p>
          <a:p>
            <a:pPr marL="2114550" lvl="3"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Il convient que les universités et autres institutions de recherche, dans certaines circonstances conformes à la législation applicable en matière de protection des données, puissent collecter des données provenant d'essais cliniques afin de les utiliser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pour de futures recherches scientifiques, </a:t>
            </a:r>
            <a:r>
              <a:rPr lang="fr-FR" sz="1800" dirty="0">
                <a:effectLst/>
                <a:latin typeface="Calibri" panose="020F0502020204030204" pitchFamily="34" charset="0"/>
                <a:ea typeface="Calibri" panose="020F0502020204030204" pitchFamily="34" charset="0"/>
                <a:cs typeface="Times New Roman" panose="02020603050405020304" pitchFamily="18" charset="0"/>
              </a:rPr>
              <a:t>par exemple à des fins de recherche en médecine, en sciences naturelles ou en sciences sociales. </a:t>
            </a:r>
          </a:p>
          <a:p>
            <a:pPr marL="2114550" lvl="3" indent="-285750" algn="just">
              <a:spcAft>
                <a:spcPts val="1200"/>
              </a:spcAft>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Afin de collecter des données à de telles fins, il est nécessaire que le sujet donne son </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consentement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pour utiliser ses données en dehors du protocole de l'essai clinique et qu'il ait le droit de retirer ce consentement à tout moment. Il est également nécessaire que les projets de recherche basés sur de telles données fassent l'objet d'examens appropriés pour la recherche sur les données humaines, par exemple sur les aspects éthiques, avant d'être menés.</a:t>
            </a:r>
          </a:p>
          <a:p>
            <a:pPr marL="1657350" lvl="2" indent="-285750" algn="just">
              <a:spcAft>
                <a:spcPts val="1200"/>
              </a:spcAft>
              <a:buFontTx/>
              <a:buChar char="-"/>
            </a:pPr>
            <a:r>
              <a:rPr lang="fr-FR" sz="1800" dirty="0">
                <a:effectLst/>
                <a:latin typeface="Georgia" panose="02040502050405020303" pitchFamily="18" charset="0"/>
                <a:ea typeface="Calibri" panose="020F0502020204030204" pitchFamily="34" charset="0"/>
                <a:cs typeface="Times New Roman" panose="02020603050405020304" pitchFamily="18" charset="0"/>
              </a:rPr>
              <a:t>Une </a:t>
            </a:r>
            <a:r>
              <a:rPr lang="fr-FR" sz="1800" b="1" dirty="0">
                <a:effectLst/>
                <a:latin typeface="Georgia" panose="02040502050405020303" pitchFamily="18" charset="0"/>
                <a:ea typeface="Calibri" panose="020F0502020204030204" pitchFamily="34" charset="0"/>
                <a:cs typeface="Times New Roman" panose="02020603050405020304" pitchFamily="18" charset="0"/>
              </a:rPr>
              <a:t>deuxième indication </a:t>
            </a:r>
            <a:r>
              <a:rPr lang="fr-FR" sz="1800" dirty="0">
                <a:effectLst/>
                <a:latin typeface="Georgia" panose="02040502050405020303" pitchFamily="18" charset="0"/>
                <a:ea typeface="Calibri" panose="020F0502020204030204" pitchFamily="34" charset="0"/>
                <a:cs typeface="Times New Roman" panose="02020603050405020304" pitchFamily="18" charset="0"/>
              </a:rPr>
              <a:t>de l'intention du législateur européen peut être trouvée dans les travaux préparatoires du CTR.  </a:t>
            </a:r>
          </a:p>
          <a:p>
            <a:pPr marL="2114550" lvl="3" indent="-285750" algn="just">
              <a:spcAft>
                <a:spcPts val="1200"/>
              </a:spcAft>
              <a:buFontTx/>
              <a:buChar char="-"/>
            </a:pPr>
            <a:r>
              <a:rPr lang="fr-FR" sz="1800" dirty="0">
                <a:effectLst/>
                <a:latin typeface="Georgia" panose="02040502050405020303" pitchFamily="18" charset="0"/>
                <a:ea typeface="Calibri" panose="020F0502020204030204" pitchFamily="34" charset="0"/>
                <a:cs typeface="Times New Roman" panose="02020603050405020304" pitchFamily="18" charset="0"/>
              </a:rPr>
              <a:t>L'article </a:t>
            </a:r>
            <a:r>
              <a:rPr lang="fr-FR" sz="1800" u="sng" dirty="0">
                <a:effectLst/>
                <a:latin typeface="Georgia" panose="02040502050405020303" pitchFamily="18" charset="0"/>
                <a:ea typeface="Calibri" panose="020F0502020204030204" pitchFamily="34" charset="0"/>
                <a:cs typeface="Times New Roman" panose="02020603050405020304" pitchFamily="18" charset="0"/>
              </a:rPr>
              <a:t>28(2) du CTR n'a pas été inclus dans la proposition de la Commission</a:t>
            </a:r>
            <a:r>
              <a:rPr lang="fr-FR" sz="1800" dirty="0">
                <a:effectLst/>
                <a:latin typeface="Georgia" panose="02040502050405020303" pitchFamily="18" charset="0"/>
                <a:ea typeface="Calibri" panose="020F0502020204030204" pitchFamily="34" charset="0"/>
                <a:cs typeface="Times New Roman" panose="02020603050405020304" pitchFamily="18" charset="0"/>
              </a:rPr>
              <a:t>. Il a été présenté ultérieurement par la commission de l'industrie, de la recherche et de l'énergie comme suit : </a:t>
            </a:r>
          </a:p>
          <a:p>
            <a:pPr marL="2114550" lvl="3" indent="-285750" algn="just">
              <a:spcAft>
                <a:spcPts val="1200"/>
              </a:spcAft>
              <a:buFontTx/>
              <a:buChar char="-"/>
            </a:pPr>
            <a:r>
              <a:rPr lang="fr-FR" sz="1800" dirty="0">
                <a:effectLst/>
                <a:latin typeface="Georgia" panose="02040502050405020303" pitchFamily="18" charset="0"/>
                <a:ea typeface="Calibri" panose="020F0502020204030204" pitchFamily="34" charset="0"/>
                <a:cs typeface="Times New Roman" panose="02020603050405020304" pitchFamily="18" charset="0"/>
              </a:rPr>
              <a:t>Lorsque le sujet est tenu de donner son consentement pour un essai clinique, il doit avoir la possibilité de donner un consentement large, à l'institution traitante, pour que ses données soient utilisées après la fin de l'essai clinique à des fins historiques, statistiques ou de recherche scientifique, et de retirer son consentement à tout moment.  Cette première version de ce paragraphe 2 était justifiée comme suit : </a:t>
            </a:r>
          </a:p>
          <a:p>
            <a:pPr marL="2114550" lvl="3" indent="-285750" algn="just">
              <a:spcAft>
                <a:spcPts val="1200"/>
              </a:spcAft>
              <a:buFontTx/>
              <a:buChar char="-"/>
            </a:pPr>
            <a:r>
              <a:rPr lang="fr-FR" sz="1800" i="1" dirty="0">
                <a:effectLst/>
                <a:latin typeface="Georgia" panose="02040502050405020303" pitchFamily="18" charset="0"/>
                <a:ea typeface="Calibri" panose="020F0502020204030204" pitchFamily="34" charset="0"/>
                <a:cs typeface="Times New Roman" panose="02020603050405020304" pitchFamily="18" charset="0"/>
              </a:rPr>
              <a:t>"Lorsqu'un patient est enrôlé dans un essai clinique, il lui est demandé de signer un formulaire où il donne son consentement éclairé exclusivement pour la durée et dans le cadre de l'essai. Une fois l'essai terminé, les données de suivi ne peuvent plus être utilisées, même à des fins de recherche, à moins que le chercheur n'obtienne des consentements supplémentaires. Dans le cadre du consentement initial, une option de consentement élargi doit être proposée au patient, selon laquelle ses données peuvent être utilisées à la demande de l'institution traitante pour des recherches futures</a:t>
            </a:r>
            <a:r>
              <a:rPr lang="fr-FR" sz="1800" dirty="0">
                <a:effectLst/>
                <a:latin typeface="Georgia" panose="02040502050405020303" pitchFamily="18" charset="0"/>
                <a:ea typeface="Calibri" panose="020F0502020204030204" pitchFamily="34" charset="0"/>
                <a:cs typeface="Times New Roman" panose="02020603050405020304" pitchFamily="18" charset="0"/>
              </a:rPr>
              <a:t>". </a:t>
            </a:r>
          </a:p>
          <a:p>
            <a:pPr marL="457200" algn="just">
              <a:spcAft>
                <a:spcPts val="1200"/>
              </a:spcAft>
            </a:pP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Georgia" panose="02040502050405020303" pitchFamily="18" charset="0"/>
                <a:ea typeface="Calibri" panose="020F0502020204030204" pitchFamily="34" charset="0"/>
                <a:cs typeface="Times New Roman" panose="02020603050405020304" pitchFamily="18" charset="0"/>
              </a:rPr>
              <a:t>Le considérant cité, les amendements déposés et leurs justifications impliquent, selon nous, l'intention d'élargir la possibilité d'utiliser les données des essais. Même l'exigence du consentement est destinée à permettre plus d'utilisations des données d'essai. Bien que cela ne soit pas explicitement mentionné, nous déduisons également de ces textes une intention d'encourager la recherche scientifique. </a:t>
            </a:r>
          </a:p>
          <a:p>
            <a:pPr marL="457200" algn="just">
              <a:spcAft>
                <a:spcPts val="1200"/>
              </a:spcAft>
            </a:pP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Georgia" panose="02040502050405020303" pitchFamily="18" charset="0"/>
                <a:ea typeface="Calibri" panose="020F0502020204030204" pitchFamily="34" charset="0"/>
                <a:cs typeface="Times New Roman" panose="02020603050405020304" pitchFamily="18" charset="0"/>
              </a:rPr>
              <a:t>D'autre part, la possibilité d'utiliser les données d'essai est limitée par l'exigence d'un consentement supplémentaire pour l'utilisation de ces données, en plus de la nécessité de se conformer aux critères du GDPR pour utiliser ces données. </a:t>
            </a:r>
          </a:p>
          <a:p>
            <a:pPr marL="457200" algn="just">
              <a:spcAft>
                <a:spcPts val="1200"/>
              </a:spcAft>
            </a:pP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Georgia" panose="02040502050405020303" pitchFamily="18" charset="0"/>
                <a:ea typeface="Calibri" panose="020F0502020204030204" pitchFamily="34" charset="0"/>
                <a:cs typeface="Times New Roman" panose="02020603050405020304" pitchFamily="18" charset="0"/>
              </a:rPr>
              <a:t>Il convient de noter qu'il </a:t>
            </a:r>
            <a:r>
              <a:rPr lang="fr-FR" sz="1800" b="1" dirty="0">
                <a:effectLst/>
                <a:latin typeface="Georgia" panose="02040502050405020303" pitchFamily="18" charset="0"/>
                <a:ea typeface="Calibri" panose="020F0502020204030204" pitchFamily="34" charset="0"/>
                <a:cs typeface="Times New Roman" panose="02020603050405020304" pitchFamily="18" charset="0"/>
              </a:rPr>
              <a:t>n'est pas clair quel est l'objectif exact de ce consentement supplémentaire</a:t>
            </a:r>
            <a:r>
              <a:rPr lang="fr-FR" sz="1800" dirty="0">
                <a:effectLst/>
                <a:latin typeface="Georgia" panose="02040502050405020303" pitchFamily="18" charset="0"/>
                <a:ea typeface="Calibri" panose="020F0502020204030204" pitchFamily="34" charset="0"/>
                <a:cs typeface="Times New Roman" panose="02020603050405020304" pitchFamily="18" charset="0"/>
              </a:rPr>
              <a:t>. En effet, la protection des données personnelles est également un élément important de la protection de la dignité humaine et, nous supposons que le législateur européen avait cet objectif légitime à l'esprit. Mais en ce qui concerne l'utilisation des données à caractère personnel, les travaux préparatoires et les considérants font toujours référence aux dispositions de la directive 95/46/CE et, à l'heure actuelle, cet objectif légitime est largement réglementé par le GDPR.</a:t>
            </a:r>
          </a:p>
          <a:p>
            <a:pPr marL="457200" algn="just">
              <a:spcAft>
                <a:spcPts val="1200"/>
              </a:spcAft>
            </a:pP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Georgia" panose="02040502050405020303" pitchFamily="18" charset="0"/>
                <a:ea typeface="Calibri" panose="020F0502020204030204" pitchFamily="34" charset="0"/>
                <a:cs typeface="Times New Roman" panose="02020603050405020304" pitchFamily="18" charset="0"/>
              </a:rPr>
              <a:t>Pour cette raison, on peut affirmer </a:t>
            </a:r>
            <a:r>
              <a:rPr lang="fr-FR" sz="1800" b="1" dirty="0">
                <a:effectLst/>
                <a:latin typeface="Georgia" panose="02040502050405020303" pitchFamily="18" charset="0"/>
                <a:ea typeface="Calibri" panose="020F0502020204030204" pitchFamily="34" charset="0"/>
                <a:cs typeface="Times New Roman" panose="02020603050405020304" pitchFamily="18" charset="0"/>
              </a:rPr>
              <a:t>que l'article 28(2) n'est pas conforme au principe de proportionnalité.  </a:t>
            </a:r>
          </a:p>
          <a:p>
            <a:pPr marL="457200" algn="just">
              <a:spcAft>
                <a:spcPts val="1200"/>
              </a:spcAft>
            </a:pPr>
            <a:endParaRPr lang="fr-FR" sz="1800" b="1"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r>
              <a:rPr lang="fr-FR" sz="1800" dirty="0">
                <a:effectLst/>
                <a:latin typeface="Georgia" panose="02040502050405020303" pitchFamily="18" charset="0"/>
                <a:ea typeface="Calibri" panose="020F0502020204030204" pitchFamily="34" charset="0"/>
                <a:cs typeface="Times New Roman" panose="02020603050405020304" pitchFamily="18" charset="0"/>
              </a:rPr>
              <a:t>Il découle du protocole n°2 du traité sur le fonctionnement de l'Union européenne que chaque institution veille au respect constant du principe de proportionnalité et que les actes législatifs sont justifiés au regard de ce principe. Ce principe exige que les mesures adoptées par les institutions de l'UE ne dépassent pas les limites de ce qui est approprié et nécessaire pour atteindre les objectifs légitimement poursuivis par la législation en question ; lorsqu'il y a un choix entre plusieurs mesures appropriées, il faut recourir à la moins onéreuse et les inconvénients causés ne doivent pas être disproportionnés par rapport aux buts poursuivis (voir, en ce sens, arrêts du 16 décembre 1999, UDL, C-101/98, EU : C:1999:615, point 30, et du 17 mars 2011, AJD </a:t>
            </a:r>
            <a:r>
              <a:rPr lang="fr-FR" sz="1800" dirty="0" err="1">
                <a:effectLst/>
                <a:latin typeface="Georgia" panose="02040502050405020303" pitchFamily="18" charset="0"/>
                <a:ea typeface="Calibri" panose="020F0502020204030204" pitchFamily="34" charset="0"/>
                <a:cs typeface="Times New Roman" panose="02020603050405020304" pitchFamily="18" charset="0"/>
              </a:rPr>
              <a:t>Tuna</a:t>
            </a:r>
            <a:r>
              <a:rPr lang="fr-FR" sz="1800" dirty="0">
                <a:effectLst/>
                <a:latin typeface="Georgia" panose="02040502050405020303" pitchFamily="18" charset="0"/>
                <a:ea typeface="Calibri" panose="020F0502020204030204" pitchFamily="34" charset="0"/>
                <a:cs typeface="Times New Roman" panose="02020603050405020304" pitchFamily="18" charset="0"/>
              </a:rPr>
              <a:t>, C-221/09, EU:C:2011:153, point 79 et la jurisprudence citée). En ce qui concerne l'article 28, paragraphe 2, du RTC, on peut faire valoir que les mesures utilisées pour poursuivre l'objectif légitime, à savoir la protection des données à caractère personnel du sujet du procès, ne sont pas proportionnées, car cet objectif est déjà largement couvert par le GDPR. En outre, cela entrave l'intention d'élargir la possibilité d'utiliser les données d'essai pour la recherche scientifique. En conséquence, la question de la légalité de l'article 28(2) du RTC peut à nouveau être soulevée.</a:t>
            </a:r>
          </a:p>
          <a:p>
            <a:pPr marL="457200" algn="just">
              <a:spcAft>
                <a:spcPts val="1200"/>
              </a:spcAft>
            </a:pP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p>
            <a:pPr marL="457200" algn="just">
              <a:spcAft>
                <a:spcPts val="1200"/>
              </a:spcAft>
            </a:pP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GB" sz="1800" dirty="0">
              <a:effectLst/>
              <a:latin typeface="Calibri Light" panose="020F0302020204030204" pitchFamily="34" charset="0"/>
              <a:ea typeface="Calibri" panose="020F0502020204030204" pitchFamily="34" charset="0"/>
              <a:cs typeface="Arial" panose="020B0604020202020204" pitchFamily="34" charset="0"/>
            </a:endParaRPr>
          </a:p>
          <a:p>
            <a:pPr algn="l"/>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22</a:t>
            </a:fld>
            <a:endParaRPr lang="en-GB"/>
          </a:p>
        </p:txBody>
      </p:sp>
    </p:spTree>
    <p:extLst>
      <p:ext uri="{BB962C8B-B14F-4D97-AF65-F5344CB8AC3E}">
        <p14:creationId xmlns:p14="http://schemas.microsoft.com/office/powerpoint/2010/main" val="12070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AA0218-8EA7-46C1-B12C-665269A91A87}" type="slidenum">
              <a:rPr lang="en-GB" smtClean="0"/>
              <a:t>3</a:t>
            </a:fld>
            <a:endParaRPr lang="en-GB"/>
          </a:p>
        </p:txBody>
      </p:sp>
    </p:spTree>
    <p:extLst>
      <p:ext uri="{BB962C8B-B14F-4D97-AF65-F5344CB8AC3E}">
        <p14:creationId xmlns:p14="http://schemas.microsoft.com/office/powerpoint/2010/main" val="402747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a:solidFill>
                  <a:srgbClr val="212529"/>
                </a:solidFill>
                <a:effectLst/>
                <a:latin typeface="Georgia" panose="02040502050405020303" pitchFamily="18" charset="0"/>
              </a:rPr>
              <a:t>Le règlement fournit également une définition et davantage d'informations pour les médicaments auxiliaires, qui sont des produits utilisés pour les moyens d'un essai clinique tels que décrits dans le protocole, mais pas en tant que médicament expérimental, "tels que les médicaments utilisés pour le traitement de fond, les agents de provocation, les médicaments de secours, ou utilisés pour évaluer les paramètres d'un essai clinique". </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Auparavant, ces produits étaient désignés par le terme "non-IMP" dans le guide sur les médicaments expérimentaux (IMP) et autres médicaments utilisés dans les essais cliniques. Grâce au RTC 536/2014 de l'UE, les AMP sont couverts par la loi au lieu d'être simplement réglementés par une ligne directrice.</a:t>
            </a:r>
          </a:p>
          <a:p>
            <a:pPr algn="l"/>
            <a:endParaRPr lang="fr-FR" b="0" i="0" dirty="0">
              <a:solidFill>
                <a:srgbClr val="212529"/>
              </a:solidFill>
              <a:effectLst/>
              <a:latin typeface="Georgia" panose="02040502050405020303" pitchFamily="18" charset="0"/>
            </a:endParaRPr>
          </a:p>
          <a:p>
            <a:pPr algn="l"/>
            <a:r>
              <a:rPr lang="fr-FR" b="0" i="0" dirty="0">
                <a:solidFill>
                  <a:srgbClr val="212529"/>
                </a:solidFill>
                <a:effectLst/>
                <a:latin typeface="Georgia" panose="02040502050405020303" pitchFamily="18" charset="0"/>
              </a:rPr>
              <a:t>Si les promoteurs et les CRO prévoient d'utiliser un PGA dans leurs essais cliniques, ils doivent lire attentivement le règlement pour s'assurer que le PGA prévu remplit toutes les exigences. Par exemple, le règlement détaille les types de médicaments qui peuvent être des CHA, comment ils doivent être étiquetés, d'où ils doivent provenir, etc.</a:t>
            </a:r>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23</a:t>
            </a:fld>
            <a:endParaRPr lang="en-GB"/>
          </a:p>
        </p:txBody>
      </p:sp>
    </p:spTree>
    <p:extLst>
      <p:ext uri="{BB962C8B-B14F-4D97-AF65-F5344CB8AC3E}">
        <p14:creationId xmlns:p14="http://schemas.microsoft.com/office/powerpoint/2010/main" val="24906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000" b="0" i="0" u="none" strike="noStrike" baseline="0" dirty="0">
                <a:latin typeface="OpenSans-Light"/>
              </a:rPr>
              <a:t>Le nouveau règlement est applicable aux médicaments expérimentaux (IMP) à usage humain et ne s'applique pas aux essais non interventionnels ou aux essais sans médicaments tels que les dispositifs ou la chirurgie, etc. Le règlement vise à fournir un portail et une base de données uniques et unifiés pour les promoteurs d'essais et les organismes de réglementation dans chaque État membre. Le règlement vise à fournir un portail et une base de données uniques et unifiés aux promoteurs d'essais et aux organismes de réglementation de chaque État membre. </a:t>
            </a:r>
          </a:p>
          <a:p>
            <a:pPr algn="l"/>
            <a:endParaRPr lang="fr-FR" sz="1000" b="0" i="0" u="none" strike="noStrike" baseline="0" dirty="0">
              <a:latin typeface="OpenSans-Light"/>
            </a:endParaRPr>
          </a:p>
          <a:p>
            <a:pPr algn="l"/>
            <a:r>
              <a:rPr lang="fr-FR" sz="1000" b="0" i="0" u="none" strike="noStrike" baseline="0" dirty="0">
                <a:latin typeface="OpenSans-Light"/>
              </a:rPr>
              <a:t>Les principaux changements apportés par le nouveau règlement sont les suivants :</a:t>
            </a:r>
          </a:p>
          <a:p>
            <a:pPr marL="285750" indent="-285750" algn="l">
              <a:buFont typeface="Arial" panose="020B0604020202020204" pitchFamily="34" charset="0"/>
              <a:buChar char="•"/>
            </a:pPr>
            <a:r>
              <a:rPr lang="fr-FR" sz="1000" b="0" i="0" u="none" strike="noStrike" baseline="0" dirty="0">
                <a:latin typeface="OpenSans-Light"/>
              </a:rPr>
              <a:t>la rationalisation du processus de demande d'essai clinique dans toute l'UE</a:t>
            </a:r>
          </a:p>
          <a:p>
            <a:pPr marL="285750" indent="-285750" algn="l">
              <a:buFont typeface="Arial" panose="020B0604020202020204" pitchFamily="34" charset="0"/>
              <a:buChar char="•"/>
            </a:pPr>
            <a:r>
              <a:rPr lang="fr-FR" sz="1000" b="0" i="0" u="none" strike="noStrike" baseline="0" dirty="0">
                <a:latin typeface="OpenSans-Light"/>
              </a:rPr>
              <a:t>les procédures d'évaluation et d'autorisation des essais cliniques, en supprimant les doublons et en réduisant les retards dans le processus</a:t>
            </a:r>
          </a:p>
          <a:p>
            <a:pPr marL="285750" indent="-285750" algn="l">
              <a:buFont typeface="Arial" panose="020B0604020202020204" pitchFamily="34" charset="0"/>
              <a:buChar char="•"/>
            </a:pPr>
            <a:r>
              <a:rPr lang="fr-FR" sz="1000" b="0" i="0" u="none" strike="noStrike" baseline="0" dirty="0">
                <a:latin typeface="OpenSans-Light"/>
              </a:rPr>
              <a:t>l'introduction d'un régime réglementaire allégé pour les essais réalisés avec des médicaments déjà autorisés et présentant un risque minimal par rapport à la pratique clinique normale</a:t>
            </a:r>
          </a:p>
          <a:p>
            <a:pPr marL="285750" indent="-285750" algn="l">
              <a:buFont typeface="Arial" panose="020B0604020202020204" pitchFamily="34" charset="0"/>
              <a:buChar char="•"/>
            </a:pPr>
            <a:r>
              <a:rPr lang="fr-FR" sz="1000" b="0" i="0" u="none" strike="noStrike" baseline="0" dirty="0">
                <a:latin typeface="OpenSans-Light"/>
              </a:rPr>
              <a:t>simplifier les exigences en matière de rapports, en évitant aux chercheurs de soumettre des informations largement identiques sur le déroulement de l'étude à divers organismes</a:t>
            </a:r>
          </a:p>
          <a:p>
            <a:pPr marL="285750" indent="-285750" algn="l">
              <a:buFont typeface="Arial" panose="020B0604020202020204" pitchFamily="34" charset="0"/>
              <a:buChar char="•"/>
            </a:pPr>
            <a:r>
              <a:rPr lang="fr-FR" sz="1000" b="0" i="0" u="none" strike="noStrike" baseline="0" dirty="0">
                <a:latin typeface="OpenSans-Light"/>
              </a:rPr>
              <a:t>la reconnaissance formelle du </a:t>
            </a:r>
            <a:r>
              <a:rPr lang="fr-FR" sz="1000" b="0" i="0" u="none" strike="noStrike" baseline="0" dirty="0" err="1">
                <a:latin typeface="OpenSans-Light"/>
              </a:rPr>
              <a:t>co</a:t>
            </a:r>
            <a:r>
              <a:rPr lang="fr-FR" sz="1000" b="0" i="0" u="none" strike="noStrike" baseline="0" dirty="0">
                <a:latin typeface="OpenSans-Light"/>
              </a:rPr>
              <a:t>-sponsoring, qui permet de reconnaître qu'un essai peut être mené par plus d'une organisation</a:t>
            </a:r>
          </a:p>
          <a:p>
            <a:pPr marL="285750" indent="-285750" algn="l">
              <a:buFont typeface="Arial" panose="020B0604020202020204" pitchFamily="34" charset="0"/>
              <a:buChar char="•"/>
            </a:pPr>
            <a:r>
              <a:rPr lang="fr-FR" sz="1000" b="0" i="0" u="none" strike="noStrike" baseline="0" dirty="0">
                <a:latin typeface="OpenSans-Light"/>
              </a:rPr>
              <a:t>l'introduction du concept de décision unique sur un essai clinique, qui remplacera les précédentes approbations distinctes données par les autorités compétentes nationales et les comités d'éthique (NCAE). Cela réduit également la charge administrative des États membres concernés (MSC), en particulier l'État membre de référence élu (RMS).</a:t>
            </a:r>
            <a:endParaRPr lang="en-GB" sz="1000" b="0" i="0" u="none" dirty="0">
              <a:solidFill>
                <a:schemeClr val="tx1"/>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4</a:t>
            </a:fld>
            <a:endParaRPr lang="en-GB"/>
          </a:p>
        </p:txBody>
      </p:sp>
    </p:spTree>
    <p:extLst>
      <p:ext uri="{BB962C8B-B14F-4D97-AF65-F5344CB8AC3E}">
        <p14:creationId xmlns:p14="http://schemas.microsoft.com/office/powerpoint/2010/main" val="255297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7AA0218-8EA7-46C1-B12C-665269A91A87}" type="slidenum">
              <a:rPr lang="en-GB" smtClean="0"/>
              <a:t>5</a:t>
            </a:fld>
            <a:endParaRPr lang="en-GB"/>
          </a:p>
        </p:txBody>
      </p:sp>
    </p:spTree>
    <p:extLst>
      <p:ext uri="{BB962C8B-B14F-4D97-AF65-F5344CB8AC3E}">
        <p14:creationId xmlns:p14="http://schemas.microsoft.com/office/powerpoint/2010/main" val="90580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latin typeface="OpenSans-Light"/>
              </a:rPr>
              <a:t>Le règlement exige un ensemble plus complet d'informations sur la demande. </a:t>
            </a:r>
          </a:p>
          <a:p>
            <a:pPr algn="l"/>
            <a:r>
              <a:rPr lang="fr-FR" sz="1800" b="0" i="0" u="none" strike="noStrike" baseline="0" dirty="0">
                <a:latin typeface="OpenSans-Light"/>
              </a:rPr>
              <a:t>Une demande comprenant la partie I et/ou la partie II sera créée de manière centralisée via le nouveau portail CT ;</a:t>
            </a:r>
          </a:p>
          <a:p>
            <a:pPr algn="l"/>
            <a:endParaRPr lang="fr-FR" sz="1800" b="0" i="0" u="none" strike="noStrike" baseline="0" dirty="0">
              <a:latin typeface="OpenSans-Light"/>
            </a:endParaRPr>
          </a:p>
          <a:p>
            <a:pPr algn="l"/>
            <a:r>
              <a:rPr lang="fr-FR" sz="1800" b="0" i="0" u="none" strike="noStrike" baseline="0" dirty="0">
                <a:latin typeface="OpenSans-Light"/>
              </a:rPr>
              <a:t>Le contenu et l'évaluation de la demande sont divisés en deux parties : La partie I contient la documentation scientifique et relative au produit médicinal (essai, produit et protocole) ; La partie II contient la documentation nationale et relative au patient (données spécifiques aux États membres où l'essai sera mené), voir la diapositive suivante.</a:t>
            </a:r>
            <a:endParaRPr lang="en-GB" sz="1800" b="0" i="0" u="none" strike="noStrike" baseline="0" dirty="0">
              <a:latin typeface="OpenSans-Light"/>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6</a:t>
            </a:fld>
            <a:endParaRPr lang="en-GB"/>
          </a:p>
        </p:txBody>
      </p:sp>
    </p:spTree>
    <p:extLst>
      <p:ext uri="{BB962C8B-B14F-4D97-AF65-F5344CB8AC3E}">
        <p14:creationId xmlns:p14="http://schemas.microsoft.com/office/powerpoint/2010/main" val="365044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https://www.youtube.com/watch?v=DWINoPVo-I8</a:t>
            </a:r>
          </a:p>
          <a:p>
            <a:endParaRPr lang="fr-FR" b="0" dirty="0"/>
          </a:p>
          <a:p>
            <a:r>
              <a:rPr lang="fr-FR" sz="1800" b="0" i="0" u="none" strike="noStrike" baseline="0" dirty="0">
                <a:solidFill>
                  <a:srgbClr val="000000"/>
                </a:solidFill>
                <a:latin typeface="Times New Roman" panose="02020603050405020304" pitchFamily="18" charset="0"/>
              </a:rPr>
              <a:t>Après réception d'une décision, le promoteur a la possibilité de faire appel de cette décision.</a:t>
            </a:r>
          </a:p>
          <a:p>
            <a:r>
              <a:rPr lang="fr-FR" sz="1800" b="0" i="0" u="none" strike="noStrike" baseline="0" dirty="0">
                <a:solidFill>
                  <a:srgbClr val="000000"/>
                </a:solidFill>
                <a:latin typeface="Times New Roman" panose="02020603050405020304" pitchFamily="18" charset="0"/>
              </a:rPr>
              <a:t>Le règlement sur les essais cliniques stipule que les États membres doivent prévoir une procédure d'appel en ce qui concerne le refus des demandes initiales, l'ajout d'un État membre et les demandes de modification substantielle liées aux articles 8, 14, 19, 20 et 23.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Si le SMC n'est pas d'accord avec la conclusion positive du SMR, les critères de refus (et la possibilité de faire appel) sont décrits dans les articles 8.4, 14.10, 19.2, 20.7 et 23.4. Les lois nationales respectives s'appliquent.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Lorsque la conclusion du RMS concernant la partie I est que l'essai n'est pas acceptable, cette conclusion ne peut faire l'objet d'un appel et sera la conclusion de tous les SMC.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Lorsqu'une demande d'essai clinique est soumise dans plus d'un État membre, le promoteur n'est pas tenu d'attendre les décisions positives de tous les États </a:t>
            </a:r>
            <a:r>
              <a:rPr lang="fr-FR" sz="1800" b="0" i="0" u="none" strike="noStrike" baseline="0" dirty="0">
                <a:solidFill>
                  <a:srgbClr val="FF0000"/>
                </a:solidFill>
                <a:latin typeface="Times New Roman" panose="02020603050405020304" pitchFamily="18" charset="0"/>
              </a:rPr>
              <a:t>membres concernés avant de commencer l'essai dans l'un des États membres concernés.</a:t>
            </a:r>
          </a:p>
          <a:p>
            <a:r>
              <a:rPr lang="fr-FR" sz="1800" b="0" i="0" u="none" strike="noStrike" baseline="0" dirty="0">
                <a:solidFill>
                  <a:srgbClr val="FF0000"/>
                </a:solidFill>
                <a:latin typeface="Times New Roman" panose="02020603050405020304" pitchFamily="18" charset="0"/>
              </a:rPr>
              <a:t>Le promoteur/chercheur peut commencer un essai clinique dans l'État membre concerné si une décision positive sur les parties I et II du rapport d'évaluation a été rendue par l'État membre concerné.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Recours et mise en œuvre de la modification de la décision suite à un recours </a:t>
            </a:r>
          </a:p>
          <a:p>
            <a:r>
              <a:rPr lang="fr-FR" sz="1800" b="0" i="0" u="none" strike="noStrike" baseline="0" dirty="0">
                <a:solidFill>
                  <a:srgbClr val="000000"/>
                </a:solidFill>
                <a:latin typeface="Times New Roman" panose="02020603050405020304" pitchFamily="18" charset="0"/>
              </a:rPr>
              <a:t>La modification d'une décision de refus d'autorisation dans le cadre d'une procédure d'appel en vertu du RTC (article 8, paragraphe 4) devrait être exceptionnelle et limitée aux cas où un CSM refuse une demande dont la partie I a fait l'objet d'une conclusion positive de la part du SMR.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Les motifs justifiés pour cela, en plus du motif de désaccord prévu à l'article 8.2.a) à c), sont les suivants : les aspects de la partie II ne sont pas respectés ou les comités d'éthique ont émis un avis négatif conformément à la législation nationale.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Les États membres prévoient une procédure pour ces cas. En ce qui concerne le téléchargement de documents pour soumettre un appel, les États membres pourraient avoir une approche divergente, certains baseront l'appel exclusivement sur la documentation à l'appui de la décision initiale, c'est-à-dire sur la décision prise et donc la soumission de nouveaux documents serait hors de portée.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D'autres États membres révoqueront la décision sur la base de nouveaux documents. Dans ce cas, ils peuvent autoriser l'essai et ensuite appliquer une mesure corrective demandant au promoteur de modifier l'essai via une modification substantielle.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Dans la fonctionnalité de la CM, il y a la possibilité de discussion entre les EM et donc les EM qui appliquent la CM peuvent en discuter avec d'autres avant d'appliquer la CM pour "soumettre la SM".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Avec le SM, le promoteur peut modifier les documents de l'essai, le cas échéant. Une possibilité supplémentaire de téléchargement de documents est offerte par l'EM dans le cas d'un appel positif par le biais d'un espace réservé dans le CTIS. </a:t>
            </a:r>
          </a:p>
          <a:p>
            <a:endParaRPr lang="fr-FR" sz="1800" b="0" i="0" u="none" strike="noStrike" baseline="0" dirty="0">
              <a:solidFill>
                <a:srgbClr val="000000"/>
              </a:solidFill>
              <a:latin typeface="Times New Roman" panose="02020603050405020304" pitchFamily="18" charset="0"/>
            </a:endParaRPr>
          </a:p>
          <a:p>
            <a:r>
              <a:rPr lang="fr-FR" sz="1800" b="0" i="0" u="none" strike="noStrike" baseline="0" dirty="0">
                <a:solidFill>
                  <a:srgbClr val="000000"/>
                </a:solidFill>
                <a:latin typeface="Times New Roman" panose="02020603050405020304" pitchFamily="18" charset="0"/>
              </a:rPr>
              <a:t>Conformément à l'article 8.5. lorsque la conclusion de la partie I est que l'essai n'est pas acceptable, cette conclusion est celle de tous les CSM. Dans ce cas, étant donné qu'aucun appel n'est possible, les promoteurs pourraient vouloir soumettre à nouveau la demande une fois que les raisons de la conclusion négative auront été traitées. </a:t>
            </a:r>
          </a:p>
          <a:p>
            <a:endParaRPr lang="fr-FR" sz="1800" b="1" i="0" u="none" strike="noStrike" baseline="0" dirty="0">
              <a:solidFill>
                <a:srgbClr val="000000"/>
              </a:solidFill>
              <a:latin typeface="Times New Roman" panose="02020603050405020304" pitchFamily="18" charset="0"/>
            </a:endParaRPr>
          </a:p>
          <a:p>
            <a:endParaRPr lang="fr-FR" sz="1800" b="1" i="0" u="none" strike="noStrike" baseline="0" dirty="0">
              <a:solidFill>
                <a:srgbClr val="000000"/>
              </a:solidFill>
              <a:latin typeface="Times New Roman" panose="02020603050405020304" pitchFamily="18" charset="0"/>
            </a:endParaRPr>
          </a:p>
          <a:p>
            <a:endParaRPr lang="fr-FR" sz="1800" b="1" i="0" u="none" strike="noStrike" baseline="0" dirty="0">
              <a:solidFill>
                <a:srgbClr val="000000"/>
              </a:solidFill>
              <a:latin typeface="Times New Roman" panose="02020603050405020304" pitchFamily="18" charset="0"/>
            </a:endParaRPr>
          </a:p>
          <a:p>
            <a:endParaRPr lang="fr-FR" sz="1800" b="1" i="0" u="none" strike="noStrike" baseline="0" dirty="0">
              <a:solidFill>
                <a:srgbClr val="000000"/>
              </a:solidFill>
              <a:latin typeface="Times New Roman" panose="02020603050405020304" pitchFamily="18" charset="0"/>
            </a:endParaRPr>
          </a:p>
          <a:p>
            <a:endParaRPr lang="fr-FR" sz="1800" b="1"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7</a:t>
            </a:fld>
            <a:endParaRPr lang="en-GB"/>
          </a:p>
        </p:txBody>
      </p:sp>
    </p:spTree>
    <p:extLst>
      <p:ext uri="{BB962C8B-B14F-4D97-AF65-F5344CB8AC3E}">
        <p14:creationId xmlns:p14="http://schemas.microsoft.com/office/powerpoint/2010/main" val="98548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6150" algn="l"/>
            <a:r>
              <a:rPr lang="fr-FR" sz="1000" b="0" i="0" u="none" strike="noStrike" baseline="0" dirty="0">
                <a:latin typeface="Arial" panose="020B0604020202020204" pitchFamily="34" charset="0"/>
              </a:rPr>
              <a:t>PARTIE I (SCIENTIFIQUE)</a:t>
            </a:r>
          </a:p>
          <a:p>
            <a:pPr marR="96150" algn="l"/>
            <a:r>
              <a:rPr lang="fr-FR" sz="1000" b="0" i="0" u="none" strike="noStrike" baseline="0" dirty="0">
                <a:latin typeface="Arial" panose="020B0604020202020204" pitchFamily="34" charset="0"/>
              </a:rPr>
              <a:t>Avantages thérapeutiques et de santé publique escomptés</a:t>
            </a:r>
          </a:p>
          <a:p>
            <a:pPr marR="96150" algn="l"/>
            <a:r>
              <a:rPr lang="fr-FR" sz="1000" b="0" i="0" u="none" strike="noStrike" baseline="0" dirty="0">
                <a:latin typeface="Arial" panose="020B0604020202020204" pitchFamily="34" charset="0"/>
              </a:rPr>
              <a:t>Caractéristiques et connaissances de l'IMP</a:t>
            </a:r>
          </a:p>
          <a:p>
            <a:pPr marR="96150" algn="l"/>
            <a:r>
              <a:rPr lang="fr-FR" sz="1000" b="0" i="0" u="none" strike="noStrike" baseline="0" dirty="0">
                <a:latin typeface="Arial" panose="020B0604020202020204" pitchFamily="34" charset="0"/>
              </a:rPr>
              <a:t>Pertinence de l'essai, état des connaissances scientifiques, avis du comité pédiatrique</a:t>
            </a:r>
          </a:p>
          <a:p>
            <a:pPr marR="96150" algn="l"/>
            <a:r>
              <a:rPr lang="fr-FR" sz="1000" b="0" i="0" u="none" strike="noStrike" baseline="0" dirty="0">
                <a:latin typeface="Arial" panose="020B0604020202020204" pitchFamily="34" charset="0"/>
              </a:rPr>
              <a:t>Fiabilité et robustesse des données</a:t>
            </a:r>
          </a:p>
          <a:p>
            <a:pPr marR="96150" algn="l"/>
            <a:r>
              <a:rPr lang="fr-FR" sz="1000" b="0" i="0" u="none" strike="noStrike" baseline="0" dirty="0">
                <a:latin typeface="Arial" panose="020B0604020202020204" pitchFamily="34" charset="0"/>
              </a:rPr>
              <a:t>Risques et inconvénients pour le sujet</a:t>
            </a:r>
          </a:p>
          <a:p>
            <a:pPr marR="96150" algn="l"/>
            <a:r>
              <a:rPr lang="fr-FR" sz="1000" b="0" i="0" u="none" strike="noStrike" baseline="0" dirty="0">
                <a:latin typeface="Arial" panose="020B0604020202020204" pitchFamily="34" charset="0"/>
              </a:rPr>
              <a:t>Caractéristiques et connaissances de l'IMP</a:t>
            </a:r>
          </a:p>
          <a:p>
            <a:pPr marR="96150" algn="l"/>
            <a:r>
              <a:rPr lang="fr-FR" sz="1000" b="0" i="0" u="none" strike="noStrike" baseline="0" dirty="0">
                <a:latin typeface="Arial" panose="020B0604020202020204" pitchFamily="34" charset="0"/>
              </a:rPr>
              <a:t>Caractéristiques de l'intervention par rapport à la pratique clinique normale</a:t>
            </a:r>
          </a:p>
          <a:p>
            <a:pPr marR="96150" algn="l"/>
            <a:r>
              <a:rPr lang="fr-FR" sz="1000" b="0" i="0" u="none" strike="noStrike" baseline="0" dirty="0">
                <a:latin typeface="Arial" panose="020B0604020202020204" pitchFamily="34" charset="0"/>
              </a:rPr>
              <a:t>Mesures de sécurité</a:t>
            </a:r>
          </a:p>
          <a:p>
            <a:pPr marR="96150" algn="l"/>
            <a:r>
              <a:rPr lang="fr-FR" sz="1000" b="0" i="0" u="none" strike="noStrike" baseline="0" dirty="0">
                <a:latin typeface="Arial" panose="020B0604020202020204" pitchFamily="34" charset="0"/>
              </a:rPr>
              <a:t>Risque pour la santé du sujet</a:t>
            </a:r>
          </a:p>
          <a:p>
            <a:pPr marR="96150" algn="l"/>
            <a:r>
              <a:rPr lang="fr-FR" sz="1000" b="0" i="0" u="none" strike="noStrike" baseline="0" dirty="0">
                <a:latin typeface="Arial" panose="020B0604020202020204" pitchFamily="34" charset="0"/>
              </a:rPr>
              <a:t>Conformité de l'IMP et des MP auxiliaires avec la fabrication et l'importation, l'étiquetage</a:t>
            </a:r>
          </a:p>
          <a:p>
            <a:pPr marR="96150" algn="l"/>
            <a:r>
              <a:rPr lang="fr-FR" sz="1000" b="0" i="0" u="none" strike="noStrike" baseline="0" dirty="0">
                <a:latin typeface="Arial" panose="020B0604020202020204" pitchFamily="34" charset="0"/>
              </a:rPr>
              <a:t>IB </a:t>
            </a:r>
          </a:p>
          <a:p>
            <a:pPr marR="96150" algn="l"/>
            <a:endParaRPr lang="fr-FR" sz="1000" b="0" i="0" u="none" strike="noStrike" baseline="0" dirty="0">
              <a:latin typeface="Arial" panose="020B0604020202020204" pitchFamily="34" charset="0"/>
            </a:endParaRPr>
          </a:p>
          <a:p>
            <a:pPr marR="96150" algn="l"/>
            <a:r>
              <a:rPr lang="fr-FR" sz="1000" b="0" i="0" u="none" strike="noStrike" baseline="0" dirty="0">
                <a:latin typeface="Arial" panose="020B0604020202020204" pitchFamily="34" charset="0"/>
              </a:rPr>
              <a:t>PARTIE II (ÉTHIQUE)</a:t>
            </a:r>
          </a:p>
          <a:p>
            <a:pPr marR="96150" algn="l"/>
            <a:r>
              <a:rPr lang="fr-FR" sz="1000" b="0" i="0" u="none" strike="noStrike" baseline="0" dirty="0">
                <a:latin typeface="Arial" panose="020B0604020202020204" pitchFamily="34" charset="0"/>
              </a:rPr>
              <a:t>Doit être effectuée par le CE</a:t>
            </a:r>
          </a:p>
          <a:p>
            <a:pPr marR="96150" algn="l"/>
            <a:r>
              <a:rPr lang="fr-FR" sz="1000" b="0" i="0" u="none" strike="noStrike" baseline="0" dirty="0">
                <a:latin typeface="Arial" panose="020B0604020202020204" pitchFamily="34" charset="0"/>
              </a:rPr>
              <a:t>adéquation du site</a:t>
            </a:r>
          </a:p>
          <a:p>
            <a:pPr marR="96150" algn="l"/>
            <a:r>
              <a:rPr lang="fr-FR" sz="1000" b="0" i="0" u="none" strike="noStrike" baseline="0" dirty="0">
                <a:latin typeface="Arial" panose="020B0604020202020204" pitchFamily="34" charset="0"/>
              </a:rPr>
              <a:t>conformité avec les exigences en matière de consentement éclairé</a:t>
            </a:r>
          </a:p>
          <a:p>
            <a:pPr marR="96150" algn="l"/>
            <a:r>
              <a:rPr lang="fr-FR" sz="1000" b="0" i="0" u="none" strike="noStrike" baseline="0" dirty="0">
                <a:latin typeface="Arial" panose="020B0604020202020204" pitchFamily="34" charset="0"/>
              </a:rPr>
              <a:t>dispositions relatives aux récompenses et aux compensations accordées aux sujets et aux investigateurs principaux</a:t>
            </a:r>
          </a:p>
          <a:p>
            <a:pPr marR="96150" algn="l"/>
            <a:r>
              <a:rPr lang="fr-FR" sz="1000" b="0" i="0" u="none" strike="noStrike" baseline="0" dirty="0">
                <a:latin typeface="Arial" panose="020B0604020202020204" pitchFamily="34" charset="0"/>
              </a:rPr>
              <a:t>modalités de recrutement des sujets</a:t>
            </a:r>
          </a:p>
          <a:p>
            <a:pPr marR="96150" algn="l"/>
            <a:r>
              <a:rPr lang="fr-FR" sz="1000" b="0" i="0" u="none" strike="noStrike" baseline="0" dirty="0">
                <a:latin typeface="Arial" panose="020B0604020202020204" pitchFamily="34" charset="0"/>
              </a:rPr>
              <a:t>adéquation de l'équipe d'étude et des sites</a:t>
            </a:r>
          </a:p>
          <a:p>
            <a:pPr marR="96150" algn="l"/>
            <a:r>
              <a:rPr lang="fr-FR" sz="1000" b="0" i="0" u="none" strike="noStrike" baseline="0" dirty="0">
                <a:latin typeface="Arial" panose="020B0604020202020204" pitchFamily="34" charset="0"/>
              </a:rPr>
              <a:t>conformité avec la législation sur la protection des données</a:t>
            </a:r>
          </a:p>
          <a:p>
            <a:pPr marR="96150" algn="l"/>
            <a:r>
              <a:rPr lang="fr-FR" sz="1000" b="0" i="0" u="none" strike="noStrike" baseline="0" dirty="0">
                <a:latin typeface="Arial" panose="020B0604020202020204" pitchFamily="34" charset="0"/>
              </a:rPr>
              <a:t>adéquation du système de compensation des dommages (assurance/garantie/autre)</a:t>
            </a:r>
          </a:p>
          <a:p>
            <a:pPr marR="96150" algn="l"/>
            <a:r>
              <a:rPr lang="fr-FR" sz="1000" b="0" i="0" u="none" strike="noStrike" baseline="0" dirty="0">
                <a:latin typeface="Arial" panose="020B0604020202020204" pitchFamily="34" charset="0"/>
              </a:rPr>
              <a:t>conformité avec la collecte, le stockage et l'utilisation future des échantillons biologiques. </a:t>
            </a:r>
            <a:endParaRPr lang="en-GB" sz="10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7AA0218-8EA7-46C1-B12C-665269A91A87}" type="slidenum">
              <a:rPr lang="en-GB" smtClean="0"/>
              <a:t>8</a:t>
            </a:fld>
            <a:endParaRPr lang="en-GB"/>
          </a:p>
        </p:txBody>
      </p:sp>
    </p:spTree>
    <p:extLst>
      <p:ext uri="{BB962C8B-B14F-4D97-AF65-F5344CB8AC3E}">
        <p14:creationId xmlns:p14="http://schemas.microsoft.com/office/powerpoint/2010/main" val="359281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1800" b="0" i="0" u="none" strike="noStrike" baseline="0" dirty="0">
                <a:latin typeface="OpenSans-Light"/>
              </a:rPr>
              <a:t>Les demandes sont évaluées par les régulateurs appropriés des différents États membres et selon des délais stricts définis dans le règlement. L'évaluation de la partie I est effectuée par le RMS avec le soutien d'autres MSC et l'évaluation de la partie II est effectuée par le MSC.</a:t>
            </a:r>
          </a:p>
          <a:p>
            <a:pPr algn="l"/>
            <a:endParaRPr lang="fr-FR" sz="1800" b="0" i="0" u="none" strike="noStrike" baseline="0" dirty="0">
              <a:latin typeface="OpenSans-Light"/>
            </a:endParaRPr>
          </a:p>
          <a:p>
            <a:pPr algn="l"/>
            <a:r>
              <a:rPr lang="fr-FR" sz="1800" b="0" i="0" u="none" strike="noStrike" baseline="0" dirty="0">
                <a:latin typeface="OpenSans-Light"/>
              </a:rPr>
              <a:t>Voir la diapositive suivante sur les délais spécifiques pour la partie I et la partie II. </a:t>
            </a:r>
          </a:p>
          <a:p>
            <a:pPr algn="l"/>
            <a:endParaRPr lang="en-GB" sz="1800" b="0" i="0" u="none" strike="noStrike" baseline="0" dirty="0">
              <a:latin typeface="OpenSans-Light"/>
            </a:endParaRPr>
          </a:p>
          <a:p>
            <a:pPr algn="l"/>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9</a:t>
            </a:fld>
            <a:endParaRPr lang="en-GB"/>
          </a:p>
        </p:txBody>
      </p:sp>
    </p:spTree>
    <p:extLst>
      <p:ext uri="{BB962C8B-B14F-4D97-AF65-F5344CB8AC3E}">
        <p14:creationId xmlns:p14="http://schemas.microsoft.com/office/powerpoint/2010/main" val="323596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a:solidFill>
                  <a:srgbClr val="0A0A0A"/>
                </a:solidFill>
                <a:effectLst/>
                <a:latin typeface="proxima-nova"/>
              </a:rPr>
              <a:t>La demande (soumission) est soumise via le portail à tous les États membres (CMS) concernés dans lesquels le promoteur a l'intention de réaliser le CT. Au moment de la demande, le promoteur propose un État membre déclarant (RMS), qui sera confirmé le sixième jour suivant la soumission. Il se peut que la proposition de RMS du sponsor ne soit pas toujours acceptée, et dans ce cas, l'Etat membre qui s'est désigné lui-même ou qui a été sélectionné sera le RMS.</a:t>
            </a:r>
          </a:p>
          <a:p>
            <a:pPr algn="l"/>
            <a:r>
              <a:rPr lang="fr-FR" b="0" i="0" dirty="0">
                <a:solidFill>
                  <a:srgbClr val="0A0A0A"/>
                </a:solidFill>
                <a:effectLst/>
                <a:latin typeface="proxima-nova"/>
              </a:rPr>
              <a:t>Après la soumission, il y a une période de validation pour évaluer si la demande est complète et si la demande est dans le champ d'application du règlement. Au cours de cette période, les États membres peuvent demander des informations supplémentaires au promoteur. Les demandes d'information des États membres pendant la validation doivent être envoyées dans les 10 jours suivant la soumission. </a:t>
            </a:r>
          </a:p>
          <a:p>
            <a:pPr algn="l"/>
            <a:r>
              <a:rPr lang="fr-FR" b="0" i="0" dirty="0">
                <a:solidFill>
                  <a:srgbClr val="0A0A0A"/>
                </a:solidFill>
                <a:effectLst/>
                <a:latin typeface="proxima-nova"/>
              </a:rPr>
              <a:t>Une prolongation de 15 jours peut être accordée si nécessaire pour résoudre les problèmes ; cela donne 10 jours supplémentaires au promoteur pour répondre/mettre à jour la demande et 5 jours pour la confirmation de l'État membre, sur la base des informations fournies. </a:t>
            </a:r>
          </a:p>
          <a:p>
            <a:pPr algn="l"/>
            <a:r>
              <a:rPr lang="fr-FR" b="0" i="0" dirty="0">
                <a:solidFill>
                  <a:srgbClr val="0A0A0A"/>
                </a:solidFill>
                <a:effectLst/>
                <a:latin typeface="proxima-nova"/>
              </a:rPr>
              <a:t>La date de validation est la date à laquelle le RMS notifie au promoteur la fin de la validation, ou la fin naturelle des 10 ou 10 + 15 jours, selon la première éventualité.</a:t>
            </a:r>
          </a:p>
          <a:p>
            <a:pPr algn="l"/>
            <a:endParaRPr lang="fr-FR" b="0" i="0" dirty="0">
              <a:solidFill>
                <a:srgbClr val="0A0A0A"/>
              </a:solidFill>
              <a:effectLst/>
              <a:latin typeface="proxima-nova"/>
            </a:endParaRPr>
          </a:p>
          <a:p>
            <a:pPr algn="l"/>
            <a:r>
              <a:rPr lang="fr-FR" b="0" i="0" dirty="0">
                <a:solidFill>
                  <a:srgbClr val="0A0A0A"/>
                </a:solidFill>
                <a:effectLst/>
                <a:latin typeface="proxima-nova"/>
              </a:rPr>
              <a:t>Le règlement exige le respect strict des délais maximums pour chaque phase de la procédure de demande et prévoit des dispositions pour garantir que les retards de toute partie ne retardent pas le processus. Si le SMR ne fournit pas de retour d'information sur la validation dans le délai imparti, par exemple, cela sera considéré comme une validation tacite de la demande. Si un promoteur ne répond pas à une demande d'information dans le délai imparti, cela entraînera le retrait automatique (tacite) de la demande dans tous les CMS. Le portail déterminera quand les jalons tels que la date de validation ont été respectés. </a:t>
            </a:r>
          </a:p>
          <a:p>
            <a:pPr algn="l"/>
            <a:endParaRPr lang="fr-FR" b="0" i="0" dirty="0">
              <a:solidFill>
                <a:srgbClr val="0A0A0A"/>
              </a:solidFill>
              <a:effectLst/>
              <a:latin typeface="proxima-nova"/>
            </a:endParaRPr>
          </a:p>
          <a:p>
            <a:pPr algn="l"/>
            <a:r>
              <a:rPr lang="fr-FR" b="0" i="0" dirty="0">
                <a:solidFill>
                  <a:srgbClr val="0A0A0A"/>
                </a:solidFill>
                <a:effectLst/>
                <a:latin typeface="proxima-nova"/>
              </a:rPr>
              <a:t>Le SGI évalue la Partie I de la demande conformément aux aspects décrits dans l'article 6 (1b)2 du règlement, et rédige un rapport d'évaluation qui inclut la détermination que la conduite du TC est soit :</a:t>
            </a:r>
          </a:p>
          <a:p>
            <a:pPr algn="l"/>
            <a:r>
              <a:rPr lang="fr-FR" b="0" i="0" dirty="0">
                <a:solidFill>
                  <a:srgbClr val="0A0A0A"/>
                </a:solidFill>
                <a:effectLst/>
                <a:latin typeface="proxima-nova"/>
              </a:rPr>
              <a:t>Acceptable</a:t>
            </a:r>
          </a:p>
          <a:p>
            <a:pPr algn="l"/>
            <a:r>
              <a:rPr lang="fr-FR" b="0" i="0" dirty="0">
                <a:solidFill>
                  <a:srgbClr val="0A0A0A"/>
                </a:solidFill>
                <a:effectLst/>
                <a:latin typeface="proxima-nova"/>
              </a:rPr>
              <a:t>Acceptable sous réserve de conditions spécifiques</a:t>
            </a:r>
          </a:p>
          <a:p>
            <a:pPr algn="l"/>
            <a:r>
              <a:rPr lang="fr-FR" b="0" i="0" dirty="0">
                <a:solidFill>
                  <a:srgbClr val="0A0A0A"/>
                </a:solidFill>
                <a:effectLst/>
                <a:latin typeface="proxima-nova"/>
              </a:rPr>
              <a:t>Non acceptable</a:t>
            </a:r>
          </a:p>
          <a:p>
            <a:pPr algn="l"/>
            <a:r>
              <a:rPr lang="fr-FR" b="0" i="0" dirty="0">
                <a:solidFill>
                  <a:srgbClr val="0A0A0A"/>
                </a:solidFill>
                <a:effectLst/>
                <a:latin typeface="proxima-nova"/>
              </a:rPr>
              <a:t>Pour une demande de CT multi-états, le processus d'évaluation de 45 jours comprend :</a:t>
            </a:r>
          </a:p>
          <a:p>
            <a:pPr algn="l"/>
            <a:r>
              <a:rPr lang="fr-FR" b="0" i="0" dirty="0">
                <a:solidFill>
                  <a:srgbClr val="0A0A0A"/>
                </a:solidFill>
                <a:effectLst/>
                <a:latin typeface="proxima-nova"/>
              </a:rPr>
              <a:t>RMS publie le projet de rapport d'évaluation aux CMS</a:t>
            </a:r>
          </a:p>
          <a:p>
            <a:pPr algn="l"/>
            <a:r>
              <a:rPr lang="fr-FR" b="0" i="0" dirty="0">
                <a:solidFill>
                  <a:srgbClr val="0A0A0A"/>
                </a:solidFill>
                <a:effectLst/>
                <a:latin typeface="proxima-nova"/>
              </a:rPr>
              <a:t>Examen coordonné du projet de rapport par les CMS</a:t>
            </a:r>
          </a:p>
          <a:p>
            <a:pPr algn="l"/>
            <a:r>
              <a:rPr lang="fr-FR" b="0" i="0" dirty="0">
                <a:solidFill>
                  <a:srgbClr val="0A0A0A"/>
                </a:solidFill>
                <a:effectLst/>
                <a:latin typeface="proxima-nova"/>
              </a:rPr>
              <a:t>Le SMR envoie le rapport d'évaluation final, y compris les considérations de la CMS et la manière dont elles ont été prises en compte.</a:t>
            </a:r>
          </a:p>
          <a:p>
            <a:pPr algn="l"/>
            <a:endParaRPr lang="fr-FR" b="0" i="0" dirty="0">
              <a:solidFill>
                <a:srgbClr val="0A0A0A"/>
              </a:solidFill>
              <a:effectLst/>
              <a:latin typeface="proxima-nova"/>
            </a:endParaRPr>
          </a:p>
          <a:p>
            <a:pPr algn="l"/>
            <a:r>
              <a:rPr lang="fr-FR" b="0" i="0" dirty="0">
                <a:solidFill>
                  <a:srgbClr val="0A0A0A"/>
                </a:solidFill>
                <a:effectLst/>
                <a:latin typeface="proxima-nova"/>
              </a:rPr>
              <a:t>Si des informations supplémentaires sont nécessaires, le RMS émettra une demande d'informations au sponsor via le portail. Dans ce cas, la période d'évaluation de 45 jours sera prolongée de 31 jours pour intégrer la réponse du promoteur (via le portail) et l'évaluation par le RMS/CMS des nouvelles informations. La période de 31 jours comprend 12 jours pour la réponse du promoteur. Si le promoteur dépasse ce délai, la demande sera considérée comme caduque (ou un retrait tacite). Cela oblige les promoteurs à respecter la date limite ou à risquer de devoir soumettre à nouveau leur demande.</a:t>
            </a:r>
          </a:p>
          <a:p>
            <a:pPr algn="l"/>
            <a:endParaRPr lang="fr-FR" b="0" i="0" dirty="0">
              <a:solidFill>
                <a:srgbClr val="0A0A0A"/>
              </a:solidFill>
              <a:effectLst/>
              <a:latin typeface="proxima-nova"/>
            </a:endParaRPr>
          </a:p>
          <a:p>
            <a:pPr algn="l"/>
            <a:r>
              <a:rPr lang="fr-FR" b="0" i="0" dirty="0">
                <a:solidFill>
                  <a:srgbClr val="0A0A0A"/>
                </a:solidFill>
                <a:effectLst/>
                <a:latin typeface="proxima-nova"/>
              </a:rPr>
              <a:t>La date de rapport est la date à laquelle le rapport d'évaluation final est envoyé via le portail au promoteur et aux CMS. Elle aura lieu dans les 45 jours suivant la date de validation, sauf s'il y a des demandes d'informations et/ou si le CT concerne un médicament thérapeutique avancé (MTA) ou un produit biologique. La période d'évaluation pour les </a:t>
            </a:r>
            <a:r>
              <a:rPr lang="fr-FR" b="0" i="0" dirty="0" err="1">
                <a:solidFill>
                  <a:srgbClr val="0A0A0A"/>
                </a:solidFill>
                <a:effectLst/>
                <a:latin typeface="proxima-nova"/>
              </a:rPr>
              <a:t>CTs</a:t>
            </a:r>
            <a:r>
              <a:rPr lang="fr-FR" b="0" i="0" dirty="0">
                <a:solidFill>
                  <a:srgbClr val="0A0A0A"/>
                </a:solidFill>
                <a:effectLst/>
                <a:latin typeface="proxima-nova"/>
              </a:rPr>
              <a:t> concernant des </a:t>
            </a:r>
            <a:r>
              <a:rPr lang="fr-FR" b="0" i="0" dirty="0" err="1">
                <a:solidFill>
                  <a:srgbClr val="0A0A0A"/>
                </a:solidFill>
                <a:effectLst/>
                <a:latin typeface="proxima-nova"/>
              </a:rPr>
              <a:t>ATMPs</a:t>
            </a:r>
            <a:r>
              <a:rPr lang="fr-FR" b="0" i="0" dirty="0">
                <a:solidFill>
                  <a:srgbClr val="0A0A0A"/>
                </a:solidFill>
                <a:effectLst/>
                <a:latin typeface="proxima-nova"/>
              </a:rPr>
              <a:t> ou des produits biologiques peut être prolongée de 50 jours au maximum pour permettre la consultation d'experts.</a:t>
            </a:r>
          </a:p>
          <a:p>
            <a:pPr algn="l"/>
            <a:endParaRPr lang="fr-FR" b="0" i="0" dirty="0">
              <a:solidFill>
                <a:srgbClr val="0A0A0A"/>
              </a:solidFill>
              <a:effectLst/>
              <a:latin typeface="proxima-nova"/>
            </a:endParaRPr>
          </a:p>
          <a:p>
            <a:pPr algn="l"/>
            <a:r>
              <a:rPr lang="fr-FR" b="0" i="0" dirty="0">
                <a:solidFill>
                  <a:srgbClr val="0A0A0A"/>
                </a:solidFill>
                <a:effectLst/>
                <a:latin typeface="proxima-nova"/>
              </a:rPr>
              <a:t>La partie II sera évaluée individuellement par chaque EM et conformément à l'article 7, paragraphe 1, point 3. L'évaluation sera effectuée par un comité d'éthique et conformément à la législation nationale de l'EM dans les délais globaux définis par le règlement. Chaque EM soumettra un rapport d'évaluation listant ses conclusions au promoteur (via le portail) dans les 45 jours suivant la date de validation. Au cours de cette période de 45 jours, les EM peuvent demander des informations supplémentaires au sponsor concernant les aspects couverts par l'article 7(1). En outre, conformément aux dispositions de la Partie I, la période de 45 jours peut être prolongée de 31 jours pour permettre au promoteur de répondre aux demandes des EM et aux EM demandeurs d'évaluer les informations.</a:t>
            </a:r>
            <a:r>
              <a:rPr lang="en-GB" b="0" i="0" dirty="0">
                <a:solidFill>
                  <a:srgbClr val="0A0A0A"/>
                </a:solidFill>
                <a:effectLst/>
                <a:latin typeface="proxima-nova"/>
              </a:rPr>
              <a:t>.</a:t>
            </a:r>
          </a:p>
          <a:p>
            <a:pPr algn="l"/>
            <a:endParaRPr lang="nl-NL" dirty="0"/>
          </a:p>
        </p:txBody>
      </p:sp>
      <p:sp>
        <p:nvSpPr>
          <p:cNvPr id="4" name="Slide Number Placeholder 3"/>
          <p:cNvSpPr>
            <a:spLocks noGrp="1"/>
          </p:cNvSpPr>
          <p:nvPr>
            <p:ph type="sldNum" sz="quarter" idx="5"/>
          </p:nvPr>
        </p:nvSpPr>
        <p:spPr/>
        <p:txBody>
          <a:bodyPr/>
          <a:lstStyle/>
          <a:p>
            <a:fld id="{57AA0218-8EA7-46C1-B12C-665269A91A87}" type="slidenum">
              <a:rPr lang="en-GB" smtClean="0"/>
              <a:t>10</a:t>
            </a:fld>
            <a:endParaRPr lang="en-GB"/>
          </a:p>
        </p:txBody>
      </p:sp>
    </p:spTree>
    <p:extLst>
      <p:ext uri="{BB962C8B-B14F-4D97-AF65-F5344CB8AC3E}">
        <p14:creationId xmlns:p14="http://schemas.microsoft.com/office/powerpoint/2010/main" val="1859835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chemeClr val="tx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chemeClr val="accent2"/>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449557481"/>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95645711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362539576"/>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85368306"/>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2737371006"/>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4213074229"/>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843511549"/>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07708919"/>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061480770"/>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7544544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79542839"/>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8031847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077314671"/>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90794113"/>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552922700"/>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1078052601"/>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30233664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66675012"/>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013296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99879863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749845379"/>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2580292748"/>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4076796577"/>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883753595"/>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300845249"/>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4602839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79959152"/>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3027020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rgbClr val="85ABE3"/>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rgbClr val="FFE84C"/>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639477510"/>
      </p:ext>
    </p:extLst>
  </p:cSld>
  <p:clrMapOvr>
    <a:masterClrMapping/>
  </p:clrMapOvr>
  <p:extLst>
    <p:ext uri="{DCECCB84-F9BA-43D5-87BE-67443E8EF086}">
      <p15:sldGuideLst xmlns:p15="http://schemas.microsoft.com/office/powerpoint/2012/main">
        <p15:guide id="1" orient="horz" pos="986">
          <p15:clr>
            <a:srgbClr val="A4A3A4"/>
          </p15:clr>
        </p15:guide>
        <p15:guide id="2" orient="horz" pos="1576">
          <p15:clr>
            <a:srgbClr val="A4A3A4"/>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rgbClr val="FFA169"/>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812685236"/>
      </p:ext>
    </p:extLst>
  </p:cSld>
  <p:clrMapOvr>
    <a:masterClrMapping/>
  </p:clrMapOvr>
  <p:extLst>
    <p:ext uri="{DCECCB84-F9BA-43D5-87BE-67443E8EF086}">
      <p15:sldGuideLst xmlns:p15="http://schemas.microsoft.com/office/powerpoint/2012/main">
        <p15:guide id="1" orient="horz" pos="986">
          <p15:clr>
            <a:srgbClr val="A4A3A4"/>
          </p15:clr>
        </p15:guide>
        <p15:guide id="2" orient="horz" pos="157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5782531"/>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67166353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440339331"/>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0190611"/>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702275"/>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006056877"/>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86662713"/>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rgbClr val="D19EC7"/>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rgbClr val="EDC2B2"/>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rgbClr val="9EDED4"/>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032544812"/>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861776979"/>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rgbClr val="85ABE3"/>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15425851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rgbClr val="005C8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3380480258"/>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22911281"/>
      </p:ext>
    </p:extLst>
  </p:cSld>
  <p:clrMapOvr>
    <a:masterClrMapping/>
  </p:clrMapOvr>
  <p:extLst>
    <p:ext uri="{DCECCB84-F9BA-43D5-87BE-67443E8EF086}">
      <p15:sldGuideLst xmlns:p15="http://schemas.microsoft.com/office/powerpoint/2012/main">
        <p15:guide id="3" orient="horz" pos="2233">
          <p15:clr>
            <a:srgbClr val="A4A3A4"/>
          </p15:clr>
        </p15:guide>
        <p15:guide id="5" orient="horz" pos="986">
          <p15:clr>
            <a:srgbClr val="A4A3A4"/>
          </p15:clr>
        </p15:guide>
        <p15:guide id="6" orient="horz" pos="1576">
          <p15:clr>
            <a:srgbClr val="A4A3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320048135"/>
      </p:ext>
    </p:extLst>
  </p:cSld>
  <p:clrMapOvr>
    <a:masterClrMapping/>
  </p:clrMapOvr>
  <p:extLst>
    <p:ext uri="{DCECCB84-F9BA-43D5-87BE-67443E8EF086}">
      <p15:sldGuideLst xmlns:p15="http://schemas.microsoft.com/office/powerpoint/2012/main">
        <p15:guide id="3" orient="horz" pos="2233">
          <p15:clr>
            <a:srgbClr val="A4A3A4"/>
          </p15:clr>
        </p15:guide>
        <p15:guide id="5" orient="horz" pos="986">
          <p15:clr>
            <a:srgbClr val="A4A3A4"/>
          </p15:clr>
        </p15:guide>
        <p15:guide id="6" orient="horz" pos="1576">
          <p15:clr>
            <a:srgbClr val="A4A3A4"/>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97D11A-B07A-45DD-B5F7-3C1317C2F07A}"/>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rgbClr val="FFE84C"/>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696822154"/>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5810295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187668087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424146323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917095401"/>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rgbClr val="9EDED4"/>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862849336"/>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81892274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3585697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rgbClr val="005C8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175698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rgbClr val="005C8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rgbClr val="FFE84C"/>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rgbClr val="FFE84C"/>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819312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rgbClr val="005C8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rgbClr val="85ABE3"/>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9792565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7616491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9423767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1880172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6143955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2077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281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chemeClr val="accent1"/>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4027601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853546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3573770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8535524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30554792"/>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rgbClr val="005C8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885967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975678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798234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9376326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dirty="0"/>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78368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17624236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39906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27407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3894000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9666362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24 October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#Testing footer2</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Tree>
    <p:extLst>
      <p:ext uri="{BB962C8B-B14F-4D97-AF65-F5344CB8AC3E}">
        <p14:creationId xmlns:p14="http://schemas.microsoft.com/office/powerpoint/2010/main" val="11341530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26703218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3836218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8481681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59813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35975565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3670401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rgbClr val="85ABE3"/>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13477615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357413"/>
            <a:ext cx="10753723" cy="2779864"/>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en-GB" i="0"/>
              <a:t>twobirds.com</a:t>
            </a:r>
          </a:p>
          <a:p>
            <a:pPr lvl="1">
              <a:spcAft>
                <a:spcPts val="1800"/>
              </a:spcAft>
            </a:pPr>
            <a:r>
              <a:rPr lang="en-GB" i="0">
                <a:solidFill>
                  <a:schemeClr val="dk2"/>
                </a:solidFill>
              </a:rPr>
              <a:t>● </a:t>
            </a:r>
            <a:r>
              <a:rPr lang="en-GB" i="0"/>
              <a:t>Abu Dhabi </a:t>
            </a:r>
            <a:r>
              <a:rPr lang="en-GB" i="0">
                <a:solidFill>
                  <a:schemeClr val="dk2"/>
                </a:solidFill>
              </a:rPr>
              <a:t>● </a:t>
            </a:r>
            <a:r>
              <a:rPr lang="en-GB" i="0"/>
              <a:t>Amsterdam </a:t>
            </a:r>
            <a:r>
              <a:rPr lang="en-GB" i="0">
                <a:solidFill>
                  <a:schemeClr val="dk2"/>
                </a:solidFill>
              </a:rPr>
              <a:t>● </a:t>
            </a:r>
            <a:r>
              <a:rPr lang="en-GB" i="0"/>
              <a:t>Beijing </a:t>
            </a:r>
            <a:r>
              <a:rPr lang="en-GB" i="0">
                <a:solidFill>
                  <a:schemeClr val="dk2"/>
                </a:solidFill>
              </a:rPr>
              <a:t>● </a:t>
            </a:r>
            <a:r>
              <a:rPr lang="en-GB" i="0"/>
              <a:t>Bratislava </a:t>
            </a:r>
            <a:r>
              <a:rPr lang="en-GB" i="0">
                <a:solidFill>
                  <a:schemeClr val="dk2"/>
                </a:solidFill>
              </a:rPr>
              <a:t>● </a:t>
            </a:r>
            <a:r>
              <a:rPr lang="en-GB" i="0"/>
              <a:t>Brussels </a:t>
            </a:r>
            <a:r>
              <a:rPr lang="en-GB" i="0">
                <a:solidFill>
                  <a:schemeClr val="dk2"/>
                </a:solidFill>
              </a:rPr>
              <a:t>● </a:t>
            </a:r>
            <a:r>
              <a:rPr lang="en-GB" i="0"/>
              <a:t>Budapest </a:t>
            </a:r>
            <a:r>
              <a:rPr lang="en-GB" i="0">
                <a:solidFill>
                  <a:schemeClr val="dk2"/>
                </a:solidFill>
              </a:rPr>
              <a:t>● </a:t>
            </a:r>
            <a:r>
              <a:rPr lang="en-GB" i="0"/>
              <a:t>Casablanca </a:t>
            </a:r>
            <a:r>
              <a:rPr lang="en-GB" i="0">
                <a:solidFill>
                  <a:schemeClr val="dk2"/>
                </a:solidFill>
              </a:rPr>
              <a:t>● </a:t>
            </a:r>
            <a:r>
              <a:rPr lang="en-GB" i="0"/>
              <a:t>Copenhagen </a:t>
            </a:r>
            <a:r>
              <a:rPr lang="en-GB" i="0">
                <a:solidFill>
                  <a:schemeClr val="dk2"/>
                </a:solidFill>
              </a:rPr>
              <a:t>● </a:t>
            </a:r>
            <a:r>
              <a:rPr lang="en-GB" i="0"/>
              <a:t>Dubai </a:t>
            </a:r>
            <a:r>
              <a:rPr lang="en-GB" i="0">
                <a:solidFill>
                  <a:schemeClr val="dk2"/>
                </a:solidFill>
              </a:rPr>
              <a:t>● </a:t>
            </a:r>
            <a:r>
              <a:rPr lang="en-GB" i="0"/>
              <a:t>Dusseldorf</a:t>
            </a:r>
            <a:br>
              <a:rPr lang="en-GB" i="0"/>
            </a:br>
            <a:r>
              <a:rPr lang="en-GB" i="0">
                <a:solidFill>
                  <a:schemeClr val="dk2"/>
                </a:solidFill>
              </a:rPr>
              <a:t>● </a:t>
            </a:r>
            <a:r>
              <a:rPr lang="en-GB" i="0"/>
              <a:t>Frankfurt </a:t>
            </a:r>
            <a:r>
              <a:rPr lang="en-GB" i="0">
                <a:solidFill>
                  <a:schemeClr val="dk2"/>
                </a:solidFill>
              </a:rPr>
              <a:t>● </a:t>
            </a:r>
            <a:r>
              <a:rPr lang="en-GB" i="0"/>
              <a:t>The Hague </a:t>
            </a:r>
            <a:r>
              <a:rPr lang="en-GB" i="0">
                <a:solidFill>
                  <a:schemeClr val="dk2"/>
                </a:solidFill>
              </a:rPr>
              <a:t>● </a:t>
            </a:r>
            <a:r>
              <a:rPr lang="en-GB" i="0"/>
              <a:t>Hamburg </a:t>
            </a:r>
            <a:r>
              <a:rPr lang="en-GB" i="0">
                <a:solidFill>
                  <a:schemeClr val="dk2"/>
                </a:solidFill>
              </a:rPr>
              <a:t>● </a:t>
            </a:r>
            <a:r>
              <a:rPr lang="en-GB" i="0"/>
              <a:t>Helsinki </a:t>
            </a:r>
            <a:r>
              <a:rPr lang="en-GB" i="0">
                <a:solidFill>
                  <a:schemeClr val="dk2"/>
                </a:solidFill>
              </a:rPr>
              <a:t>● </a:t>
            </a:r>
            <a:r>
              <a:rPr lang="en-GB" i="0"/>
              <a:t>Hong Kong </a:t>
            </a:r>
            <a:r>
              <a:rPr lang="en-GB" i="0">
                <a:solidFill>
                  <a:schemeClr val="dk2"/>
                </a:solidFill>
              </a:rPr>
              <a:t>● </a:t>
            </a:r>
            <a:r>
              <a:rPr lang="en-GB" i="0"/>
              <a:t>London </a:t>
            </a:r>
            <a:r>
              <a:rPr lang="en-GB" i="0">
                <a:solidFill>
                  <a:schemeClr val="dk2"/>
                </a:solidFill>
              </a:rPr>
              <a:t>● </a:t>
            </a:r>
            <a:r>
              <a:rPr lang="en-GB" i="0"/>
              <a:t>Luxembourg </a:t>
            </a:r>
            <a:r>
              <a:rPr lang="en-GB" i="0">
                <a:solidFill>
                  <a:schemeClr val="dk2"/>
                </a:solidFill>
              </a:rPr>
              <a:t>● </a:t>
            </a:r>
            <a:r>
              <a:rPr lang="en-GB" i="0"/>
              <a:t>Lyon </a:t>
            </a:r>
            <a:r>
              <a:rPr lang="en-GB" i="0">
                <a:solidFill>
                  <a:schemeClr val="dk2"/>
                </a:solidFill>
              </a:rPr>
              <a:t>● </a:t>
            </a:r>
            <a:r>
              <a:rPr lang="en-GB" i="0"/>
              <a:t>Madrid </a:t>
            </a:r>
            <a:r>
              <a:rPr lang="en-GB" i="0">
                <a:solidFill>
                  <a:schemeClr val="dk2"/>
                </a:solidFill>
              </a:rPr>
              <a:t>● </a:t>
            </a:r>
            <a:r>
              <a:rPr lang="en-GB" i="0"/>
              <a:t>Milan </a:t>
            </a:r>
            <a:r>
              <a:rPr lang="en-GB" i="0">
                <a:solidFill>
                  <a:schemeClr val="dk2"/>
                </a:solidFill>
              </a:rPr>
              <a:t>● </a:t>
            </a:r>
            <a:r>
              <a:rPr lang="en-GB" i="0"/>
              <a:t>Munich </a:t>
            </a:r>
            <a:r>
              <a:rPr lang="en-GB" i="0">
                <a:solidFill>
                  <a:schemeClr val="dk2"/>
                </a:solidFill>
              </a:rPr>
              <a:t>● </a:t>
            </a:r>
            <a:r>
              <a:rPr lang="en-GB" i="0"/>
              <a:t>Paris</a:t>
            </a:r>
            <a:br>
              <a:rPr lang="en-GB" i="0"/>
            </a:br>
            <a:r>
              <a:rPr lang="en-GB" i="0">
                <a:solidFill>
                  <a:schemeClr val="dk2"/>
                </a:solidFill>
              </a:rPr>
              <a:t>● </a:t>
            </a:r>
            <a:r>
              <a:rPr lang="en-GB" i="0"/>
              <a:t>Prague </a:t>
            </a:r>
            <a:r>
              <a:rPr lang="en-GB" i="0">
                <a:solidFill>
                  <a:schemeClr val="dk2"/>
                </a:solidFill>
              </a:rPr>
              <a:t>● </a:t>
            </a:r>
            <a:r>
              <a:rPr lang="en-GB" i="0"/>
              <a:t>Rome </a:t>
            </a:r>
            <a:r>
              <a:rPr lang="en-GB" i="0">
                <a:solidFill>
                  <a:schemeClr val="dk2"/>
                </a:solidFill>
              </a:rPr>
              <a:t>● </a:t>
            </a:r>
            <a:r>
              <a:rPr lang="en-GB" i="0"/>
              <a:t>San Francisco </a:t>
            </a:r>
            <a:r>
              <a:rPr lang="en-GB" i="0">
                <a:solidFill>
                  <a:schemeClr val="dk2"/>
                </a:solidFill>
              </a:rPr>
              <a:t>● </a:t>
            </a:r>
            <a:r>
              <a:rPr lang="en-GB" i="0"/>
              <a:t>Shanghai </a:t>
            </a:r>
            <a:r>
              <a:rPr lang="en-GB" i="0">
                <a:solidFill>
                  <a:schemeClr val="dk2"/>
                </a:solidFill>
              </a:rPr>
              <a:t>● </a:t>
            </a:r>
            <a:r>
              <a:rPr lang="en-GB" i="0"/>
              <a:t>Singapore </a:t>
            </a:r>
            <a:r>
              <a:rPr lang="en-GB" i="0">
                <a:solidFill>
                  <a:schemeClr val="dk2"/>
                </a:solidFill>
              </a:rPr>
              <a:t>● </a:t>
            </a:r>
            <a:r>
              <a:rPr lang="en-GB" i="0"/>
              <a:t>Stockholm </a:t>
            </a:r>
            <a:r>
              <a:rPr lang="en-GB" i="0">
                <a:solidFill>
                  <a:schemeClr val="dk2"/>
                </a:solidFill>
              </a:rPr>
              <a:t>● </a:t>
            </a:r>
            <a:r>
              <a:rPr lang="en-GB" i="0"/>
              <a:t>Sydney </a:t>
            </a:r>
            <a:r>
              <a:rPr lang="en-GB" i="0">
                <a:solidFill>
                  <a:schemeClr val="dk2"/>
                </a:solidFill>
              </a:rPr>
              <a:t>● </a:t>
            </a:r>
            <a:r>
              <a:rPr lang="en-GB" i="0"/>
              <a:t>Warsaw</a:t>
            </a:r>
          </a:p>
          <a:p>
            <a:pPr lvl="2">
              <a:lnSpc>
                <a:spcPct val="100000"/>
              </a:lnSpc>
              <a:spcBef>
                <a:spcPts val="300"/>
              </a:spcBef>
              <a:spcAft>
                <a:spcPts val="0"/>
              </a:spcAft>
            </a:pPr>
            <a:r>
              <a:rPr lang="en-GB" sz="800" i="0" kern="800" spc="-10">
                <a:latin typeface="+mn-lt"/>
              </a:rPr>
              <a:t>The information given in this document concerning technical legal or professional subject matter is for guidance only and does not constitute legal or professional advice.  Always consult a suitably qualified lawyer on any specific legal problem or matter. Bird &amp; Bird assumes no responsibility for such information contained in this document and disclaims all liability in respect of such information.</a:t>
            </a:r>
          </a:p>
          <a:p>
            <a:pPr lvl="2">
              <a:lnSpc>
                <a:spcPct val="100000"/>
              </a:lnSpc>
              <a:spcBef>
                <a:spcPts val="300"/>
              </a:spcBef>
              <a:spcAft>
                <a:spcPts val="0"/>
              </a:spcAft>
            </a:pPr>
            <a:r>
              <a:rPr lang="en-GB" sz="800" i="0" kern="800" spc="-10">
                <a:latin typeface="+mn-lt"/>
              </a:rPr>
              <a:t>This document is confidential.  Bird &amp; Bird is, unless otherwise stated, the owner of copyright of this document and its contents. No part of this document may be published, distributed, extracted, re-utilised, or reproduced in any material form.</a:t>
            </a:r>
          </a:p>
          <a:p>
            <a:pPr lvl="2">
              <a:lnSpc>
                <a:spcPct val="100000"/>
              </a:lnSpc>
              <a:spcBef>
                <a:spcPts val="300"/>
              </a:spcBef>
              <a:spcAft>
                <a:spcPts val="0"/>
              </a:spcAft>
            </a:pPr>
            <a:r>
              <a:rPr lang="en-GB" sz="800" i="0" kern="800" spc="-10">
                <a:latin typeface="+mn-lt"/>
              </a:rPr>
              <a:t>Bird &amp; Bird is an international legal practice comprising Bird &amp; Bird LLP and its affiliated and associated businesses.</a:t>
            </a:r>
          </a:p>
          <a:p>
            <a:pPr lvl="2">
              <a:lnSpc>
                <a:spcPct val="100000"/>
              </a:lnSpc>
              <a:spcBef>
                <a:spcPts val="300"/>
              </a:spcBef>
              <a:spcAft>
                <a:spcPts val="0"/>
              </a:spcAft>
            </a:pPr>
            <a:r>
              <a:rPr lang="en-GB" sz="800" i="0" kern="800" spc="-10">
                <a:latin typeface="+mn-lt"/>
              </a:rPr>
              <a:t>Bird &amp; Bird LLP is a limited liability partnership, registered in England and Wales with registered number OC340318 and is authorised and regulated by the Solicitors Regulation Authority (SRA) with SRA ID497264. Its registered office and principal place of business is at 12 New Fetter Lane, London EC4A 1JP. A list of members of Bird &amp; Bird LLP and of any non-members who are designated as partners, and of their respective professional qualifications, is open to inspection at that address.</a:t>
            </a:r>
            <a:endParaRPr lang="en-GB" sz="800" i="0" kern="800" spc="-10" baseline="0" dirty="0">
              <a:latin typeface="+mn-lt"/>
            </a:endParaRPr>
          </a:p>
        </p:txBody>
      </p:sp>
    </p:spTree>
    <p:extLst>
      <p:ext uri="{BB962C8B-B14F-4D97-AF65-F5344CB8AC3E}">
        <p14:creationId xmlns:p14="http://schemas.microsoft.com/office/powerpoint/2010/main" val="3136107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dirty="0"/>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11066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87C004-73D5-4A66-A0DB-ECD27AA511F7}"/>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6069091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D7EB8550-FCBE-4329-B836-7DDE220CD6EC}"/>
              </a:ext>
            </a:extLst>
          </p:cNvPr>
          <p:cNvSpPr/>
          <p:nvPr userDrawn="1"/>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20274102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3625245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495997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733258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8274893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10752138"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F34B1C6-5415-4E69-BEA5-80FC952D86A1}"/>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538077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chemeClr val="tx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chemeClr val="accent1"/>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chemeClr val="accent4"/>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chemeClr val="accent6"/>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37125"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5286376" cy="451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78212305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chemeClr val="accent3"/>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chemeClr val="accent5"/>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chemeClr val="accent2"/>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chemeClr val="accent1"/>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chemeClr val="tx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3F0F39-6985-46BC-BFAE-091A8332FB26}"/>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4"/>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userDrawn="1">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chemeClr val="tx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chemeClr val="tx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chemeClr val="accent2"/>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chemeClr val="accent1"/>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chemeClr val="tx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chemeClr val="tx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chemeClr val="accent4"/>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chemeClr val="accent4"/>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chemeClr val="tx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chemeClr val="accent1"/>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1627189"/>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1627188"/>
            <a:ext cx="3463925"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7517439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chemeClr val="tx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lvl1pPr algn="ctr">
              <a:defRPr/>
            </a:lvl1pPr>
          </a:lstStyle>
          <a:p>
            <a:r>
              <a:rPr lang="en-US"/>
              <a:t>dd Month 2021</a:t>
            </a:r>
            <a:endParaRPr lang="en-GB"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chemeClr val="tx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lgn="ctr">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lgn="ctr">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855100" y="2056861"/>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
        <p:nvSpPr>
          <p:cNvPr id="11" name="Date Placeholder 1">
            <a:extLst>
              <a:ext uri="{FF2B5EF4-FFF2-40B4-BE49-F238E27FC236}">
                <a16:creationId xmlns:a16="http://schemas.microsoft.com/office/drawing/2014/main" id="{4F6F76B9-DAD1-484C-8E58-5BBD98067DA0}"/>
              </a:ext>
            </a:extLst>
          </p:cNvPr>
          <p:cNvSpPr>
            <a:spLocks noGrp="1"/>
          </p:cNvSpPr>
          <p:nvPr>
            <p:ph type="dt" sz="half" idx="10"/>
          </p:nvPr>
        </p:nvSpPr>
        <p:spPr>
          <a:xfrm>
            <a:off x="1630362" y="6393422"/>
            <a:ext cx="2224738" cy="144000"/>
          </a:xfrm>
        </p:spPr>
        <p:txBody>
          <a:bodyPr/>
          <a:lstStyle>
            <a:lvl1pPr algn="ctr">
              <a:defRPr/>
            </a:lvl1pPr>
          </a:lstStyle>
          <a:p>
            <a:r>
              <a:rPr lang="en-US"/>
              <a:t>dd Month 2021</a:t>
            </a:r>
            <a:endParaRPr lang="en-GB" dirty="0"/>
          </a:p>
        </p:txBody>
      </p:sp>
      <p:sp>
        <p:nvSpPr>
          <p:cNvPr id="12" name="Footer Placeholder 1">
            <a:extLst>
              <a:ext uri="{FF2B5EF4-FFF2-40B4-BE49-F238E27FC236}">
                <a16:creationId xmlns:a16="http://schemas.microsoft.com/office/drawing/2014/main" id="{833386ED-5215-4108-A918-8171A0BF7BBC}"/>
              </a:ext>
            </a:extLst>
          </p:cNvPr>
          <p:cNvSpPr>
            <a:spLocks noGrp="1"/>
          </p:cNvSpPr>
          <p:nvPr>
            <p:ph type="ftr" sz="quarter" idx="11"/>
          </p:nvPr>
        </p:nvSpPr>
        <p:spPr>
          <a:xfrm>
            <a:off x="7096125" y="6393422"/>
            <a:ext cx="4058158" cy="144000"/>
          </a:xfrm>
        </p:spPr>
        <p:txBody>
          <a:bodyPr/>
          <a:lstStyle/>
          <a:p>
            <a:r>
              <a:rPr lang="en-GB"/>
              <a:t>Update Footer to add the Document title</a:t>
            </a:r>
            <a:endParaRPr lang="en-GB" dirty="0"/>
          </a:p>
        </p:txBody>
      </p:sp>
    </p:spTree>
    <p:extLst>
      <p:ext uri="{BB962C8B-B14F-4D97-AF65-F5344CB8AC3E}">
        <p14:creationId xmlns:p14="http://schemas.microsoft.com/office/powerpoint/2010/main" val="2955615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chemeClr val="accent5"/>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1627188"/>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1627189"/>
            <a:ext cx="2551111"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1627189"/>
            <a:ext cx="2552699"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1627189"/>
            <a:ext cx="2552700" cy="450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428393122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chemeClr val="accent2"/>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chemeClr val="tx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lvl1pPr algn="ctr">
              <a:defRPr/>
            </a:lvl1p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chemeClr val="accent1"/>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and Contacts">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nl-NL" altLang="zh-CN" i="0"/>
              <a:t>twobirds.com</a:t>
            </a:r>
          </a:p>
          <a:p>
            <a:pPr lvl="1">
              <a:spcAft>
                <a:spcPts val="1800"/>
              </a:spcAft>
            </a:pPr>
            <a:r>
              <a:rPr lang="zh-CN" altLang="nl-NL" i="0"/>
              <a:t>阿姆斯特丹 </a:t>
            </a:r>
            <a:r>
              <a:rPr lang="zh-CN" altLang="nl-NL" i="0">
                <a:solidFill>
                  <a:schemeClr val="dk2"/>
                </a:solidFill>
              </a:rPr>
              <a:t>● </a:t>
            </a:r>
            <a:r>
              <a:rPr lang="zh-CN" altLang="nl-NL" i="0"/>
              <a:t>阿布扎比 </a:t>
            </a:r>
            <a:r>
              <a:rPr lang="zh-CN" altLang="nl-NL" i="0">
                <a:solidFill>
                  <a:schemeClr val="dk2"/>
                </a:solidFill>
              </a:rPr>
              <a:t>● </a:t>
            </a:r>
            <a:r>
              <a:rPr lang="zh-CN" altLang="nl-NL" i="0"/>
              <a:t>北京 </a:t>
            </a:r>
            <a:r>
              <a:rPr lang="zh-CN" altLang="nl-NL" i="0">
                <a:solidFill>
                  <a:schemeClr val="dk2"/>
                </a:solidFill>
              </a:rPr>
              <a:t>● </a:t>
            </a:r>
            <a:r>
              <a:rPr lang="zh-CN" altLang="nl-NL" i="0"/>
              <a:t>布拉迪斯拉发 </a:t>
            </a:r>
            <a:r>
              <a:rPr lang="zh-CN" altLang="nl-NL" i="0">
                <a:solidFill>
                  <a:schemeClr val="dk2"/>
                </a:solidFill>
              </a:rPr>
              <a:t>● </a:t>
            </a:r>
            <a:r>
              <a:rPr lang="zh-CN" altLang="nl-NL" i="0"/>
              <a:t>布鲁塞尔 </a:t>
            </a:r>
            <a:r>
              <a:rPr lang="zh-CN" altLang="nl-NL" i="0">
                <a:solidFill>
                  <a:schemeClr val="dk2"/>
                </a:solidFill>
              </a:rPr>
              <a:t>● </a:t>
            </a:r>
            <a:r>
              <a:rPr lang="zh-CN" altLang="nl-NL" i="0"/>
              <a:t>布达佩斯 </a:t>
            </a:r>
            <a:r>
              <a:rPr lang="zh-CN" altLang="nl-NL" i="0">
                <a:solidFill>
                  <a:schemeClr val="dk2"/>
                </a:solidFill>
              </a:rPr>
              <a:t>● </a:t>
            </a:r>
            <a:r>
              <a:rPr lang="zh-CN" altLang="nl-NL" i="0"/>
              <a:t>卡萨布兰卡 </a:t>
            </a:r>
            <a:r>
              <a:rPr lang="zh-CN" altLang="nl-NL" i="0">
                <a:solidFill>
                  <a:schemeClr val="dk2"/>
                </a:solidFill>
              </a:rPr>
              <a:t>● </a:t>
            </a:r>
            <a:r>
              <a:rPr lang="zh-CN" altLang="nl-NL" i="0"/>
              <a:t>哥本哈根 </a:t>
            </a:r>
            <a:r>
              <a:rPr lang="zh-CN" altLang="nl-NL" i="0">
                <a:solidFill>
                  <a:schemeClr val="dk2"/>
                </a:solidFill>
              </a:rPr>
              <a:t>● </a:t>
            </a:r>
            <a:r>
              <a:rPr lang="zh-CN" altLang="nl-NL" i="0"/>
              <a:t>迪拜 </a:t>
            </a:r>
            <a:r>
              <a:rPr lang="zh-CN" altLang="nl-NL" i="0">
                <a:solidFill>
                  <a:schemeClr val="dk2"/>
                </a:solidFill>
              </a:rPr>
              <a:t>● </a:t>
            </a:r>
            <a:r>
              <a:rPr lang="zh-CN" altLang="nl-NL" i="0"/>
              <a:t>都柏林 </a:t>
            </a:r>
            <a:r>
              <a:rPr lang="zh-CN" altLang="nl-NL" i="0">
                <a:solidFill>
                  <a:schemeClr val="dk2"/>
                </a:solidFill>
              </a:rPr>
              <a:t>● </a:t>
            </a:r>
            <a:r>
              <a:rPr lang="zh-CN" altLang="nl-NL" i="0"/>
              <a:t>杜塞尔多夫 </a:t>
            </a:r>
            <a:br>
              <a:rPr lang="zh-CN" altLang="nl-NL" i="0"/>
            </a:br>
            <a:r>
              <a:rPr lang="zh-CN" altLang="nl-NL" i="0">
                <a:solidFill>
                  <a:schemeClr val="dk2"/>
                </a:solidFill>
              </a:rPr>
              <a:t>● </a:t>
            </a:r>
            <a:r>
              <a:rPr lang="zh-CN" altLang="nl-NL" i="0"/>
              <a:t>法兰克福 </a:t>
            </a:r>
            <a:r>
              <a:rPr lang="zh-CN" altLang="nl-NL" i="0">
                <a:solidFill>
                  <a:schemeClr val="dk2"/>
                </a:solidFill>
              </a:rPr>
              <a:t>● </a:t>
            </a:r>
            <a:r>
              <a:rPr lang="zh-CN" altLang="nl-NL" i="0"/>
              <a:t>海牙 </a:t>
            </a:r>
            <a:r>
              <a:rPr lang="zh-CN" altLang="nl-NL" i="0">
                <a:solidFill>
                  <a:schemeClr val="dk2"/>
                </a:solidFill>
              </a:rPr>
              <a:t>● </a:t>
            </a:r>
            <a:r>
              <a:rPr lang="zh-CN" altLang="nl-NL" i="0"/>
              <a:t>汉堡 </a:t>
            </a:r>
            <a:r>
              <a:rPr lang="zh-CN" altLang="nl-NL" i="0">
                <a:solidFill>
                  <a:schemeClr val="dk2"/>
                </a:solidFill>
              </a:rPr>
              <a:t>● </a:t>
            </a:r>
            <a:r>
              <a:rPr lang="zh-CN" altLang="nl-NL" i="0"/>
              <a:t>赫尔辛基 </a:t>
            </a:r>
            <a:r>
              <a:rPr lang="zh-CN" altLang="nl-NL" i="0">
                <a:solidFill>
                  <a:schemeClr val="dk2"/>
                </a:solidFill>
              </a:rPr>
              <a:t>● </a:t>
            </a:r>
            <a:r>
              <a:rPr lang="zh-CN" altLang="nl-NL" i="0"/>
              <a:t>香港 </a:t>
            </a:r>
            <a:r>
              <a:rPr lang="zh-CN" altLang="nl-NL" i="0">
                <a:solidFill>
                  <a:schemeClr val="dk2"/>
                </a:solidFill>
              </a:rPr>
              <a:t>● </a:t>
            </a:r>
            <a:r>
              <a:rPr lang="zh-CN" altLang="nl-NL" i="0"/>
              <a:t>伦敦 </a:t>
            </a:r>
            <a:r>
              <a:rPr lang="zh-CN" altLang="nl-NL" i="0">
                <a:solidFill>
                  <a:schemeClr val="dk2"/>
                </a:solidFill>
              </a:rPr>
              <a:t>● </a:t>
            </a:r>
            <a:r>
              <a:rPr lang="zh-CN" altLang="nl-NL" i="0"/>
              <a:t>卢森堡 </a:t>
            </a:r>
            <a:r>
              <a:rPr lang="zh-CN" altLang="nl-NL" i="0">
                <a:solidFill>
                  <a:schemeClr val="dk2"/>
                </a:solidFill>
              </a:rPr>
              <a:t>● </a:t>
            </a:r>
            <a:r>
              <a:rPr lang="zh-CN" altLang="nl-NL" i="0"/>
              <a:t>里昂 </a:t>
            </a:r>
            <a:r>
              <a:rPr lang="zh-CN" altLang="nl-NL" i="0">
                <a:solidFill>
                  <a:schemeClr val="dk2"/>
                </a:solidFill>
              </a:rPr>
              <a:t>● </a:t>
            </a:r>
            <a:r>
              <a:rPr lang="zh-CN" altLang="nl-NL" i="0"/>
              <a:t>马德里 </a:t>
            </a:r>
            <a:r>
              <a:rPr lang="zh-CN" altLang="nl-NL" i="0">
                <a:solidFill>
                  <a:schemeClr val="dk2"/>
                </a:solidFill>
              </a:rPr>
              <a:t>● </a:t>
            </a:r>
            <a:r>
              <a:rPr lang="zh-CN" altLang="nl-NL" i="0"/>
              <a:t>米兰 </a:t>
            </a:r>
            <a:r>
              <a:rPr lang="zh-CN" altLang="nl-NL" i="0">
                <a:solidFill>
                  <a:schemeClr val="dk2"/>
                </a:solidFill>
              </a:rPr>
              <a:t>● </a:t>
            </a:r>
            <a:r>
              <a:rPr lang="zh-CN" altLang="nl-NL" i="0"/>
              <a:t>慕尼黑 </a:t>
            </a:r>
            <a:r>
              <a:rPr lang="zh-CN" altLang="nl-NL" i="0">
                <a:solidFill>
                  <a:schemeClr val="dk2"/>
                </a:solidFill>
              </a:rPr>
              <a:t>● </a:t>
            </a:r>
            <a:r>
              <a:rPr lang="zh-CN" altLang="nl-NL" i="0"/>
              <a:t>巴黎 </a:t>
            </a:r>
            <a:r>
              <a:rPr lang="zh-CN" altLang="nl-NL" i="0">
                <a:solidFill>
                  <a:schemeClr val="dk2"/>
                </a:solidFill>
              </a:rPr>
              <a:t>● </a:t>
            </a:r>
            <a:r>
              <a:rPr lang="zh-CN" altLang="nl-NL" i="0"/>
              <a:t>布拉格 </a:t>
            </a:r>
            <a:r>
              <a:rPr lang="zh-CN" altLang="nl-NL" i="0">
                <a:solidFill>
                  <a:schemeClr val="dk2"/>
                </a:solidFill>
              </a:rPr>
              <a:t>● </a:t>
            </a:r>
            <a:r>
              <a:rPr lang="zh-CN" altLang="nl-NL" i="0"/>
              <a:t>罗马</a:t>
            </a:r>
            <a:br>
              <a:rPr lang="zh-CN" altLang="nl-NL" i="0"/>
            </a:br>
            <a:r>
              <a:rPr lang="zh-CN" altLang="nl-NL" i="0">
                <a:solidFill>
                  <a:schemeClr val="dk2"/>
                </a:solidFill>
              </a:rPr>
              <a:t>● </a:t>
            </a:r>
            <a:r>
              <a:rPr lang="zh-CN" altLang="nl-NL" i="0"/>
              <a:t>旧金山 </a:t>
            </a:r>
            <a:r>
              <a:rPr lang="zh-CN" altLang="nl-NL" i="0">
                <a:solidFill>
                  <a:schemeClr val="dk2"/>
                </a:solidFill>
              </a:rPr>
              <a:t>● </a:t>
            </a:r>
            <a:r>
              <a:rPr lang="zh-CN" altLang="nl-NL" i="0"/>
              <a:t>上海 </a:t>
            </a:r>
            <a:r>
              <a:rPr lang="zh-CN" altLang="nl-NL" i="0">
                <a:solidFill>
                  <a:schemeClr val="dk2"/>
                </a:solidFill>
              </a:rPr>
              <a:t>● </a:t>
            </a:r>
            <a:r>
              <a:rPr lang="zh-CN" altLang="nl-NL" i="0"/>
              <a:t>新加坡 </a:t>
            </a:r>
            <a:r>
              <a:rPr lang="zh-CN" altLang="nl-NL" i="0">
                <a:solidFill>
                  <a:schemeClr val="dk2"/>
                </a:solidFill>
              </a:rPr>
              <a:t>● </a:t>
            </a:r>
            <a:r>
              <a:rPr lang="zh-CN" altLang="nl-NL" i="0"/>
              <a:t>斯德哥尔摩 </a:t>
            </a:r>
            <a:r>
              <a:rPr lang="zh-CN" altLang="nl-NL" i="0">
                <a:solidFill>
                  <a:schemeClr val="dk2"/>
                </a:solidFill>
              </a:rPr>
              <a:t>● </a:t>
            </a:r>
            <a:r>
              <a:rPr lang="zh-CN" altLang="nl-NL" i="0"/>
              <a:t>悉尼 </a:t>
            </a:r>
            <a:r>
              <a:rPr lang="zh-CN" altLang="nl-NL" i="0">
                <a:solidFill>
                  <a:schemeClr val="dk2"/>
                </a:solidFill>
              </a:rPr>
              <a:t>● </a:t>
            </a:r>
            <a:r>
              <a:rPr lang="zh-CN" altLang="nl-NL" i="0"/>
              <a:t>华沙</a:t>
            </a:r>
          </a:p>
          <a:p>
            <a:pPr lvl="2">
              <a:lnSpc>
                <a:spcPct val="100000"/>
              </a:lnSpc>
              <a:spcBef>
                <a:spcPts val="300"/>
              </a:spcBef>
              <a:spcAft>
                <a:spcPts val="0"/>
              </a:spcAft>
            </a:pPr>
            <a:r>
              <a:rPr lang="zh-CN" altLang="nl-NL"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nl-NL"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nl-NL"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nl-NL" sz="800" i="0" kern="800" spc="-10">
                <a:latin typeface="+mn-lt"/>
              </a:rPr>
              <a:t>鸿鹄律师事务所是在英格兰和威尔士注册的一家有限责任合伙企业，注册号</a:t>
            </a:r>
            <a:r>
              <a:rPr lang="nl-NL" altLang="zh-CN" sz="800" i="0" kern="800" spc="-10">
                <a:latin typeface="+mn-lt"/>
              </a:rPr>
              <a:t>OC340318</a:t>
            </a:r>
            <a:r>
              <a:rPr lang="zh-CN" altLang="nl-NL" sz="800" i="0" kern="800" spc="-10">
                <a:latin typeface="+mn-lt"/>
              </a:rPr>
              <a:t>，经律师监管局 </a:t>
            </a:r>
            <a:r>
              <a:rPr lang="nl-NL" altLang="zh-CN" sz="800" i="0" kern="800" spc="-10">
                <a:latin typeface="+mn-lt"/>
              </a:rPr>
              <a:t>(Solicitors Regulation Authority) </a:t>
            </a:r>
            <a:r>
              <a:rPr lang="zh-CN" altLang="nl-NL" sz="800" i="0" kern="800" spc="-10">
                <a:latin typeface="+mn-lt"/>
              </a:rPr>
              <a:t>授权并受其监管，编号为</a:t>
            </a:r>
            <a:r>
              <a:rPr lang="nl-NL" altLang="zh-CN" sz="800" i="0" kern="800" spc="-10">
                <a:latin typeface="+mn-lt"/>
              </a:rPr>
              <a:t>497264</a:t>
            </a:r>
            <a:r>
              <a:rPr lang="zh-CN" altLang="nl-NL" sz="800" i="0" kern="800" spc="-10">
                <a:latin typeface="+mn-lt"/>
              </a:rPr>
              <a:t>，注册办公室及主要营业地位于伦敦</a:t>
            </a:r>
            <a:r>
              <a:rPr lang="nl-NL" altLang="zh-CN" sz="800" i="0" kern="800" spc="-10">
                <a:latin typeface="+mn-lt"/>
              </a:rPr>
              <a:t>12 New Fetter Lane</a:t>
            </a:r>
            <a:r>
              <a:rPr lang="zh-CN" altLang="nl-NL" sz="800" i="0" kern="800" spc="-10">
                <a:latin typeface="+mn-lt"/>
              </a:rPr>
              <a:t>，</a:t>
            </a:r>
            <a:r>
              <a:rPr lang="nl-NL" altLang="zh-CN" sz="800" i="0" kern="800" spc="-10">
                <a:latin typeface="+mn-lt"/>
              </a:rPr>
              <a:t>EC4A1JP</a:t>
            </a:r>
            <a:r>
              <a:rPr lang="zh-CN" altLang="nl-NL"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471742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rgbClr val="005C8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rgbClr val="9EDED4"/>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30314985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290418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3.xml"/><Relationship Id="rId21" Type="http://schemas.openxmlformats.org/officeDocument/2006/relationships/slideLayout" Target="../slideLayouts/slideLayout118.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63" Type="http://schemas.openxmlformats.org/officeDocument/2006/relationships/slideLayout" Target="../slideLayouts/slideLayout160.xml"/><Relationship Id="rId68" Type="http://schemas.openxmlformats.org/officeDocument/2006/relationships/slideLayout" Target="../slideLayouts/slideLayout165.xml"/><Relationship Id="rId84" Type="http://schemas.openxmlformats.org/officeDocument/2006/relationships/slideLayout" Target="../slideLayouts/slideLayout181.xml"/><Relationship Id="rId16" Type="http://schemas.openxmlformats.org/officeDocument/2006/relationships/slideLayout" Target="../slideLayouts/slideLayout113.xml"/><Relationship Id="rId11" Type="http://schemas.openxmlformats.org/officeDocument/2006/relationships/slideLayout" Target="../slideLayouts/slideLayout108.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53" Type="http://schemas.openxmlformats.org/officeDocument/2006/relationships/slideLayout" Target="../slideLayouts/slideLayout150.xml"/><Relationship Id="rId58" Type="http://schemas.openxmlformats.org/officeDocument/2006/relationships/slideLayout" Target="../slideLayouts/slideLayout155.xml"/><Relationship Id="rId74" Type="http://schemas.openxmlformats.org/officeDocument/2006/relationships/slideLayout" Target="../slideLayouts/slideLayout171.xml"/><Relationship Id="rId79" Type="http://schemas.openxmlformats.org/officeDocument/2006/relationships/slideLayout" Target="../slideLayouts/slideLayout176.xml"/><Relationship Id="rId5" Type="http://schemas.openxmlformats.org/officeDocument/2006/relationships/slideLayout" Target="../slideLayouts/slideLayout102.xml"/><Relationship Id="rId19" Type="http://schemas.openxmlformats.org/officeDocument/2006/relationships/slideLayout" Target="../slideLayouts/slideLayout11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56" Type="http://schemas.openxmlformats.org/officeDocument/2006/relationships/slideLayout" Target="../slideLayouts/slideLayout153.xml"/><Relationship Id="rId64" Type="http://schemas.openxmlformats.org/officeDocument/2006/relationships/slideLayout" Target="../slideLayouts/slideLayout161.xml"/><Relationship Id="rId69" Type="http://schemas.openxmlformats.org/officeDocument/2006/relationships/slideLayout" Target="../slideLayouts/slideLayout166.xml"/><Relationship Id="rId77" Type="http://schemas.openxmlformats.org/officeDocument/2006/relationships/slideLayout" Target="../slideLayouts/slideLayout174.xml"/><Relationship Id="rId8" Type="http://schemas.openxmlformats.org/officeDocument/2006/relationships/slideLayout" Target="../slideLayouts/slideLayout105.xml"/><Relationship Id="rId51" Type="http://schemas.openxmlformats.org/officeDocument/2006/relationships/slideLayout" Target="../slideLayouts/slideLayout148.xml"/><Relationship Id="rId72" Type="http://schemas.openxmlformats.org/officeDocument/2006/relationships/slideLayout" Target="../slideLayouts/slideLayout169.xml"/><Relationship Id="rId80" Type="http://schemas.openxmlformats.org/officeDocument/2006/relationships/slideLayout" Target="../slideLayouts/slideLayout177.xml"/><Relationship Id="rId85" Type="http://schemas.openxmlformats.org/officeDocument/2006/relationships/slideLayout" Target="../slideLayouts/slideLayout182.xml"/><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59" Type="http://schemas.openxmlformats.org/officeDocument/2006/relationships/slideLayout" Target="../slideLayouts/slideLayout156.xml"/><Relationship Id="rId67" Type="http://schemas.openxmlformats.org/officeDocument/2006/relationships/slideLayout" Target="../slideLayouts/slideLayout164.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54" Type="http://schemas.openxmlformats.org/officeDocument/2006/relationships/slideLayout" Target="../slideLayouts/slideLayout151.xml"/><Relationship Id="rId62" Type="http://schemas.openxmlformats.org/officeDocument/2006/relationships/slideLayout" Target="../slideLayouts/slideLayout159.xml"/><Relationship Id="rId70" Type="http://schemas.openxmlformats.org/officeDocument/2006/relationships/slideLayout" Target="../slideLayouts/slideLayout167.xml"/><Relationship Id="rId75" Type="http://schemas.openxmlformats.org/officeDocument/2006/relationships/slideLayout" Target="../slideLayouts/slideLayout172.xml"/><Relationship Id="rId83" Type="http://schemas.openxmlformats.org/officeDocument/2006/relationships/slideLayout" Target="../slideLayouts/slideLayout180.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57" Type="http://schemas.openxmlformats.org/officeDocument/2006/relationships/slideLayout" Target="../slideLayouts/slideLayout154.xml"/><Relationship Id="rId10" Type="http://schemas.openxmlformats.org/officeDocument/2006/relationships/slideLayout" Target="../slideLayouts/slideLayout107.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52" Type="http://schemas.openxmlformats.org/officeDocument/2006/relationships/slideLayout" Target="../slideLayouts/slideLayout149.xml"/><Relationship Id="rId60" Type="http://schemas.openxmlformats.org/officeDocument/2006/relationships/slideLayout" Target="../slideLayouts/slideLayout157.xml"/><Relationship Id="rId65" Type="http://schemas.openxmlformats.org/officeDocument/2006/relationships/slideLayout" Target="../slideLayouts/slideLayout162.xml"/><Relationship Id="rId73" Type="http://schemas.openxmlformats.org/officeDocument/2006/relationships/slideLayout" Target="../slideLayouts/slideLayout170.xml"/><Relationship Id="rId78" Type="http://schemas.openxmlformats.org/officeDocument/2006/relationships/slideLayout" Target="../slideLayouts/slideLayout175.xml"/><Relationship Id="rId81" Type="http://schemas.openxmlformats.org/officeDocument/2006/relationships/slideLayout" Target="../slideLayouts/slideLayout178.xml"/><Relationship Id="rId86" Type="http://schemas.openxmlformats.org/officeDocument/2006/relationships/slideLayout" Target="../slideLayouts/slideLayout183.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9" Type="http://schemas.openxmlformats.org/officeDocument/2006/relationships/slideLayout" Target="../slideLayouts/slideLayout136.xml"/><Relationship Id="rId34" Type="http://schemas.openxmlformats.org/officeDocument/2006/relationships/slideLayout" Target="../slideLayouts/slideLayout131.xml"/><Relationship Id="rId50" Type="http://schemas.openxmlformats.org/officeDocument/2006/relationships/slideLayout" Target="../slideLayouts/slideLayout147.xml"/><Relationship Id="rId55" Type="http://schemas.openxmlformats.org/officeDocument/2006/relationships/slideLayout" Target="../slideLayouts/slideLayout152.xml"/><Relationship Id="rId76" Type="http://schemas.openxmlformats.org/officeDocument/2006/relationships/slideLayout" Target="../slideLayouts/slideLayout173.xml"/><Relationship Id="rId7" Type="http://schemas.openxmlformats.org/officeDocument/2006/relationships/slideLayout" Target="../slideLayouts/slideLayout104.xml"/><Relationship Id="rId71" Type="http://schemas.openxmlformats.org/officeDocument/2006/relationships/slideLayout" Target="../slideLayouts/slideLayout168.xml"/><Relationship Id="rId2" Type="http://schemas.openxmlformats.org/officeDocument/2006/relationships/slideLayout" Target="../slideLayouts/slideLayout99.xml"/><Relationship Id="rId29" Type="http://schemas.openxmlformats.org/officeDocument/2006/relationships/slideLayout" Target="../slideLayouts/slideLayout126.xml"/><Relationship Id="rId24" Type="http://schemas.openxmlformats.org/officeDocument/2006/relationships/slideLayout" Target="../slideLayouts/slideLayout121.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66" Type="http://schemas.openxmlformats.org/officeDocument/2006/relationships/slideLayout" Target="../slideLayouts/slideLayout163.xml"/><Relationship Id="rId87" Type="http://schemas.openxmlformats.org/officeDocument/2006/relationships/theme" Target="../theme/theme2.xml"/><Relationship Id="rId61" Type="http://schemas.openxmlformats.org/officeDocument/2006/relationships/slideLayout" Target="../slideLayouts/slideLayout158.xml"/><Relationship Id="rId82"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pPr algn="ctr"/>
            <a:r>
              <a:rPr lang="en-US" dirty="0"/>
              <a:t>dd Month 2021</a:t>
            </a:r>
            <a:endParaRPr lang="en-GB"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 Bird &amp; Bird LLP</a:t>
            </a:r>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58" r:id="rId5"/>
    <p:sldLayoutId id="2147483709" r:id="rId6"/>
    <p:sldLayoutId id="2147483759" r:id="rId7"/>
    <p:sldLayoutId id="2147483710" r:id="rId8"/>
    <p:sldLayoutId id="2147483760" r:id="rId9"/>
    <p:sldLayoutId id="2147483654" r:id="rId10"/>
    <p:sldLayoutId id="2147483712" r:id="rId11"/>
    <p:sldLayoutId id="2147483742" r:id="rId12"/>
    <p:sldLayoutId id="2147483672" r:id="rId13"/>
    <p:sldLayoutId id="2147483754" r:id="rId14"/>
    <p:sldLayoutId id="2147483755" r:id="rId15"/>
    <p:sldLayoutId id="2147483753" r:id="rId16"/>
    <p:sldLayoutId id="2147483739" r:id="rId17"/>
    <p:sldLayoutId id="2147483740" r:id="rId18"/>
    <p:sldLayoutId id="2147483741" r:id="rId19"/>
    <p:sldLayoutId id="2147483743" r:id="rId20"/>
    <p:sldLayoutId id="2147483757" r:id="rId21"/>
    <p:sldLayoutId id="2147483738" r:id="rId22"/>
    <p:sldLayoutId id="2147483707" r:id="rId23"/>
    <p:sldLayoutId id="2147483711" r:id="rId24"/>
    <p:sldLayoutId id="2147483763" r:id="rId25"/>
    <p:sldLayoutId id="2147483764" r:id="rId26"/>
    <p:sldLayoutId id="2147483762" r:id="rId27"/>
    <p:sldLayoutId id="2147483765" r:id="rId28"/>
    <p:sldLayoutId id="2147483766" r:id="rId29"/>
    <p:sldLayoutId id="2147483767" r:id="rId30"/>
    <p:sldLayoutId id="2147483768" r:id="rId31"/>
    <p:sldLayoutId id="2147483708" r:id="rId32"/>
    <p:sldLayoutId id="2147483691" r:id="rId33"/>
    <p:sldLayoutId id="2147483694" r:id="rId34"/>
    <p:sldLayoutId id="2147483695" r:id="rId35"/>
    <p:sldLayoutId id="2147483747" r:id="rId36"/>
    <p:sldLayoutId id="2147483748" r:id="rId37"/>
    <p:sldLayoutId id="2147483749" r:id="rId38"/>
    <p:sldLayoutId id="2147483750" r:id="rId39"/>
    <p:sldLayoutId id="2147483751" r:id="rId40"/>
    <p:sldLayoutId id="2147483682" r:id="rId41"/>
    <p:sldLayoutId id="2147483705" r:id="rId42"/>
    <p:sldLayoutId id="2147483703" r:id="rId43"/>
    <p:sldLayoutId id="2147483663" r:id="rId44"/>
    <p:sldLayoutId id="2147483698" r:id="rId45"/>
    <p:sldLayoutId id="2147483696" r:id="rId46"/>
    <p:sldLayoutId id="2147483664" r:id="rId47"/>
    <p:sldLayoutId id="2147483699" r:id="rId48"/>
    <p:sldLayoutId id="2147483704" r:id="rId49"/>
    <p:sldLayoutId id="2147483706" r:id="rId50"/>
    <p:sldLayoutId id="2147483655" r:id="rId51"/>
    <p:sldLayoutId id="2147483671" r:id="rId52"/>
    <p:sldLayoutId id="2147483676" r:id="rId53"/>
    <p:sldLayoutId id="2147483675" r:id="rId54"/>
    <p:sldLayoutId id="2147483680" r:id="rId55"/>
    <p:sldLayoutId id="2147483673" r:id="rId56"/>
    <p:sldLayoutId id="2147483756" r:id="rId57"/>
    <p:sldLayoutId id="2147483681" r:id="rId58"/>
    <p:sldLayoutId id="2147483674" r:id="rId59"/>
    <p:sldLayoutId id="2147483685" r:id="rId60"/>
    <p:sldLayoutId id="2147483684" r:id="rId61"/>
    <p:sldLayoutId id="2147483716" r:id="rId62"/>
    <p:sldLayoutId id="2147483651" r:id="rId63"/>
    <p:sldLayoutId id="2147483665" r:id="rId64"/>
    <p:sldLayoutId id="2147483666" r:id="rId65"/>
    <p:sldLayoutId id="2147483668" r:id="rId66"/>
    <p:sldLayoutId id="2147483686" r:id="rId67"/>
    <p:sldLayoutId id="2147483722" r:id="rId68"/>
    <p:sldLayoutId id="2147483687" r:id="rId69"/>
    <p:sldLayoutId id="2147483723" r:id="rId70"/>
    <p:sldLayoutId id="2147483688" r:id="rId71"/>
    <p:sldLayoutId id="2147483724" r:id="rId72"/>
    <p:sldLayoutId id="2147483689" r:id="rId73"/>
    <p:sldLayoutId id="2147483725" r:id="rId74"/>
    <p:sldLayoutId id="2147483690" r:id="rId75"/>
    <p:sldLayoutId id="2147483726" r:id="rId76"/>
    <p:sldLayoutId id="2147483700" r:id="rId77"/>
    <p:sldLayoutId id="2147483660" r:id="rId78"/>
    <p:sldLayoutId id="2147483730" r:id="rId79"/>
    <p:sldLayoutId id="2147483715" r:id="rId80"/>
    <p:sldLayoutId id="2147483701" r:id="rId81"/>
    <p:sldLayoutId id="2147483733" r:id="rId82"/>
    <p:sldLayoutId id="2147483702" r:id="rId83"/>
    <p:sldLayoutId id="2147483714" r:id="rId84"/>
    <p:sldLayoutId id="2147483752" r:id="rId85"/>
    <p:sldLayoutId id="2147483669" r:id="rId86"/>
    <p:sldLayoutId id="2147483670" r:id="rId87"/>
    <p:sldLayoutId id="2147483735" r:id="rId88"/>
    <p:sldLayoutId id="2147483737" r:id="rId89"/>
    <p:sldLayoutId id="2147483736" r:id="rId90"/>
    <p:sldLayoutId id="2147483677" r:id="rId91"/>
    <p:sldLayoutId id="2147483678" r:id="rId92"/>
    <p:sldLayoutId id="2147483679" r:id="rId93"/>
    <p:sldLayoutId id="2147483727" r:id="rId94"/>
    <p:sldLayoutId id="2147483728" r:id="rId95"/>
    <p:sldLayoutId id="2147483729" r:id="rId96"/>
    <p:sldLayoutId id="2147483761" r:id="rId97"/>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r>
              <a:rPr lang="en-US" noProof="0"/>
              <a:t>dd Month 2021</a:t>
            </a:r>
            <a:endParaRPr lang="en-GB" noProof="0"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 Bird &amp; Bird LLP</a:t>
            </a:r>
            <a:endParaRPr lang="en-GB" sz="800" noProof="0" dirty="0">
              <a:latin typeface="+mn-lt"/>
            </a:endParaRPr>
          </a:p>
        </p:txBody>
      </p:sp>
    </p:spTree>
    <p:extLst>
      <p:ext uri="{BB962C8B-B14F-4D97-AF65-F5344CB8AC3E}">
        <p14:creationId xmlns:p14="http://schemas.microsoft.com/office/powerpoint/2010/main" val="39221227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24" r:id="rId55"/>
    <p:sldLayoutId id="2147483825" r:id="rId56"/>
    <p:sldLayoutId id="2147483826" r:id="rId57"/>
    <p:sldLayoutId id="2147483827" r:id="rId58"/>
    <p:sldLayoutId id="2147483828" r:id="rId59"/>
    <p:sldLayoutId id="2147483829" r:id="rId60"/>
    <p:sldLayoutId id="2147483830" r:id="rId61"/>
    <p:sldLayoutId id="2147483831" r:id="rId62"/>
    <p:sldLayoutId id="2147483832" r:id="rId63"/>
    <p:sldLayoutId id="2147483833" r:id="rId64"/>
    <p:sldLayoutId id="2147483834" r:id="rId65"/>
    <p:sldLayoutId id="2147483835" r:id="rId66"/>
    <p:sldLayoutId id="2147483836" r:id="rId67"/>
    <p:sldLayoutId id="2147483837" r:id="rId68"/>
    <p:sldLayoutId id="2147483838" r:id="rId69"/>
    <p:sldLayoutId id="2147483839" r:id="rId70"/>
    <p:sldLayoutId id="2147483840" r:id="rId71"/>
    <p:sldLayoutId id="2147483841" r:id="rId72"/>
    <p:sldLayoutId id="2147483842" r:id="rId73"/>
    <p:sldLayoutId id="2147483843" r:id="rId74"/>
    <p:sldLayoutId id="2147483844" r:id="rId75"/>
    <p:sldLayoutId id="2147483845" r:id="rId76"/>
    <p:sldLayoutId id="2147483846" r:id="rId77"/>
    <p:sldLayoutId id="2147483847" r:id="rId78"/>
    <p:sldLayoutId id="2147483848" r:id="rId79"/>
    <p:sldLayoutId id="2147483849" r:id="rId80"/>
    <p:sldLayoutId id="2147483850" r:id="rId81"/>
    <p:sldLayoutId id="2147483851" r:id="rId82"/>
    <p:sldLayoutId id="2147483852" r:id="rId83"/>
    <p:sldLayoutId id="2147483853" r:id="rId84"/>
    <p:sldLayoutId id="2147483854" r:id="rId85"/>
    <p:sldLayoutId id="2147483855" r:id="rId86"/>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p15:clr>
            <a:srgbClr val="F26B43"/>
          </p15:clr>
        </p15:guide>
        <p15:guide id="2" pos="7226">
          <p15:clr>
            <a:srgbClr val="F26B43"/>
          </p15:clr>
        </p15:guide>
        <p15:guide id="3" pos="914">
          <p15:clr>
            <a:srgbClr val="A4A3A4"/>
          </p15:clr>
        </p15:guide>
        <p15:guide id="4" pos="1027">
          <p15:clr>
            <a:srgbClr val="A4A3A4"/>
          </p15:clr>
        </p15:guide>
        <p15:guide id="5" pos="1487">
          <p15:clr>
            <a:srgbClr val="A4A3A4"/>
          </p15:clr>
        </p15:guide>
        <p15:guide id="6" pos="1601">
          <p15:clr>
            <a:srgbClr val="A4A3A4"/>
          </p15:clr>
        </p15:guide>
        <p15:guide id="7" pos="2061">
          <p15:clr>
            <a:srgbClr val="A4A3A4"/>
          </p15:clr>
        </p15:guide>
        <p15:guide id="8" pos="2175">
          <p15:clr>
            <a:srgbClr val="A4A3A4"/>
          </p15:clr>
        </p15:guide>
        <p15:guide id="9" pos="2635">
          <p15:clr>
            <a:srgbClr val="A4A3A4"/>
          </p15:clr>
        </p15:guide>
        <p15:guide id="10" pos="2748">
          <p15:clr>
            <a:srgbClr val="A4A3A4"/>
          </p15:clr>
        </p15:guide>
        <p15:guide id="11" pos="3209">
          <p15:clr>
            <a:srgbClr val="A4A3A4"/>
          </p15:clr>
        </p15:guide>
        <p15:guide id="12" pos="3322">
          <p15:clr>
            <a:srgbClr val="A4A3A4"/>
          </p15:clr>
        </p15:guide>
        <p15:guide id="13" pos="3783">
          <p15:clr>
            <a:srgbClr val="A4A3A4"/>
          </p15:clr>
        </p15:guide>
        <p15:guide id="14" pos="3896">
          <p15:clr>
            <a:srgbClr val="A4A3A4"/>
          </p15:clr>
        </p15:guide>
        <p15:guide id="15" pos="4357">
          <p15:clr>
            <a:srgbClr val="A4A3A4"/>
          </p15:clr>
        </p15:guide>
        <p15:guide id="16" pos="4470">
          <p15:clr>
            <a:srgbClr val="A4A3A4"/>
          </p15:clr>
        </p15:guide>
        <p15:guide id="17" pos="4931">
          <p15:clr>
            <a:srgbClr val="A4A3A4"/>
          </p15:clr>
        </p15:guide>
        <p15:guide id="18" pos="5044">
          <p15:clr>
            <a:srgbClr val="A4A3A4"/>
          </p15:clr>
        </p15:guide>
        <p15:guide id="19" pos="5504">
          <p15:clr>
            <a:srgbClr val="A4A3A4"/>
          </p15:clr>
        </p15:guide>
        <p15:guide id="20" pos="5618">
          <p15:clr>
            <a:srgbClr val="A4A3A4"/>
          </p15:clr>
        </p15:guide>
        <p15:guide id="21" pos="6078">
          <p15:clr>
            <a:srgbClr val="A4A3A4"/>
          </p15:clr>
        </p15:guide>
        <p15:guide id="22" pos="6192">
          <p15:clr>
            <a:srgbClr val="A4A3A4"/>
          </p15:clr>
        </p15:guide>
        <p15:guide id="23" pos="6652">
          <p15:clr>
            <a:srgbClr val="A4A3A4"/>
          </p15:clr>
        </p15:guide>
        <p15:guide id="24" pos="6765">
          <p15:clr>
            <a:srgbClr val="A4A3A4"/>
          </p15:clr>
        </p15:guide>
        <p15:guide id="25" orient="horz" pos="450">
          <p15:clr>
            <a:srgbClr val="F26B43"/>
          </p15:clr>
        </p15:guide>
        <p15:guide id="26" orient="horz" pos="3866">
          <p15:clr>
            <a:srgbClr val="F26B43"/>
          </p15:clr>
        </p15:guide>
        <p15:guide id="27" orient="horz" pos="1341">
          <p15:clr>
            <a:srgbClr val="F26B43"/>
          </p15:clr>
        </p15:guide>
        <p15:guide id="28" orient="horz" pos="840">
          <p15:clr>
            <a:srgbClr val="F26B43"/>
          </p15:clr>
        </p15:guide>
        <p15:guide id="29" orient="horz" pos="10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a:extLst>
              <a:ext uri="{FF2B5EF4-FFF2-40B4-BE49-F238E27FC236}">
                <a16:creationId xmlns:a16="http://schemas.microsoft.com/office/drawing/2014/main" id="{C6C6870E-833D-43AB-A2FE-CF56D43B5D22}"/>
              </a:ext>
            </a:extLst>
          </p:cNvPr>
          <p:cNvSpPr>
            <a:spLocks noGrp="1"/>
          </p:cNvSpPr>
          <p:nvPr>
            <p:ph type="dt" sz="half" idx="10"/>
          </p:nvPr>
        </p:nvSpPr>
        <p:spPr>
          <a:xfrm>
            <a:off x="706511" y="4653507"/>
            <a:ext cx="3111427" cy="431156"/>
          </a:xfrm>
        </p:spPr>
        <p:txBody>
          <a:bodyPr/>
          <a:lstStyle/>
          <a:p>
            <a:r>
              <a:rPr lang="en-US" dirty="0"/>
              <a:t>	LES, Paris , 15 </a:t>
            </a:r>
            <a:r>
              <a:rPr lang="en-US" dirty="0" err="1"/>
              <a:t>Novembre</a:t>
            </a:r>
            <a:r>
              <a:rPr lang="en-US" dirty="0"/>
              <a:t> 2022</a:t>
            </a:r>
            <a:endParaRPr lang="en-GB" dirty="0"/>
          </a:p>
        </p:txBody>
      </p:sp>
      <p:sp>
        <p:nvSpPr>
          <p:cNvPr id="4" name="Subtitle 1">
            <a:extLst>
              <a:ext uri="{FF2B5EF4-FFF2-40B4-BE49-F238E27FC236}">
                <a16:creationId xmlns:a16="http://schemas.microsoft.com/office/drawing/2014/main" id="{2F945F1F-0381-461C-B6F0-4A97B587CD67}"/>
              </a:ext>
            </a:extLst>
          </p:cNvPr>
          <p:cNvSpPr>
            <a:spLocks noGrp="1"/>
          </p:cNvSpPr>
          <p:nvPr>
            <p:ph type="subTitle" idx="1"/>
          </p:nvPr>
        </p:nvSpPr>
        <p:spPr/>
        <p:txBody>
          <a:bodyPr/>
          <a:lstStyle/>
          <a:p>
            <a:r>
              <a:rPr lang="en-GB" dirty="0"/>
              <a:t>Marc Martens</a:t>
            </a:r>
          </a:p>
          <a:p>
            <a:pPr lvl="1"/>
            <a:r>
              <a:rPr lang="en-GB" dirty="0"/>
              <a:t>Partner Regulatory &amp; Life Sciences </a:t>
            </a:r>
            <a:r>
              <a:rPr lang="en-GB" dirty="0" err="1"/>
              <a:t>Bruxelles</a:t>
            </a:r>
            <a:endParaRPr lang="en-GB" dirty="0"/>
          </a:p>
        </p:txBody>
      </p:sp>
      <p:sp>
        <p:nvSpPr>
          <p:cNvPr id="19" name="Title 1">
            <a:extLst>
              <a:ext uri="{FF2B5EF4-FFF2-40B4-BE49-F238E27FC236}">
                <a16:creationId xmlns:a16="http://schemas.microsoft.com/office/drawing/2014/main" id="{22821C8D-6411-44FD-9BD9-8F42F5486670}"/>
              </a:ext>
            </a:extLst>
          </p:cNvPr>
          <p:cNvSpPr>
            <a:spLocks noGrp="1"/>
          </p:cNvSpPr>
          <p:nvPr>
            <p:ph type="ctrTitle"/>
          </p:nvPr>
        </p:nvSpPr>
        <p:spPr/>
        <p:txBody>
          <a:bodyPr/>
          <a:lstStyle/>
          <a:p>
            <a:r>
              <a:rPr lang="fr-FR" dirty="0"/>
              <a:t>Règlement de l'UE sur les essais cliniques</a:t>
            </a:r>
            <a:endParaRPr lang="en-GB" dirty="0"/>
          </a:p>
        </p:txBody>
      </p:sp>
      <p:pic>
        <p:nvPicPr>
          <p:cNvPr id="8" name="Picture Placeholder 7">
            <a:extLst>
              <a:ext uri="{FF2B5EF4-FFF2-40B4-BE49-F238E27FC236}">
                <a16:creationId xmlns:a16="http://schemas.microsoft.com/office/drawing/2014/main" id="{43229526-EDDC-4D93-BBD9-DD8D2EFAE70C}"/>
              </a:ext>
            </a:extLst>
          </p:cNvPr>
          <p:cNvPicPr>
            <a:picLocks noGrp="1"/>
          </p:cNvPicPr>
          <p:nvPr>
            <p:ph type="pic" sz="quarter" idx="11"/>
          </p:nvPr>
        </p:nvPicPr>
        <p:blipFill>
          <a:blip r:embed="rId3">
            <a:extLst>
              <a:ext uri="{28A0092B-C50C-407E-A947-70E740481C1C}">
                <a14:useLocalDpi xmlns:a14="http://schemas.microsoft.com/office/drawing/2010/main" val="0"/>
              </a:ext>
            </a:extLst>
          </a:blip>
          <a:srcRect t="5677" b="5677"/>
          <a:stretch>
            <a:fillRect/>
          </a:stretch>
        </p:blipFill>
        <p:spPr/>
      </p:pic>
      <p:sp>
        <p:nvSpPr>
          <p:cNvPr id="2" name="Rectangle 1">
            <a:extLst>
              <a:ext uri="{FF2B5EF4-FFF2-40B4-BE49-F238E27FC236}">
                <a16:creationId xmlns:a16="http://schemas.microsoft.com/office/drawing/2014/main" id="{CB3307B7-6D3A-42EC-8BA4-3E5143B94B6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4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0F55E-B189-4268-B35D-9DA050C5BDA3}"/>
              </a:ext>
            </a:extLst>
          </p:cNvPr>
          <p:cNvSpPr>
            <a:spLocks noGrp="1"/>
          </p:cNvSpPr>
          <p:nvPr>
            <p:ph type="dt" sz="half" idx="10"/>
          </p:nvPr>
        </p:nvSpPr>
        <p:spPr/>
        <p:txBody>
          <a:bodyPr/>
          <a:lstStyle/>
          <a:p>
            <a:r>
              <a:rPr lang="en-US"/>
              <a:t>19 octobre 2022</a:t>
            </a:r>
            <a:endParaRPr lang="en-GB" dirty="0"/>
          </a:p>
        </p:txBody>
      </p:sp>
      <p:sp>
        <p:nvSpPr>
          <p:cNvPr id="7" name="Picture Placeholder 6">
            <a:extLst>
              <a:ext uri="{FF2B5EF4-FFF2-40B4-BE49-F238E27FC236}">
                <a16:creationId xmlns:a16="http://schemas.microsoft.com/office/drawing/2014/main" id="{89337F45-92E5-4BBC-887E-F4229E4E83B0}"/>
              </a:ext>
            </a:extLst>
          </p:cNvPr>
          <p:cNvSpPr>
            <a:spLocks noGrp="1"/>
          </p:cNvSpPr>
          <p:nvPr>
            <p:ph type="pic" sz="quarter" idx="13"/>
          </p:nvPr>
        </p:nvSpPr>
        <p:spPr/>
      </p:sp>
      <p:sp>
        <p:nvSpPr>
          <p:cNvPr id="5" name="Title 4">
            <a:extLst>
              <a:ext uri="{FF2B5EF4-FFF2-40B4-BE49-F238E27FC236}">
                <a16:creationId xmlns:a16="http://schemas.microsoft.com/office/drawing/2014/main" id="{AEB23F7C-C0F8-4E17-ABA4-3599F3BBA3FB}"/>
              </a:ext>
            </a:extLst>
          </p:cNvPr>
          <p:cNvSpPr>
            <a:spLocks noGrp="1"/>
          </p:cNvSpPr>
          <p:nvPr>
            <p:ph type="title"/>
          </p:nvPr>
        </p:nvSpPr>
        <p:spPr>
          <a:xfrm>
            <a:off x="5835696" y="330332"/>
            <a:ext cx="5465761" cy="672823"/>
          </a:xfrm>
        </p:spPr>
        <p:txBody>
          <a:bodyPr/>
          <a:lstStyle/>
          <a:p>
            <a:r>
              <a:rPr lang="fr-FR" dirty="0"/>
              <a:t>Rappel des délais stricts </a:t>
            </a:r>
            <a:r>
              <a:rPr lang="fr-FR" sz="2800" dirty="0"/>
              <a:t>(max. 160 jours) (art 5-8)</a:t>
            </a:r>
          </a:p>
        </p:txBody>
      </p:sp>
      <p:pic>
        <p:nvPicPr>
          <p:cNvPr id="3080" name="Picture 8" descr="Free From above of unrecognizable ethnic scientist in uniform holding in hands stand with different reagents in test tubes while waiting for chemical reaction during test in lab Stock Photo">
            <a:extLst>
              <a:ext uri="{FF2B5EF4-FFF2-40B4-BE49-F238E27FC236}">
                <a16:creationId xmlns:a16="http://schemas.microsoft.com/office/drawing/2014/main" id="{CF6C2722-E71B-442A-B31D-105E728FC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7" y="666744"/>
            <a:ext cx="4612508" cy="57113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64C6E72-A898-4A53-A2EF-FA1C95246C95}"/>
              </a:ext>
            </a:extLst>
          </p:cNvPr>
          <p:cNvSpPr/>
          <p:nvPr/>
        </p:nvSpPr>
        <p:spPr>
          <a:xfrm>
            <a:off x="5534170" y="1856935"/>
            <a:ext cx="6448823" cy="416779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L="342900" indent="-342900">
              <a:buAutoNum type="arabicParenR"/>
            </a:pPr>
            <a:r>
              <a:rPr lang="fr-FR" b="1" i="1" dirty="0">
                <a:solidFill>
                  <a:schemeClr val="tx1"/>
                </a:solidFill>
              </a:rPr>
              <a:t>Soumission du dossier </a:t>
            </a:r>
          </a:p>
          <a:p>
            <a:pPr marL="342900" indent="-342900">
              <a:buAutoNum type="arabicParenR"/>
            </a:pPr>
            <a:r>
              <a:rPr lang="fr-FR" b="1" i="1" dirty="0">
                <a:solidFill>
                  <a:schemeClr val="tx1"/>
                </a:solidFill>
              </a:rPr>
              <a:t>Validation </a:t>
            </a:r>
          </a:p>
          <a:p>
            <a:pPr marL="465750" lvl="1" indent="-285750"/>
            <a:r>
              <a:rPr lang="fr-FR" b="1" i="1" dirty="0">
                <a:solidFill>
                  <a:schemeClr val="tx1"/>
                </a:solidFill>
              </a:rPr>
              <a:t>10 jours à compter de la soumission + 15 jours pour les informations supplémentaires</a:t>
            </a:r>
          </a:p>
          <a:p>
            <a:pPr marL="342900" indent="-342900">
              <a:buAutoNum type="arabicParenR"/>
            </a:pPr>
            <a:r>
              <a:rPr lang="fr-FR" b="1" i="1" dirty="0">
                <a:solidFill>
                  <a:schemeClr val="tx1"/>
                </a:solidFill>
              </a:rPr>
              <a:t>Évaluation de la partie I</a:t>
            </a:r>
          </a:p>
          <a:p>
            <a:pPr marL="465750" lvl="1" indent="-285750"/>
            <a:r>
              <a:rPr lang="fr-FR" b="1" i="1" dirty="0">
                <a:solidFill>
                  <a:schemeClr val="tx1"/>
                </a:solidFill>
              </a:rPr>
              <a:t>45 jours à compter de la validation + 31 jours pour les informations supplémentaires</a:t>
            </a:r>
          </a:p>
          <a:p>
            <a:pPr marL="342900" indent="-342900">
              <a:buAutoNum type="arabicParenR"/>
            </a:pPr>
            <a:r>
              <a:rPr lang="fr-FR" b="1" i="1" dirty="0">
                <a:solidFill>
                  <a:schemeClr val="tx1"/>
                </a:solidFill>
              </a:rPr>
              <a:t>Partie II de l'évaluation</a:t>
            </a:r>
          </a:p>
          <a:p>
            <a:pPr marL="285750" indent="-285750">
              <a:buFont typeface="Arial" panose="020B0604020202020204" pitchFamily="34" charset="0"/>
              <a:buChar char="•"/>
            </a:pPr>
            <a:r>
              <a:rPr lang="fr-FR" b="1" i="1" dirty="0">
                <a:solidFill>
                  <a:schemeClr val="tx1"/>
                </a:solidFill>
              </a:rPr>
              <a:t>45 jours après la validation + 31 jours pour les informations supplémentaires</a:t>
            </a:r>
          </a:p>
          <a:p>
            <a:r>
              <a:rPr lang="fr-FR" b="1" i="1" dirty="0">
                <a:solidFill>
                  <a:schemeClr val="tx1"/>
                </a:solidFill>
              </a:rPr>
              <a:t>5)  Décision </a:t>
            </a:r>
          </a:p>
          <a:p>
            <a:pPr marL="285750" indent="-285750">
              <a:buFont typeface="Arial" panose="020B0604020202020204" pitchFamily="34" charset="0"/>
              <a:buChar char="•"/>
            </a:pPr>
            <a:r>
              <a:rPr lang="fr-FR" b="1" i="1" dirty="0">
                <a:solidFill>
                  <a:schemeClr val="tx1"/>
                </a:solidFill>
              </a:rPr>
              <a:t>5 jours à compter de la soumission du rapport d'évaluation de la partie I par le SMR au promoteur.</a:t>
            </a:r>
            <a:endParaRPr lang="fr-BE" b="1" dirty="0">
              <a:solidFill>
                <a:schemeClr val="tx1"/>
              </a:solidFill>
            </a:endParaRPr>
          </a:p>
        </p:txBody>
      </p:sp>
    </p:spTree>
    <p:extLst>
      <p:ext uri="{BB962C8B-B14F-4D97-AF65-F5344CB8AC3E}">
        <p14:creationId xmlns:p14="http://schemas.microsoft.com/office/powerpoint/2010/main" val="259306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1C860-D834-4888-89B9-7CDA92CDAD72}"/>
              </a:ext>
            </a:extLst>
          </p:cNvPr>
          <p:cNvSpPr>
            <a:spLocks noGrp="1"/>
          </p:cNvSpPr>
          <p:nvPr>
            <p:ph type="dt" sz="half" idx="10"/>
          </p:nvPr>
        </p:nvSpPr>
        <p:spPr/>
        <p:txBody>
          <a:bodyPr/>
          <a:lstStyle/>
          <a:p>
            <a:r>
              <a:rPr lang="en-US"/>
              <a:t>19 octobre 2022</a:t>
            </a:r>
            <a:endParaRPr lang="en-GB" dirty="0"/>
          </a:p>
        </p:txBody>
      </p:sp>
      <p:sp>
        <p:nvSpPr>
          <p:cNvPr id="8" name="Content Placeholder 7">
            <a:extLst>
              <a:ext uri="{FF2B5EF4-FFF2-40B4-BE49-F238E27FC236}">
                <a16:creationId xmlns:a16="http://schemas.microsoft.com/office/drawing/2014/main" id="{3ACA92DB-047E-4B0D-A795-E79A706DF737}"/>
              </a:ext>
            </a:extLst>
          </p:cNvPr>
          <p:cNvSpPr>
            <a:spLocks noGrp="1"/>
          </p:cNvSpPr>
          <p:nvPr>
            <p:ph idx="13"/>
          </p:nvPr>
        </p:nvSpPr>
        <p:spPr>
          <a:xfrm>
            <a:off x="6184897" y="2753952"/>
            <a:ext cx="5286376" cy="3184738"/>
          </a:xfrm>
        </p:spPr>
        <p:style>
          <a:lnRef idx="3">
            <a:schemeClr val="lt1"/>
          </a:lnRef>
          <a:fillRef idx="1">
            <a:schemeClr val="accent3"/>
          </a:fillRef>
          <a:effectRef idx="1">
            <a:schemeClr val="accent3"/>
          </a:effectRef>
          <a:fontRef idx="minor">
            <a:schemeClr val="lt1"/>
          </a:fontRef>
        </p:style>
        <p:txBody>
          <a:bodyPr/>
          <a:lstStyle/>
          <a:p>
            <a:pPr algn="ctr"/>
            <a:endParaRPr lang="fr-FR" b="1" dirty="0">
              <a:solidFill>
                <a:srgbClr val="FFFFFF"/>
              </a:solidFill>
            </a:endParaRPr>
          </a:p>
          <a:p>
            <a:pPr marL="285750" indent="-285750">
              <a:buFont typeface="Courier New" panose="02070309020205020404" pitchFamily="49" charset="0"/>
              <a:buChar char="o"/>
            </a:pPr>
            <a:r>
              <a:rPr lang="fr-FR" b="1" i="1" dirty="0">
                <a:solidFill>
                  <a:srgbClr val="FFFFFF"/>
                </a:solidFill>
              </a:rPr>
              <a:t>Demande unique </a:t>
            </a:r>
            <a:r>
              <a:rPr lang="fr-FR" dirty="0">
                <a:solidFill>
                  <a:srgbClr val="FFFFFF"/>
                </a:solidFill>
              </a:rPr>
              <a:t>dans un maximum de 30 pays</a:t>
            </a:r>
          </a:p>
          <a:p>
            <a:pPr marL="285750" indent="-285750">
              <a:buFont typeface="Courier New" panose="02070309020205020404" pitchFamily="49" charset="0"/>
              <a:buChar char="o"/>
            </a:pPr>
            <a:r>
              <a:rPr lang="fr-FR" dirty="0">
                <a:solidFill>
                  <a:srgbClr val="FFFFFF"/>
                </a:solidFill>
              </a:rPr>
              <a:t>aux régulateurs nationaux de traiter les demandes en collaboration</a:t>
            </a:r>
          </a:p>
          <a:p>
            <a:pPr marL="285750" indent="-285750">
              <a:buFont typeface="Courier New" panose="02070309020205020404" pitchFamily="49" charset="0"/>
              <a:buChar char="o"/>
            </a:pPr>
            <a:r>
              <a:rPr lang="fr-FR" dirty="0">
                <a:solidFill>
                  <a:srgbClr val="FFFFFF"/>
                </a:solidFill>
              </a:rPr>
              <a:t>La </a:t>
            </a:r>
            <a:r>
              <a:rPr lang="fr-FR" b="1" i="1" dirty="0">
                <a:solidFill>
                  <a:srgbClr val="FFFFFF"/>
                </a:solidFill>
              </a:rPr>
              <a:t>transparence</a:t>
            </a:r>
            <a:r>
              <a:rPr lang="fr-FR" dirty="0">
                <a:solidFill>
                  <a:srgbClr val="FFFFFF"/>
                </a:solidFill>
              </a:rPr>
              <a:t> et l'accès à l'information </a:t>
            </a:r>
          </a:p>
          <a:p>
            <a:pPr marL="645750" lvl="2" indent="-285750">
              <a:buFont typeface="Courier New" panose="02070309020205020404" pitchFamily="49" charset="0"/>
              <a:buChar char="o"/>
            </a:pPr>
            <a:r>
              <a:rPr lang="fr-FR" dirty="0">
                <a:solidFill>
                  <a:srgbClr val="FFFFFF"/>
                </a:solidFill>
              </a:rPr>
              <a:t>http://euclinicaltrials.eu/home </a:t>
            </a:r>
          </a:p>
          <a:p>
            <a:pPr marL="285750" indent="-285750">
              <a:buFont typeface="Courier New" panose="02070309020205020404" pitchFamily="49" charset="0"/>
              <a:buChar char="o"/>
            </a:pPr>
            <a:r>
              <a:rPr lang="fr-FR" dirty="0">
                <a:solidFill>
                  <a:srgbClr val="FFFFFF"/>
                </a:solidFill>
              </a:rPr>
              <a:t>Information entre les promoteurs, les États membres de l'UE, les pays de l'EEE et la CE. </a:t>
            </a:r>
          </a:p>
          <a:p>
            <a:endParaRPr lang="fr-FR" dirty="0"/>
          </a:p>
        </p:txBody>
      </p:sp>
      <p:sp>
        <p:nvSpPr>
          <p:cNvPr id="6" name="Content Placeholder 5">
            <a:extLst>
              <a:ext uri="{FF2B5EF4-FFF2-40B4-BE49-F238E27FC236}">
                <a16:creationId xmlns:a16="http://schemas.microsoft.com/office/drawing/2014/main" id="{C81CCCAD-CD18-4CE4-A92E-37955E127937}"/>
              </a:ext>
            </a:extLst>
          </p:cNvPr>
          <p:cNvSpPr>
            <a:spLocks noGrp="1"/>
          </p:cNvSpPr>
          <p:nvPr>
            <p:ph idx="1"/>
          </p:nvPr>
        </p:nvSpPr>
        <p:spPr>
          <a:xfrm>
            <a:off x="720727" y="2753952"/>
            <a:ext cx="5286376" cy="3184738"/>
          </a:xfrm>
        </p:spPr>
        <p:style>
          <a:lnRef idx="3">
            <a:schemeClr val="lt1"/>
          </a:lnRef>
          <a:fillRef idx="1">
            <a:schemeClr val="accent1"/>
          </a:fillRef>
          <a:effectRef idx="1">
            <a:schemeClr val="accent1"/>
          </a:effectRef>
          <a:fontRef idx="minor">
            <a:schemeClr val="lt1"/>
          </a:fontRef>
        </p:style>
        <p:txBody>
          <a:bodyPr/>
          <a:lstStyle/>
          <a:p>
            <a:pPr algn="ctr"/>
            <a:endParaRPr lang="fr-BE" b="1" dirty="0">
              <a:solidFill>
                <a:schemeClr val="tx1"/>
              </a:solidFill>
            </a:endParaRPr>
          </a:p>
          <a:p>
            <a:pPr marL="285750" indent="-285750">
              <a:buFont typeface="Courier New" panose="02070309020205020404" pitchFamily="49" charset="0"/>
              <a:buChar char="o"/>
            </a:pPr>
            <a:r>
              <a:rPr lang="fr-BE" b="1" dirty="0">
                <a:solidFill>
                  <a:srgbClr val="FFFFFF"/>
                </a:solidFill>
              </a:rPr>
              <a:t>Autorités</a:t>
            </a:r>
            <a:r>
              <a:rPr lang="fr-BE" dirty="0">
                <a:solidFill>
                  <a:srgbClr val="FFFFFF"/>
                </a:solidFill>
              </a:rPr>
              <a:t>:</a:t>
            </a:r>
          </a:p>
          <a:p>
            <a:pPr marL="645750" lvl="2" indent="-285750">
              <a:buFont typeface="Courier New" panose="02070309020205020404" pitchFamily="49" charset="0"/>
              <a:buChar char="o"/>
            </a:pPr>
            <a:r>
              <a:rPr lang="fr-FR" i="1" dirty="0">
                <a:solidFill>
                  <a:srgbClr val="FFFFFF"/>
                </a:solidFill>
              </a:rPr>
              <a:t>Obligatoire</a:t>
            </a:r>
            <a:r>
              <a:rPr lang="fr-FR" dirty="0">
                <a:solidFill>
                  <a:srgbClr val="FFFFFF"/>
                </a:solidFill>
              </a:rPr>
              <a:t> à partir du 31 janvier 2022</a:t>
            </a:r>
            <a:endParaRPr lang="fr-BE" dirty="0">
              <a:solidFill>
                <a:srgbClr val="FFFFFF"/>
              </a:solidFill>
            </a:endParaRPr>
          </a:p>
          <a:p>
            <a:pPr marL="285750" indent="-285750">
              <a:buFont typeface="Courier New" panose="02070309020205020404" pitchFamily="49" charset="0"/>
              <a:buChar char="o"/>
            </a:pPr>
            <a:r>
              <a:rPr lang="fr-BE" b="1" dirty="0">
                <a:solidFill>
                  <a:srgbClr val="FFFFFF"/>
                </a:solidFill>
              </a:rPr>
              <a:t>Promoteurs</a:t>
            </a:r>
          </a:p>
          <a:p>
            <a:pPr marL="645750" lvl="2" indent="-285750">
              <a:buFont typeface="Courier New" panose="02070309020205020404" pitchFamily="49" charset="0"/>
              <a:buChar char="o"/>
            </a:pPr>
            <a:r>
              <a:rPr lang="fr-BE" i="1" dirty="0">
                <a:solidFill>
                  <a:srgbClr val="FFFFFF"/>
                </a:solidFill>
              </a:rPr>
              <a:t>Facultatif</a:t>
            </a:r>
            <a:r>
              <a:rPr lang="fr-BE" dirty="0">
                <a:solidFill>
                  <a:srgbClr val="FFFFFF"/>
                </a:solidFill>
              </a:rPr>
              <a:t> </a:t>
            </a:r>
            <a:r>
              <a:rPr lang="fr-FR" u="sng" dirty="0">
                <a:solidFill>
                  <a:srgbClr val="FFFFFF"/>
                </a:solidFill>
              </a:rPr>
              <a:t>jusqu'au 30 janvier 2023</a:t>
            </a:r>
            <a:endParaRPr lang="fr-BE" dirty="0">
              <a:solidFill>
                <a:srgbClr val="FFFFFF"/>
              </a:solidFill>
            </a:endParaRPr>
          </a:p>
          <a:p>
            <a:pPr marL="645750" lvl="2" indent="-285750">
              <a:buFont typeface="Courier New" panose="02070309020205020404" pitchFamily="49" charset="0"/>
              <a:buChar char="o"/>
            </a:pPr>
            <a:r>
              <a:rPr lang="fr-BE" i="1" dirty="0">
                <a:solidFill>
                  <a:srgbClr val="FFFFFF"/>
                </a:solidFill>
              </a:rPr>
              <a:t>Obligatoire</a:t>
            </a:r>
            <a:r>
              <a:rPr lang="fr-BE" dirty="0">
                <a:solidFill>
                  <a:srgbClr val="FFFFFF"/>
                </a:solidFill>
              </a:rPr>
              <a:t> pour tout nouvel EC</a:t>
            </a:r>
            <a:r>
              <a:rPr lang="fr-FR" u="sng" dirty="0">
                <a:solidFill>
                  <a:srgbClr val="FFFFFF"/>
                </a:solidFill>
              </a:rPr>
              <a:t> à partir du 31 janvier 2023</a:t>
            </a:r>
            <a:endParaRPr lang="fr-BE" dirty="0">
              <a:solidFill>
                <a:srgbClr val="FFFFFF"/>
              </a:solidFill>
            </a:endParaRPr>
          </a:p>
          <a:p>
            <a:pPr marL="645750" lvl="2" indent="-285750">
              <a:buFont typeface="Courier New" panose="02070309020205020404" pitchFamily="49" charset="0"/>
              <a:buChar char="o"/>
            </a:pPr>
            <a:r>
              <a:rPr lang="fr-BE" i="1" dirty="0">
                <a:solidFill>
                  <a:srgbClr val="FFFFFF"/>
                </a:solidFill>
              </a:rPr>
              <a:t>Obligatoire</a:t>
            </a:r>
            <a:r>
              <a:rPr lang="fr-BE" dirty="0">
                <a:solidFill>
                  <a:srgbClr val="FFFFFF"/>
                </a:solidFill>
              </a:rPr>
              <a:t> pour tout EC approuvé (en cours) </a:t>
            </a:r>
            <a:r>
              <a:rPr lang="fr-FR" u="sng" dirty="0">
                <a:solidFill>
                  <a:srgbClr val="FFFFFF"/>
                </a:solidFill>
              </a:rPr>
              <a:t> à partir du 31 janvier 2025</a:t>
            </a:r>
            <a:endParaRPr lang="fr-FR" dirty="0">
              <a:solidFill>
                <a:srgbClr val="FFFFFF"/>
              </a:solidFill>
            </a:endParaRPr>
          </a:p>
        </p:txBody>
      </p:sp>
      <p:sp>
        <p:nvSpPr>
          <p:cNvPr id="4" name="Title 3">
            <a:extLst>
              <a:ext uri="{FF2B5EF4-FFF2-40B4-BE49-F238E27FC236}">
                <a16:creationId xmlns:a16="http://schemas.microsoft.com/office/drawing/2014/main" id="{042BD4A4-0B75-4640-916C-5A7E277E1EA7}"/>
              </a:ext>
            </a:extLst>
          </p:cNvPr>
          <p:cNvSpPr>
            <a:spLocks noGrp="1"/>
          </p:cNvSpPr>
          <p:nvPr>
            <p:ph type="title"/>
          </p:nvPr>
        </p:nvSpPr>
        <p:spPr>
          <a:xfrm>
            <a:off x="620663" y="344362"/>
            <a:ext cx="9536211" cy="755999"/>
          </a:xfrm>
        </p:spPr>
        <p:txBody>
          <a:bodyPr/>
          <a:lstStyle/>
          <a:p>
            <a:r>
              <a:rPr lang="fr-FR" dirty="0"/>
              <a:t>Système d'Information sur les Essais  Clinical Trials Information System (CTIS)</a:t>
            </a:r>
            <a:br>
              <a:rPr lang="fr-FR" dirty="0"/>
            </a:br>
            <a:endParaRPr lang="fr-FR" dirty="0"/>
          </a:p>
        </p:txBody>
      </p:sp>
      <p:sp>
        <p:nvSpPr>
          <p:cNvPr id="9" name="Content Placeholder 5">
            <a:extLst>
              <a:ext uri="{FF2B5EF4-FFF2-40B4-BE49-F238E27FC236}">
                <a16:creationId xmlns:a16="http://schemas.microsoft.com/office/drawing/2014/main" id="{CA5B2B28-D90C-4672-9377-E0EB6BEEDB82}"/>
              </a:ext>
            </a:extLst>
          </p:cNvPr>
          <p:cNvSpPr txBox="1">
            <a:spLocks/>
          </p:cNvSpPr>
          <p:nvPr/>
        </p:nvSpPr>
        <p:spPr>
          <a:xfrm>
            <a:off x="720727" y="1891565"/>
            <a:ext cx="5286376" cy="755999"/>
          </a:xfrm>
          <a:prstGeom prst="rect">
            <a:avLst/>
          </a:prstGeom>
        </p:spPr>
        <p:style>
          <a:lnRef idx="3">
            <a:schemeClr val="lt1"/>
          </a:lnRef>
          <a:fillRef idx="1">
            <a:schemeClr val="accent1"/>
          </a:fillRef>
          <a:effectRef idx="1">
            <a:schemeClr val="accent1"/>
          </a:effectRef>
          <a:fontRef idx="minor">
            <a:schemeClr val="lt1"/>
          </a:fontRef>
        </p:style>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lt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lt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lt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lt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lt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lt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lt1"/>
                </a:solidFill>
                <a:latin typeface="+mn-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lt1"/>
                </a:solidFill>
                <a:latin typeface="+mn-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lt1"/>
                </a:solidFill>
                <a:latin typeface="+mn-lt"/>
                <a:ea typeface="+mn-ea"/>
                <a:cs typeface="+mn-cs"/>
              </a:defRPr>
            </a:lvl9pPr>
          </a:lstStyle>
          <a:p>
            <a:pPr algn="ctr"/>
            <a:endParaRPr lang="fr-BE" b="1" dirty="0">
              <a:solidFill>
                <a:schemeClr val="tx1"/>
              </a:solidFill>
            </a:endParaRPr>
          </a:p>
          <a:p>
            <a:pPr algn="ctr"/>
            <a:r>
              <a:rPr lang="fr-BE" b="1" dirty="0">
                <a:solidFill>
                  <a:schemeClr val="tx1"/>
                </a:solidFill>
              </a:rPr>
              <a:t>TIMING</a:t>
            </a:r>
          </a:p>
          <a:p>
            <a:endParaRPr lang="fr-BE" dirty="0">
              <a:solidFill>
                <a:schemeClr val="tx1"/>
              </a:solidFill>
            </a:endParaRPr>
          </a:p>
        </p:txBody>
      </p:sp>
      <p:sp>
        <p:nvSpPr>
          <p:cNvPr id="10" name="Content Placeholder 7">
            <a:extLst>
              <a:ext uri="{FF2B5EF4-FFF2-40B4-BE49-F238E27FC236}">
                <a16:creationId xmlns:a16="http://schemas.microsoft.com/office/drawing/2014/main" id="{DA8D7BBE-C946-4DA1-80F8-D315A2A0E80B}"/>
              </a:ext>
            </a:extLst>
          </p:cNvPr>
          <p:cNvSpPr txBox="1">
            <a:spLocks/>
          </p:cNvSpPr>
          <p:nvPr/>
        </p:nvSpPr>
        <p:spPr>
          <a:xfrm>
            <a:off x="6184897" y="1847977"/>
            <a:ext cx="5286376" cy="799587"/>
          </a:xfrm>
          <a:prstGeom prst="rect">
            <a:avLst/>
          </a:prstGeom>
        </p:spPr>
        <p:style>
          <a:lnRef idx="3">
            <a:schemeClr val="lt1"/>
          </a:lnRef>
          <a:fillRef idx="1">
            <a:schemeClr val="accent3"/>
          </a:fillRef>
          <a:effectRef idx="1">
            <a:schemeClr val="accent3"/>
          </a:effectRef>
          <a:fontRef idx="minor">
            <a:schemeClr val="lt1"/>
          </a:fontRef>
        </p:style>
        <p:txBody>
          <a:bodyPr vert="horz" lIns="0" tIns="0" rIns="0" bIns="0" rtlCol="0">
            <a:noAutofit/>
          </a:bodyPr>
          <a:lst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lt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lt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lt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lt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lt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lt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lt1"/>
                </a:solidFill>
                <a:latin typeface="+mn-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lt1"/>
                </a:solidFill>
                <a:latin typeface="+mn-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lt1"/>
                </a:solidFill>
                <a:latin typeface="+mn-lt"/>
                <a:ea typeface="+mn-ea"/>
                <a:cs typeface="+mn-cs"/>
              </a:defRPr>
            </a:lvl9pPr>
          </a:lstStyle>
          <a:p>
            <a:pPr algn="ctr"/>
            <a:endParaRPr lang="fr-FR" b="1" dirty="0">
              <a:solidFill>
                <a:schemeClr val="tx1"/>
              </a:solidFill>
            </a:endParaRPr>
          </a:p>
          <a:p>
            <a:pPr algn="ctr"/>
            <a:r>
              <a:rPr lang="fr-FR" b="1" dirty="0">
                <a:solidFill>
                  <a:schemeClr val="tx1"/>
                </a:solidFill>
              </a:rPr>
              <a:t>CARACTERISTIQUES </a:t>
            </a:r>
          </a:p>
          <a:p>
            <a:endParaRPr lang="fr-FR" dirty="0"/>
          </a:p>
        </p:txBody>
      </p:sp>
    </p:spTree>
    <p:extLst>
      <p:ext uri="{BB962C8B-B14F-4D97-AF65-F5344CB8AC3E}">
        <p14:creationId xmlns:p14="http://schemas.microsoft.com/office/powerpoint/2010/main" val="351567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0BB6-3B99-4D4C-B301-C2D6B7D18DDA}"/>
              </a:ext>
            </a:extLst>
          </p:cNvPr>
          <p:cNvSpPr>
            <a:spLocks noGrp="1"/>
          </p:cNvSpPr>
          <p:nvPr>
            <p:ph type="dt" sz="half" idx="10"/>
          </p:nvPr>
        </p:nvSpPr>
        <p:spPr/>
        <p:txBody>
          <a:bodyPr/>
          <a:lstStyle/>
          <a:p>
            <a:r>
              <a:rPr lang="en-US"/>
              <a:t>19 octobre 2022</a:t>
            </a:r>
            <a:endParaRPr lang="en-GB" dirty="0"/>
          </a:p>
        </p:txBody>
      </p:sp>
      <p:sp>
        <p:nvSpPr>
          <p:cNvPr id="7" name="Title 6">
            <a:extLst>
              <a:ext uri="{FF2B5EF4-FFF2-40B4-BE49-F238E27FC236}">
                <a16:creationId xmlns:a16="http://schemas.microsoft.com/office/drawing/2014/main" id="{EC5FC0C9-631D-43AF-8053-094C444E1E58}"/>
              </a:ext>
            </a:extLst>
          </p:cNvPr>
          <p:cNvSpPr>
            <a:spLocks noGrp="1"/>
          </p:cNvSpPr>
          <p:nvPr>
            <p:ph type="title"/>
          </p:nvPr>
        </p:nvSpPr>
        <p:spPr>
          <a:xfrm>
            <a:off x="732200" y="473436"/>
            <a:ext cx="9888908" cy="720000"/>
          </a:xfrm>
        </p:spPr>
        <p:txBody>
          <a:bodyPr/>
          <a:lstStyle/>
          <a:p>
            <a:r>
              <a:rPr lang="fr-BE" dirty="0"/>
              <a:t>Clinical Trials Information System (CTIS) </a:t>
            </a:r>
            <a:endParaRPr lang="en-GB" dirty="0"/>
          </a:p>
        </p:txBody>
      </p:sp>
      <p:sp>
        <p:nvSpPr>
          <p:cNvPr id="8" name="Content Placeholder 7">
            <a:extLst>
              <a:ext uri="{FF2B5EF4-FFF2-40B4-BE49-F238E27FC236}">
                <a16:creationId xmlns:a16="http://schemas.microsoft.com/office/drawing/2014/main" id="{182194D7-C6B4-448A-8236-E8001C645266}"/>
              </a:ext>
            </a:extLst>
          </p:cNvPr>
          <p:cNvSpPr>
            <a:spLocks noGrp="1"/>
          </p:cNvSpPr>
          <p:nvPr>
            <p:ph idx="4294967295"/>
          </p:nvPr>
        </p:nvSpPr>
        <p:spPr>
          <a:xfrm>
            <a:off x="111211" y="1617169"/>
            <a:ext cx="9145331" cy="4657021"/>
          </a:xfrm>
        </p:spPr>
        <p:txBody>
          <a:bodyPr/>
          <a:lstStyle/>
          <a:p>
            <a:endParaRPr lang="en-GB" b="1" i="1" dirty="0"/>
          </a:p>
          <a:p>
            <a:r>
              <a:rPr lang="en-GB" b="1" i="1" dirty="0" err="1"/>
              <a:t>Fonctionnement</a:t>
            </a:r>
            <a:r>
              <a:rPr lang="en-GB" b="1" i="1" dirty="0"/>
              <a:t>  </a:t>
            </a:r>
          </a:p>
          <a:p>
            <a:endParaRPr lang="en-GB" b="1" i="1" dirty="0"/>
          </a:p>
          <a:p>
            <a:pPr marL="285750" indent="-285750">
              <a:buFont typeface="Courier New" panose="02070309020205020404" pitchFamily="49" charset="0"/>
              <a:buChar char="o"/>
            </a:pPr>
            <a:r>
              <a:rPr lang="fr-FR" dirty="0"/>
              <a:t>Espace </a:t>
            </a:r>
            <a:r>
              <a:rPr lang="fr-FR" i="1" dirty="0"/>
              <a:t>sécurisé</a:t>
            </a:r>
          </a:p>
          <a:p>
            <a:pPr marL="285750" indent="-285750">
              <a:buFont typeface="Courier New" panose="02070309020205020404" pitchFamily="49" charset="0"/>
              <a:buChar char="o"/>
            </a:pPr>
            <a:r>
              <a:rPr lang="fr-FR" dirty="0"/>
              <a:t>Espace pour des </a:t>
            </a:r>
            <a:r>
              <a:rPr lang="fr-FR" i="1" dirty="0"/>
              <a:t>promoteurs</a:t>
            </a:r>
          </a:p>
          <a:p>
            <a:pPr marL="825750" lvl="3" indent="-285750">
              <a:buFont typeface="Courier New" panose="02070309020205020404" pitchFamily="49" charset="0"/>
              <a:buChar char="o"/>
            </a:pPr>
            <a:r>
              <a:rPr lang="fr-FR" dirty="0"/>
              <a:t>Notification/alertes et soumissions d'EC</a:t>
            </a:r>
          </a:p>
          <a:p>
            <a:pPr marL="825750" lvl="3" indent="-285750">
              <a:buFont typeface="Courier New" panose="02070309020205020404" pitchFamily="49" charset="0"/>
              <a:buChar char="o"/>
            </a:pPr>
            <a:r>
              <a:rPr lang="fr-FR" dirty="0"/>
              <a:t>Rapports annuels de sécurité</a:t>
            </a:r>
          </a:p>
          <a:p>
            <a:pPr marL="825750" lvl="3" indent="-285750">
              <a:buFont typeface="Courier New" panose="02070309020205020404" pitchFamily="49" charset="0"/>
              <a:buChar char="o"/>
            </a:pPr>
            <a:r>
              <a:rPr lang="fr-FR" dirty="0"/>
              <a:t>Données et résultats relatives à l'essai, </a:t>
            </a:r>
          </a:p>
          <a:p>
            <a:pPr marL="285750" indent="-285750">
              <a:buFont typeface="Courier New" panose="02070309020205020404" pitchFamily="49" charset="0"/>
              <a:buChar char="o"/>
            </a:pPr>
            <a:r>
              <a:rPr lang="fr-FR" dirty="0"/>
              <a:t>Espace pour </a:t>
            </a:r>
            <a:r>
              <a:rPr lang="fr-FR" i="1" dirty="0"/>
              <a:t>l'autorité</a:t>
            </a:r>
          </a:p>
          <a:p>
            <a:pPr marL="645750" lvl="2" indent="-285750">
              <a:buFont typeface="Courier New" panose="02070309020205020404" pitchFamily="49" charset="0"/>
              <a:buChar char="o"/>
            </a:pPr>
            <a:r>
              <a:rPr lang="fr-FR" dirty="0"/>
              <a:t>Supervision États membres, aux pays de l'EEE, aux </a:t>
            </a:r>
            <a:r>
              <a:rPr lang="fr-FR" dirty="0" err="1"/>
              <a:t>Cd'E</a:t>
            </a:r>
            <a:r>
              <a:rPr lang="fr-FR" dirty="0"/>
              <a:t> et à la CE/EMA d'utiliser le CTIS</a:t>
            </a:r>
          </a:p>
          <a:p>
            <a:pPr marL="285750" indent="-285750">
              <a:buFont typeface="Courier New" panose="02070309020205020404" pitchFamily="49" charset="0"/>
              <a:buChar char="o"/>
            </a:pPr>
            <a:r>
              <a:rPr lang="fr-FR" i="1" dirty="0"/>
              <a:t>Moteur Recherche</a:t>
            </a:r>
            <a:r>
              <a:rPr lang="fr-FR" dirty="0"/>
              <a:t> d'essais cliniques ouvert au public </a:t>
            </a:r>
          </a:p>
          <a:p>
            <a:pPr lvl="1" indent="0">
              <a:buNone/>
            </a:pPr>
            <a:endParaRPr lang="fr-FR" dirty="0"/>
          </a:p>
        </p:txBody>
      </p:sp>
    </p:spTree>
    <p:extLst>
      <p:ext uri="{BB962C8B-B14F-4D97-AF65-F5344CB8AC3E}">
        <p14:creationId xmlns:p14="http://schemas.microsoft.com/office/powerpoint/2010/main" val="81577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4FAB-9CE7-417F-A5D3-3E1956B4CF2F}"/>
              </a:ext>
            </a:extLst>
          </p:cNvPr>
          <p:cNvSpPr>
            <a:spLocks noGrp="1"/>
          </p:cNvSpPr>
          <p:nvPr>
            <p:ph type="dt" sz="half" idx="10"/>
          </p:nvPr>
        </p:nvSpPr>
        <p:spPr/>
        <p:txBody>
          <a:bodyPr/>
          <a:lstStyle/>
          <a:p>
            <a:r>
              <a:rPr lang="en-US"/>
              <a:t>19 octobre 2022</a:t>
            </a:r>
            <a:endParaRPr lang="en-GB" dirty="0"/>
          </a:p>
        </p:txBody>
      </p:sp>
      <p:sp>
        <p:nvSpPr>
          <p:cNvPr id="6" name="Title 5">
            <a:extLst>
              <a:ext uri="{FF2B5EF4-FFF2-40B4-BE49-F238E27FC236}">
                <a16:creationId xmlns:a16="http://schemas.microsoft.com/office/drawing/2014/main" id="{21ACD0AD-E5AE-4821-BD4B-1D552491C9ED}"/>
              </a:ext>
            </a:extLst>
          </p:cNvPr>
          <p:cNvSpPr>
            <a:spLocks noGrp="1"/>
          </p:cNvSpPr>
          <p:nvPr>
            <p:ph type="title"/>
          </p:nvPr>
        </p:nvSpPr>
        <p:spPr/>
        <p:txBody>
          <a:bodyPr/>
          <a:lstStyle/>
          <a:p>
            <a:r>
              <a:rPr lang="fr-BE" dirty="0"/>
              <a:t>Plus de transparence</a:t>
            </a:r>
            <a:endParaRPr lang="nl-NL" dirty="0"/>
          </a:p>
        </p:txBody>
      </p:sp>
      <p:sp>
        <p:nvSpPr>
          <p:cNvPr id="8" name="TextBox 7">
            <a:extLst>
              <a:ext uri="{FF2B5EF4-FFF2-40B4-BE49-F238E27FC236}">
                <a16:creationId xmlns:a16="http://schemas.microsoft.com/office/drawing/2014/main" id="{68607FD1-AED0-42AC-B301-87A42F680D40}"/>
              </a:ext>
            </a:extLst>
          </p:cNvPr>
          <p:cNvSpPr txBox="1"/>
          <p:nvPr/>
        </p:nvSpPr>
        <p:spPr>
          <a:xfrm>
            <a:off x="606595" y="1394670"/>
            <a:ext cx="9479940" cy="3675365"/>
          </a:xfrm>
          <a:prstGeom prst="rect">
            <a:avLst/>
          </a:prstGeom>
          <a:noFill/>
        </p:spPr>
        <p:txBody>
          <a:bodyPr wrap="square">
            <a:spAutoFit/>
          </a:bodyPr>
          <a:lstStyle/>
          <a:p>
            <a:endParaRPr lang="nl-NL" sz="1400" b="0" i="0" u="none" strike="noStrike" baseline="0" dirty="0">
              <a:latin typeface="Arial" panose="020B0604020202020204" pitchFamily="34" charset="0"/>
            </a:endParaRPr>
          </a:p>
          <a:p>
            <a:pPr marR="0" algn="l"/>
            <a:endParaRPr lang="fr-FR" b="0" i="0" u="none" strike="noStrike" baseline="0" dirty="0">
              <a:latin typeface="Arial" panose="020B0604020202020204" pitchFamily="34" charset="0"/>
            </a:endParaRPr>
          </a:p>
          <a:p>
            <a:pPr marL="285750" marR="0" indent="-285750" algn="l">
              <a:buFont typeface="Courier New" panose="02070309020205020404" pitchFamily="49" charset="0"/>
              <a:buChar char="o"/>
            </a:pPr>
            <a:r>
              <a:rPr lang="fr-FR" sz="1800" b="0" i="0" u="none" strike="noStrike" baseline="0" dirty="0">
                <a:latin typeface="Arial" panose="020B0604020202020204" pitchFamily="34" charset="0"/>
              </a:rPr>
              <a:t>La base de données de l'UE contiendra </a:t>
            </a:r>
            <a:r>
              <a:rPr lang="fr-FR" sz="1800" b="0" i="0" u="none" strike="noStrike" baseline="0" dirty="0">
                <a:solidFill>
                  <a:srgbClr val="00B0F0"/>
                </a:solidFill>
                <a:latin typeface="Arial" panose="020B0604020202020204" pitchFamily="34" charset="0"/>
              </a:rPr>
              <a:t>toutes les données et informations soumises </a:t>
            </a:r>
            <a:r>
              <a:rPr lang="fr-FR" sz="1800" b="0" i="0" u="none" strike="noStrike" baseline="0" dirty="0">
                <a:latin typeface="Arial" panose="020B0604020202020204" pitchFamily="34" charset="0"/>
              </a:rPr>
              <a:t>via le portail dans le cadre du CTR.</a:t>
            </a:r>
          </a:p>
          <a:p>
            <a:pPr marL="285750" marR="0" indent="-285750" algn="l">
              <a:buFont typeface="Courier New" panose="02070309020205020404" pitchFamily="49" charset="0"/>
              <a:buChar char="o"/>
            </a:pPr>
            <a:r>
              <a:rPr lang="fr-FR" sz="1800" b="0" i="0" u="none" strike="noStrike" baseline="0" dirty="0">
                <a:latin typeface="Arial" panose="020B0604020202020204" pitchFamily="34" charset="0"/>
              </a:rPr>
              <a:t>Article 37(4) - Les promoteurs </a:t>
            </a:r>
            <a:r>
              <a:rPr lang="fr-FR" sz="1800" b="0" i="0" u="none" strike="noStrike" baseline="0" dirty="0">
                <a:solidFill>
                  <a:srgbClr val="00B0F0"/>
                </a:solidFill>
                <a:latin typeface="Arial" panose="020B0604020202020204" pitchFamily="34" charset="0"/>
              </a:rPr>
              <a:t>sont tenus de télécharger </a:t>
            </a:r>
            <a:r>
              <a:rPr lang="fr-FR" sz="1800" b="0" i="0" u="none" strike="noStrike" baseline="0" dirty="0">
                <a:latin typeface="Arial" panose="020B0604020202020204" pitchFamily="34" charset="0"/>
              </a:rPr>
              <a:t>les informations suivantes dans la base de données de l'UE (quels que soient les résultats)  : </a:t>
            </a:r>
          </a:p>
          <a:p>
            <a:pPr marL="645750" lvl="2" indent="-285750">
              <a:buFont typeface="Courier New" panose="02070309020205020404" pitchFamily="49" charset="0"/>
              <a:buChar char="o"/>
            </a:pPr>
            <a:r>
              <a:rPr lang="fr-FR" sz="1800" b="0" i="1" u="none" strike="noStrike" baseline="0" dirty="0">
                <a:latin typeface="Arial" panose="020B0604020202020204" pitchFamily="34" charset="0"/>
              </a:rPr>
              <a:t>Dans un délai d'un an à compter de la fin de l'essai, </a:t>
            </a:r>
            <a:r>
              <a:rPr lang="fr-FR" sz="1800" b="1" i="1" u="none" strike="noStrike" baseline="0" dirty="0">
                <a:solidFill>
                  <a:srgbClr val="00B0F0"/>
                </a:solidFill>
                <a:latin typeface="Arial" panose="020B0604020202020204" pitchFamily="34" charset="0"/>
              </a:rPr>
              <a:t>un résumé des résultats des essais cliniques</a:t>
            </a:r>
            <a:r>
              <a:rPr lang="fr-FR" sz="1800" b="1" i="1" u="none" strike="noStrike" baseline="0" dirty="0">
                <a:latin typeface="Arial" panose="020B0604020202020204" pitchFamily="34" charset="0"/>
              </a:rPr>
              <a:t> </a:t>
            </a:r>
            <a:r>
              <a:rPr lang="fr-FR" sz="1800" b="0" i="1" u="none" strike="noStrike" baseline="0" dirty="0">
                <a:latin typeface="Arial" panose="020B0604020202020204" pitchFamily="34" charset="0"/>
              </a:rPr>
              <a:t>dans un format structuré et un résumé écrit dans un format compréhensible pour les profanes (directives sur les résumés pour les profanes adoptées en février 2018).</a:t>
            </a:r>
          </a:p>
          <a:p>
            <a:pPr marL="645750" lvl="2" indent="-285750">
              <a:buFont typeface="Courier New" panose="02070309020205020404" pitchFamily="49" charset="0"/>
              <a:buChar char="o"/>
            </a:pPr>
            <a:r>
              <a:rPr lang="fr-FR" sz="1800" b="0" i="1" u="none" strike="noStrike" baseline="0" dirty="0">
                <a:latin typeface="Arial" panose="020B0604020202020204" pitchFamily="34" charset="0"/>
              </a:rPr>
              <a:t>Dans les 30 jours suivant l'autorisation, le rejet ou le retrait d'une demande d'AMM, </a:t>
            </a:r>
            <a:r>
              <a:rPr lang="fr-FR" sz="1800" b="1" i="1" u="none" strike="noStrike" baseline="0" dirty="0">
                <a:solidFill>
                  <a:srgbClr val="00B0F0"/>
                </a:solidFill>
                <a:latin typeface="Arial" panose="020B0604020202020204" pitchFamily="34" charset="0"/>
              </a:rPr>
              <a:t>les rapports d'études cliniques finaux </a:t>
            </a:r>
            <a:r>
              <a:rPr lang="fr-FR" sz="1800" b="0" i="1" u="none" strike="noStrike" baseline="0" dirty="0">
                <a:latin typeface="Arial" panose="020B0604020202020204" pitchFamily="34" charset="0"/>
              </a:rPr>
              <a:t>(expurgés) soumis à l'appui de la demande. </a:t>
            </a:r>
            <a:endParaRPr lang="nl-NL" sz="1800" b="0" i="1" u="none" strike="noStrike" baseline="0" dirty="0">
              <a:latin typeface="Arial" panose="020B0604020202020204" pitchFamily="34" charset="0"/>
            </a:endParaRPr>
          </a:p>
        </p:txBody>
      </p:sp>
      <p:sp>
        <p:nvSpPr>
          <p:cNvPr id="3" name="Rectangle: Rounded Corners 2">
            <a:extLst>
              <a:ext uri="{FF2B5EF4-FFF2-40B4-BE49-F238E27FC236}">
                <a16:creationId xmlns:a16="http://schemas.microsoft.com/office/drawing/2014/main" id="{DE674A30-7DBE-4F1B-B59B-F4A4F84D7893}"/>
              </a:ext>
            </a:extLst>
          </p:cNvPr>
          <p:cNvSpPr/>
          <p:nvPr/>
        </p:nvSpPr>
        <p:spPr>
          <a:xfrm>
            <a:off x="10086535" y="295422"/>
            <a:ext cx="1965144" cy="313357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2000" b="1" i="0" u="none" strike="noStrike" baseline="0" dirty="0">
                <a:solidFill>
                  <a:schemeClr val="tx1"/>
                </a:solidFill>
                <a:latin typeface="OpenSans-Light"/>
              </a:rPr>
              <a:t>Le règlement encourage fortement la transparence des données des essais, celles-ci étant accessibles au public par défaut.</a:t>
            </a:r>
            <a:endParaRPr lang="en-US" sz="2000" b="1" dirty="0">
              <a:solidFill>
                <a:schemeClr val="tx1"/>
              </a:solidFill>
            </a:endParaRPr>
          </a:p>
        </p:txBody>
      </p:sp>
    </p:spTree>
    <p:extLst>
      <p:ext uri="{BB962C8B-B14F-4D97-AF65-F5344CB8AC3E}">
        <p14:creationId xmlns:p14="http://schemas.microsoft.com/office/powerpoint/2010/main" val="342907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4FAB-9CE7-417F-A5D3-3E1956B4CF2F}"/>
              </a:ext>
            </a:extLst>
          </p:cNvPr>
          <p:cNvSpPr>
            <a:spLocks noGrp="1"/>
          </p:cNvSpPr>
          <p:nvPr>
            <p:ph type="dt" sz="half" idx="10"/>
          </p:nvPr>
        </p:nvSpPr>
        <p:spPr/>
        <p:txBody>
          <a:bodyPr/>
          <a:lstStyle/>
          <a:p>
            <a:r>
              <a:rPr lang="en-US"/>
              <a:t>19 octobre 2022</a:t>
            </a:r>
            <a:endParaRPr lang="en-GB" dirty="0"/>
          </a:p>
        </p:txBody>
      </p:sp>
      <p:sp>
        <p:nvSpPr>
          <p:cNvPr id="6" name="Title 5">
            <a:extLst>
              <a:ext uri="{FF2B5EF4-FFF2-40B4-BE49-F238E27FC236}">
                <a16:creationId xmlns:a16="http://schemas.microsoft.com/office/drawing/2014/main" id="{21ACD0AD-E5AE-4821-BD4B-1D552491C9ED}"/>
              </a:ext>
            </a:extLst>
          </p:cNvPr>
          <p:cNvSpPr>
            <a:spLocks noGrp="1"/>
          </p:cNvSpPr>
          <p:nvPr>
            <p:ph type="title"/>
          </p:nvPr>
        </p:nvSpPr>
        <p:spPr/>
        <p:txBody>
          <a:bodyPr/>
          <a:lstStyle/>
          <a:p>
            <a:r>
              <a:rPr lang="fr-FR" dirty="0"/>
              <a:t>Exceptions limitées à la transparence</a:t>
            </a:r>
            <a:endParaRPr lang="nl-NL" dirty="0"/>
          </a:p>
        </p:txBody>
      </p:sp>
      <p:sp>
        <p:nvSpPr>
          <p:cNvPr id="8" name="TextBox 7">
            <a:extLst>
              <a:ext uri="{FF2B5EF4-FFF2-40B4-BE49-F238E27FC236}">
                <a16:creationId xmlns:a16="http://schemas.microsoft.com/office/drawing/2014/main" id="{68607FD1-AED0-42AC-B301-87A42F680D40}"/>
              </a:ext>
            </a:extLst>
          </p:cNvPr>
          <p:cNvSpPr txBox="1"/>
          <p:nvPr/>
        </p:nvSpPr>
        <p:spPr>
          <a:xfrm>
            <a:off x="555170" y="1298416"/>
            <a:ext cx="9369083" cy="4597669"/>
          </a:xfrm>
          <a:prstGeom prst="rect">
            <a:avLst/>
          </a:prstGeom>
          <a:noFill/>
        </p:spPr>
        <p:txBody>
          <a:bodyPr wrap="square">
            <a:spAutoFit/>
          </a:bodyPr>
          <a:lstStyle/>
          <a:p>
            <a:endParaRPr lang="nl-NL" sz="1400" b="0" i="0" u="none" strike="noStrike" baseline="0" dirty="0">
              <a:latin typeface="Arial" panose="020B0604020202020204" pitchFamily="34" charset="0"/>
            </a:endParaRPr>
          </a:p>
          <a:p>
            <a:pPr marL="285750" marR="0" indent="-285750" algn="l">
              <a:buFont typeface="Courier New" panose="02070309020205020404" pitchFamily="49" charset="0"/>
              <a:buChar char="o"/>
            </a:pPr>
            <a:r>
              <a:rPr lang="fr-FR" b="1" i="0" u="none" strike="noStrike" baseline="0" dirty="0">
                <a:latin typeface="Arial" panose="020B0604020202020204" pitchFamily="34" charset="0"/>
              </a:rPr>
              <a:t>Article 81, paragraphe 4, du CTR : </a:t>
            </a:r>
          </a:p>
          <a:p>
            <a:pPr marL="285750" marR="0" indent="-285750" algn="l">
              <a:buFont typeface="Courier New" panose="02070309020205020404" pitchFamily="49" charset="0"/>
              <a:buChar char="o"/>
            </a:pPr>
            <a:r>
              <a:rPr lang="fr-FR" b="0" i="1" u="none" strike="noStrike" baseline="0" dirty="0">
                <a:latin typeface="Arial" panose="020B0604020202020204" pitchFamily="34" charset="0"/>
              </a:rPr>
              <a:t>La </a:t>
            </a:r>
            <a:r>
              <a:rPr lang="fr-FR" b="1" i="1" u="none" strike="noStrike" baseline="0" dirty="0">
                <a:solidFill>
                  <a:srgbClr val="00B0F0"/>
                </a:solidFill>
                <a:latin typeface="Arial" panose="020B0604020202020204" pitchFamily="34" charset="0"/>
              </a:rPr>
              <a:t>base de données de l'UE est accessible au public</a:t>
            </a:r>
            <a:r>
              <a:rPr lang="fr-FR" b="0" i="1" u="none" strike="noStrike" baseline="0" dirty="0">
                <a:latin typeface="Arial" panose="020B0604020202020204" pitchFamily="34" charset="0"/>
              </a:rPr>
              <a:t>, </a:t>
            </a:r>
            <a:r>
              <a:rPr lang="fr-FR" b="0" i="1" u="none" strike="noStrike" baseline="0" dirty="0">
                <a:solidFill>
                  <a:srgbClr val="FF0000"/>
                </a:solidFill>
                <a:latin typeface="Arial" panose="020B0604020202020204" pitchFamily="34" charset="0"/>
              </a:rPr>
              <a:t>sauf</a:t>
            </a:r>
            <a:r>
              <a:rPr lang="fr-FR" b="0" i="1" u="none" strike="noStrike" baseline="0" dirty="0">
                <a:latin typeface="Arial" panose="020B0604020202020204" pitchFamily="34" charset="0"/>
              </a:rPr>
              <a:t> </a:t>
            </a:r>
            <a:r>
              <a:rPr lang="fr-FR" b="0" i="1" u="none" strike="noStrike" baseline="0" dirty="0">
                <a:solidFill>
                  <a:srgbClr val="FF0000"/>
                </a:solidFill>
                <a:latin typeface="Arial" panose="020B0604020202020204" pitchFamily="34" charset="0"/>
              </a:rPr>
              <a:t>si</a:t>
            </a:r>
            <a:r>
              <a:rPr lang="fr-FR" b="0" i="1" u="none" strike="noStrike" baseline="0" dirty="0">
                <a:latin typeface="Arial" panose="020B0604020202020204" pitchFamily="34" charset="0"/>
              </a:rPr>
              <a:t>, pour tout ou partie des données et informations qu'elle contient</a:t>
            </a:r>
            <a:r>
              <a:rPr lang="fr-FR" b="1" i="1" u="none" strike="noStrike" baseline="0" dirty="0">
                <a:solidFill>
                  <a:srgbClr val="FF0000"/>
                </a:solidFill>
                <a:latin typeface="Arial" panose="020B0604020202020204" pitchFamily="34" charset="0"/>
              </a:rPr>
              <a:t>, la confidentialité est justifiée </a:t>
            </a:r>
            <a:r>
              <a:rPr lang="fr-FR" b="0" i="1" u="none" strike="noStrike" baseline="0" dirty="0">
                <a:latin typeface="Arial" panose="020B0604020202020204" pitchFamily="34" charset="0"/>
              </a:rPr>
              <a:t>par l'un des motifs suivants :</a:t>
            </a:r>
          </a:p>
          <a:p>
            <a:pPr marL="702900" lvl="2" indent="-342900">
              <a:buFont typeface="+mj-lt"/>
              <a:buAutoNum type="alphaLcParenR"/>
            </a:pPr>
            <a:r>
              <a:rPr lang="fr-FR" b="0" i="1" u="none" strike="noStrike" baseline="0" dirty="0">
                <a:latin typeface="Arial" panose="020B0604020202020204" pitchFamily="34" charset="0"/>
              </a:rPr>
              <a:t>Protection des données à caractère personnel</a:t>
            </a:r>
          </a:p>
          <a:p>
            <a:pPr marL="702900" lvl="2" indent="-342900">
              <a:buFont typeface="+mj-lt"/>
              <a:buAutoNum type="alphaLcParenR"/>
            </a:pPr>
            <a:r>
              <a:rPr lang="fr-FR" b="0" i="1" u="none" strike="noStrike" baseline="0" dirty="0">
                <a:latin typeface="Arial" panose="020B0604020202020204" pitchFamily="34" charset="0"/>
              </a:rPr>
              <a:t>Protection des informations commercialement confidentielles </a:t>
            </a:r>
            <a:r>
              <a:rPr lang="fr-FR" b="0" i="1" u="none" strike="noStrike" baseline="0" dirty="0"/>
              <a:t>"</a:t>
            </a:r>
            <a:r>
              <a:rPr lang="fr-FR" b="0" i="1" dirty="0">
                <a:solidFill>
                  <a:srgbClr val="333333"/>
                </a:solidFill>
                <a:effectLst/>
              </a:rPr>
              <a:t>notamment en tenant compte du statut de l'autorisation de mise sur le marché du médicament, </a:t>
            </a:r>
            <a:r>
              <a:rPr lang="fr-FR" b="0" i="1" u="none" strike="noStrike" baseline="0" dirty="0">
                <a:latin typeface="Arial" panose="020B0604020202020204" pitchFamily="34" charset="0"/>
              </a:rPr>
              <a:t>à moins qu'un intérêt public supérieur ne justifie leur divulgation"  </a:t>
            </a:r>
          </a:p>
          <a:p>
            <a:pPr marL="702900" lvl="2" indent="-342900">
              <a:buFont typeface="+mj-lt"/>
              <a:buAutoNum type="alphaLcParenR"/>
            </a:pPr>
            <a:r>
              <a:rPr lang="fr-FR" b="0" i="1" u="none" strike="noStrike" baseline="0" dirty="0"/>
              <a:t>Protection de la communication confidentielle entre les EM </a:t>
            </a:r>
            <a:r>
              <a:rPr lang="fr-FR" b="0" i="1" dirty="0">
                <a:solidFill>
                  <a:srgbClr val="333333"/>
                </a:solidFill>
                <a:effectLst/>
              </a:rPr>
              <a:t>concernant l'élaboration du rapport d'évaluation;</a:t>
            </a:r>
            <a:r>
              <a:rPr lang="fr-FR" i="1" dirty="0">
                <a:solidFill>
                  <a:srgbClr val="333333"/>
                </a:solidFill>
                <a:effectLst/>
              </a:rPr>
              <a:t> </a:t>
            </a:r>
          </a:p>
          <a:p>
            <a:pPr marL="702900" lvl="2" indent="-342900">
              <a:buFont typeface="+mj-lt"/>
              <a:buAutoNum type="alphaLcParenR"/>
            </a:pPr>
            <a:r>
              <a:rPr lang="fr-FR" b="0" i="0" dirty="0">
                <a:solidFill>
                  <a:srgbClr val="333333"/>
                </a:solidFill>
                <a:effectLst/>
              </a:rPr>
              <a:t>la </a:t>
            </a:r>
            <a:r>
              <a:rPr lang="fr-FR" b="0" i="1" dirty="0">
                <a:solidFill>
                  <a:srgbClr val="333333"/>
                </a:solidFill>
                <a:effectLst/>
              </a:rPr>
              <a:t>surveillance effective de la conduite d'un </a:t>
            </a:r>
          </a:p>
          <a:p>
            <a:pPr lvl="2" indent="0">
              <a:buNone/>
            </a:pPr>
            <a:r>
              <a:rPr lang="fr-FR" b="0" i="1" dirty="0">
                <a:solidFill>
                  <a:srgbClr val="333333"/>
                </a:solidFill>
                <a:effectLst/>
              </a:rPr>
              <a:t>essai clinique par des États membres.</a:t>
            </a:r>
          </a:p>
          <a:p>
            <a:pPr marL="702900" lvl="2" indent="-342900">
              <a:buFont typeface="+mj-lt"/>
              <a:buAutoNum type="alphaLcParenR"/>
            </a:pPr>
            <a:endParaRPr lang="fr-FR" i="1" dirty="0">
              <a:solidFill>
                <a:srgbClr val="333333"/>
              </a:solidFill>
            </a:endParaRPr>
          </a:p>
          <a:p>
            <a:pPr lvl="2" indent="0">
              <a:buNone/>
            </a:pPr>
            <a:endParaRPr lang="fr-FR" b="0" i="1" dirty="0">
              <a:solidFill>
                <a:srgbClr val="333333"/>
              </a:solidFill>
              <a:effectLst/>
            </a:endParaRPr>
          </a:p>
          <a:p>
            <a:pPr marL="702900" lvl="2" indent="-342900">
              <a:buFont typeface="+mj-lt"/>
              <a:buAutoNum type="alphaLcParenR"/>
            </a:pPr>
            <a:endParaRPr lang="fr-FR" u="none" strike="noStrike" baseline="0" dirty="0">
              <a:solidFill>
                <a:srgbClr val="333333"/>
              </a:solidFill>
              <a:latin typeface="Times New Roman" panose="02020603050405020304" pitchFamily="18" charset="0"/>
            </a:endParaRPr>
          </a:p>
        </p:txBody>
      </p:sp>
      <p:sp>
        <p:nvSpPr>
          <p:cNvPr id="9" name="TextBox 8">
            <a:extLst>
              <a:ext uri="{FF2B5EF4-FFF2-40B4-BE49-F238E27FC236}">
                <a16:creationId xmlns:a16="http://schemas.microsoft.com/office/drawing/2014/main" id="{00A579AD-09C9-4BB7-9444-E6A91BFA9D07}"/>
              </a:ext>
            </a:extLst>
          </p:cNvPr>
          <p:cNvSpPr txBox="1"/>
          <p:nvPr/>
        </p:nvSpPr>
        <p:spPr>
          <a:xfrm>
            <a:off x="7357404" y="4202916"/>
            <a:ext cx="4834596" cy="301005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645750" lvl="2" indent="-285750">
              <a:buFont typeface="Courier New" panose="02070309020205020404" pitchFamily="49" charset="0"/>
              <a:buChar char="o"/>
            </a:pPr>
            <a:endParaRPr lang="fr-FR" u="none" strike="noStrike" baseline="0" dirty="0">
              <a:solidFill>
                <a:srgbClr val="333333"/>
              </a:solidFill>
              <a:latin typeface="Times New Roman" panose="02020603050405020304" pitchFamily="18" charset="0"/>
            </a:endParaRPr>
          </a:p>
          <a:p>
            <a:pPr marL="645750" lvl="2" indent="-285750">
              <a:buFont typeface="Courier New" panose="02070309020205020404" pitchFamily="49" charset="0"/>
              <a:buChar char="o"/>
            </a:pPr>
            <a:r>
              <a:rPr lang="fr-FR" u="none" strike="noStrike" baseline="0" dirty="0">
                <a:solidFill>
                  <a:srgbClr val="333333"/>
                </a:solidFill>
                <a:latin typeface="Times New Roman" panose="02020603050405020304" pitchFamily="18" charset="0"/>
              </a:rPr>
              <a:t>Sont considérés comme </a:t>
            </a:r>
            <a:r>
              <a:rPr lang="fr-FR" b="1" u="none" strike="noStrike" baseline="0" dirty="0">
                <a:solidFill>
                  <a:srgbClr val="333333"/>
                </a:solidFill>
                <a:latin typeface="Times New Roman" panose="02020603050405020304" pitchFamily="18" charset="0"/>
              </a:rPr>
              <a:t>confidentielles</a:t>
            </a:r>
            <a:r>
              <a:rPr lang="fr-FR" u="none" strike="noStrike" baseline="0" dirty="0">
                <a:solidFill>
                  <a:srgbClr val="333333"/>
                </a:solidFill>
                <a:latin typeface="Times New Roman" panose="02020603050405020304" pitchFamily="18" charset="0"/>
              </a:rPr>
              <a:t> :</a:t>
            </a:r>
          </a:p>
          <a:p>
            <a:pPr marL="825750" lvl="3" indent="-285750">
              <a:buFont typeface="Courier New" panose="02070309020205020404" pitchFamily="49" charset="0"/>
              <a:buChar char="o"/>
            </a:pPr>
            <a:r>
              <a:rPr lang="fr-FR" dirty="0">
                <a:solidFill>
                  <a:srgbClr val="333333"/>
                </a:solidFill>
                <a:latin typeface="Times New Roman" panose="02020603050405020304" pitchFamily="18" charset="0"/>
              </a:rPr>
              <a:t>IMPD qualité</a:t>
            </a:r>
          </a:p>
          <a:p>
            <a:pPr marL="825750" lvl="3" indent="-285750">
              <a:buFont typeface="Courier New" panose="02070309020205020404" pitchFamily="49" charset="0"/>
              <a:buChar char="o"/>
            </a:pPr>
            <a:r>
              <a:rPr lang="fr-FR" dirty="0" err="1">
                <a:solidFill>
                  <a:srgbClr val="333333"/>
                </a:solidFill>
                <a:latin typeface="Times New Roman" panose="02020603050405020304" pitchFamily="18" charset="0"/>
              </a:rPr>
              <a:t>Quality</a:t>
            </a:r>
            <a:r>
              <a:rPr lang="fr-FR" dirty="0">
                <a:solidFill>
                  <a:srgbClr val="333333"/>
                </a:solidFill>
                <a:latin typeface="Times New Roman" panose="02020603050405020304" pitchFamily="18" charset="0"/>
              </a:rPr>
              <a:t> </a:t>
            </a:r>
            <a:r>
              <a:rPr lang="fr-FR" dirty="0" err="1">
                <a:solidFill>
                  <a:srgbClr val="333333"/>
                </a:solidFill>
                <a:latin typeface="Times New Roman" panose="02020603050405020304" pitchFamily="18" charset="0"/>
              </a:rPr>
              <a:t>assessment</a:t>
            </a:r>
            <a:r>
              <a:rPr lang="fr-FR" dirty="0">
                <a:solidFill>
                  <a:srgbClr val="333333"/>
                </a:solidFill>
                <a:latin typeface="Times New Roman" panose="02020603050405020304" pitchFamily="18" charset="0"/>
              </a:rPr>
              <a:t> reports and drafts QAR</a:t>
            </a:r>
          </a:p>
          <a:p>
            <a:pPr marL="825750" lvl="3" indent="-285750">
              <a:buFont typeface="Courier New" panose="02070309020205020404" pitchFamily="49" charset="0"/>
              <a:buChar char="o"/>
            </a:pPr>
            <a:r>
              <a:rPr lang="fr-FR" dirty="0">
                <a:solidFill>
                  <a:srgbClr val="333333"/>
                </a:solidFill>
                <a:latin typeface="Times New Roman" panose="02020603050405020304" pitchFamily="18" charset="0"/>
              </a:rPr>
              <a:t>Données perso experts, staff du Promoteur</a:t>
            </a:r>
          </a:p>
          <a:p>
            <a:pPr marL="825750" lvl="3" indent="-285750">
              <a:buFont typeface="Courier New" panose="02070309020205020404" pitchFamily="49" charset="0"/>
              <a:buChar char="o"/>
            </a:pPr>
            <a:r>
              <a:rPr lang="fr-FR" dirty="0">
                <a:solidFill>
                  <a:srgbClr val="333333"/>
                </a:solidFill>
                <a:latin typeface="Times New Roman" panose="02020603050405020304" pitchFamily="18" charset="0"/>
              </a:rPr>
              <a:t>Accords financier promoteur et Investigateurs/sites</a:t>
            </a:r>
          </a:p>
          <a:p>
            <a:pPr marL="285750" lvl="6" indent="-285750">
              <a:buFont typeface="Courier New" panose="02070309020205020404" pitchFamily="49" charset="0"/>
              <a:buChar char="o"/>
            </a:pPr>
            <a:endParaRPr lang="fr-FR" u="none" strike="noStrike" baseline="0" dirty="0">
              <a:solidFill>
                <a:srgbClr val="333333"/>
              </a:solidFill>
              <a:latin typeface="Times New Roman" panose="02020603050405020304" pitchFamily="18" charset="0"/>
            </a:endParaRPr>
          </a:p>
          <a:p>
            <a:pPr marL="702900" lvl="2" indent="-342900">
              <a:buFont typeface="+mj-lt"/>
              <a:buAutoNum type="alphaLcParenR"/>
            </a:pPr>
            <a:endParaRPr lang="fr-FR" u="none" strike="noStrike" baseline="0" dirty="0">
              <a:solidFill>
                <a:srgbClr val="333333"/>
              </a:solidFill>
              <a:latin typeface="Times New Roman" panose="02020603050405020304" pitchFamily="18" charset="0"/>
            </a:endParaRPr>
          </a:p>
        </p:txBody>
      </p:sp>
    </p:spTree>
    <p:extLst>
      <p:ext uri="{BB962C8B-B14F-4D97-AF65-F5344CB8AC3E}">
        <p14:creationId xmlns:p14="http://schemas.microsoft.com/office/powerpoint/2010/main" val="314305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415C55-0DAF-41BA-B2FA-571578FB69C7}"/>
              </a:ext>
            </a:extLst>
          </p:cNvPr>
          <p:cNvSpPr>
            <a:spLocks noGrp="1"/>
          </p:cNvSpPr>
          <p:nvPr>
            <p:ph type="dt" sz="half" idx="10"/>
          </p:nvPr>
        </p:nvSpPr>
        <p:spPr/>
        <p:txBody>
          <a:bodyPr/>
          <a:lstStyle/>
          <a:p>
            <a:r>
              <a:rPr lang="en-US"/>
              <a:t>19 octobre 2022</a:t>
            </a:r>
            <a:endParaRPr lang="en-GB" dirty="0"/>
          </a:p>
        </p:txBody>
      </p:sp>
      <p:sp>
        <p:nvSpPr>
          <p:cNvPr id="6" name="Content Placeholder 5">
            <a:extLst>
              <a:ext uri="{FF2B5EF4-FFF2-40B4-BE49-F238E27FC236}">
                <a16:creationId xmlns:a16="http://schemas.microsoft.com/office/drawing/2014/main" id="{99F513E5-F99C-4BC0-AB88-498B6BC0557E}"/>
              </a:ext>
            </a:extLst>
          </p:cNvPr>
          <p:cNvSpPr>
            <a:spLocks noGrp="1"/>
          </p:cNvSpPr>
          <p:nvPr>
            <p:ph idx="1"/>
          </p:nvPr>
        </p:nvSpPr>
        <p:spPr>
          <a:xfrm>
            <a:off x="485803" y="2151261"/>
            <a:ext cx="3748572" cy="4006800"/>
          </a:xfrm>
        </p:spPr>
        <p:txBody>
          <a:bodyPr/>
          <a:lstStyle/>
          <a:p>
            <a:pPr lvl="2" indent="0">
              <a:buNone/>
            </a:pPr>
            <a:endParaRPr lang="fr-FR" sz="1400" b="0" i="0" u="none" strike="noStrike" baseline="0" dirty="0">
              <a:latin typeface="Arial" panose="020B0604020202020204" pitchFamily="34" charset="0"/>
            </a:endParaRPr>
          </a:p>
          <a:p>
            <a:pPr marL="285750" indent="-285750">
              <a:buFont typeface="Courier New" panose="02070309020205020404" pitchFamily="49" charset="0"/>
              <a:buChar char="o"/>
            </a:pPr>
            <a:r>
              <a:rPr lang="fr-FR" sz="1400" dirty="0">
                <a:latin typeface="Arial" panose="020B0604020202020204" pitchFamily="34" charset="0"/>
              </a:rPr>
              <a:t>Seules les demandes ayant fait l'objet d'une décision par un EM seront rendues publique.</a:t>
            </a:r>
          </a:p>
          <a:p>
            <a:pPr marL="285750" indent="-285750">
              <a:buFont typeface="Courier New" panose="02070309020205020404" pitchFamily="49" charset="0"/>
              <a:buChar char="o"/>
            </a:pPr>
            <a:endParaRPr lang="fr-FR" sz="1400" dirty="0">
              <a:latin typeface="Arial" panose="020B0604020202020204" pitchFamily="34" charset="0"/>
            </a:endParaRPr>
          </a:p>
          <a:p>
            <a:pPr marL="285750" indent="-285750">
              <a:buFont typeface="Courier New" panose="02070309020205020404" pitchFamily="49" charset="0"/>
              <a:buChar char="o"/>
            </a:pPr>
            <a:r>
              <a:rPr lang="fr-FR" sz="1400" b="0" i="0" u="none" strike="noStrike" baseline="0" dirty="0">
                <a:latin typeface="Arial" panose="020B0604020202020204" pitchFamily="34" charset="0"/>
              </a:rPr>
              <a:t>L'</a:t>
            </a:r>
            <a:r>
              <a:rPr lang="fr-FR" sz="1400" b="1" i="0" u="none" strike="noStrike" baseline="0" dirty="0">
                <a:latin typeface="Arial" panose="020B0604020202020204" pitchFamily="34" charset="0"/>
              </a:rPr>
              <a:t>'Annexe sur les règles de divulgation des spécifications fonctionnelles</a:t>
            </a:r>
            <a:r>
              <a:rPr lang="fr-FR" sz="1400" b="0" i="0" u="none" strike="noStrike" baseline="0" dirty="0">
                <a:latin typeface="Arial" panose="020B0604020202020204" pitchFamily="34" charset="0"/>
              </a:rPr>
              <a:t>" précise que la publication peut être reportée à 5-7 ans après la fin de l'essai pour : le protocole, la sécurité/l'efficacité de l'IMPD, l'IB jusqu'à 12 mois après la fin de l'essai pour : le résumé des résultats de l'essai et le résumé. </a:t>
            </a:r>
          </a:p>
          <a:p>
            <a:pPr marL="285750" marR="0" indent="-285750" algn="l">
              <a:buFont typeface="Courier New" panose="02070309020205020404" pitchFamily="49" charset="0"/>
              <a:buChar char="o"/>
            </a:pPr>
            <a:endParaRPr lang="fr-FR" sz="1400" b="0" i="0" u="none" strike="noStrike" baseline="0" dirty="0">
              <a:latin typeface="Arial" panose="020B0604020202020204" pitchFamily="34" charset="0"/>
            </a:endParaRPr>
          </a:p>
          <a:p>
            <a:endParaRPr lang="fr-FR" dirty="0"/>
          </a:p>
        </p:txBody>
      </p:sp>
      <p:sp>
        <p:nvSpPr>
          <p:cNvPr id="4" name="Title 3">
            <a:extLst>
              <a:ext uri="{FF2B5EF4-FFF2-40B4-BE49-F238E27FC236}">
                <a16:creationId xmlns:a16="http://schemas.microsoft.com/office/drawing/2014/main" id="{7C631CCF-5CEE-4C80-BC43-9E5D3E99AF41}"/>
              </a:ext>
            </a:extLst>
          </p:cNvPr>
          <p:cNvSpPr>
            <a:spLocks noGrp="1"/>
          </p:cNvSpPr>
          <p:nvPr>
            <p:ph type="title"/>
          </p:nvPr>
        </p:nvSpPr>
        <p:spPr>
          <a:xfrm>
            <a:off x="719137" y="666745"/>
            <a:ext cx="9840913" cy="1484516"/>
          </a:xfrm>
        </p:spPr>
        <p:txBody>
          <a:bodyPr/>
          <a:lstStyle/>
          <a:p>
            <a:r>
              <a:rPr lang="fr-BE" dirty="0"/>
              <a:t>Limitations à la transparence</a:t>
            </a:r>
            <a:br>
              <a:rPr lang="fr-BE" dirty="0"/>
            </a:br>
            <a:r>
              <a:rPr lang="fr-BE" dirty="0"/>
              <a:t>Report</a:t>
            </a:r>
            <a:endParaRPr lang="fr-FR" dirty="0"/>
          </a:p>
        </p:txBody>
      </p:sp>
      <p:pic>
        <p:nvPicPr>
          <p:cNvPr id="9" name="Picture 8">
            <a:extLst>
              <a:ext uri="{FF2B5EF4-FFF2-40B4-BE49-F238E27FC236}">
                <a16:creationId xmlns:a16="http://schemas.microsoft.com/office/drawing/2014/main" id="{A639A59C-04B0-461D-AF00-4E302CE2C6DA}"/>
              </a:ext>
            </a:extLst>
          </p:cNvPr>
          <p:cNvPicPr>
            <a:picLocks noChangeAspect="1"/>
          </p:cNvPicPr>
          <p:nvPr/>
        </p:nvPicPr>
        <p:blipFill>
          <a:blip r:embed="rId2"/>
          <a:stretch>
            <a:fillRect/>
          </a:stretch>
        </p:blipFill>
        <p:spPr>
          <a:xfrm>
            <a:off x="7544845" y="272838"/>
            <a:ext cx="3248539" cy="17154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7A9FE71E-CA37-4486-9E9D-2F6D2CC7BDE2}"/>
              </a:ext>
            </a:extLst>
          </p:cNvPr>
          <p:cNvPicPr>
            <a:picLocks noChangeAspect="1"/>
          </p:cNvPicPr>
          <p:nvPr/>
        </p:nvPicPr>
        <p:blipFill>
          <a:blip r:embed="rId3"/>
          <a:stretch>
            <a:fillRect/>
          </a:stretch>
        </p:blipFill>
        <p:spPr>
          <a:xfrm>
            <a:off x="4352769" y="2151261"/>
            <a:ext cx="7209715" cy="4591353"/>
          </a:xfrm>
          <a:prstGeom prst="rect">
            <a:avLst/>
          </a:prstGeom>
        </p:spPr>
      </p:pic>
    </p:spTree>
    <p:extLst>
      <p:ext uri="{BB962C8B-B14F-4D97-AF65-F5344CB8AC3E}">
        <p14:creationId xmlns:p14="http://schemas.microsoft.com/office/powerpoint/2010/main" val="240062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B0230-A702-42A5-8769-8C69CC817F6E}"/>
              </a:ext>
            </a:extLst>
          </p:cNvPr>
          <p:cNvSpPr>
            <a:spLocks noGrp="1"/>
          </p:cNvSpPr>
          <p:nvPr>
            <p:ph type="dt" sz="half" idx="10"/>
          </p:nvPr>
        </p:nvSpPr>
        <p:spPr/>
        <p:txBody>
          <a:bodyPr/>
          <a:lstStyle/>
          <a:p>
            <a:r>
              <a:rPr lang="en-US"/>
              <a:t>19 octobre 2022</a:t>
            </a:r>
            <a:endParaRPr lang="en-GB" dirty="0"/>
          </a:p>
        </p:txBody>
      </p:sp>
      <p:sp>
        <p:nvSpPr>
          <p:cNvPr id="5" name="Title 4">
            <a:extLst>
              <a:ext uri="{FF2B5EF4-FFF2-40B4-BE49-F238E27FC236}">
                <a16:creationId xmlns:a16="http://schemas.microsoft.com/office/drawing/2014/main" id="{EF2F2A22-B6B8-4492-A44C-84D6E14BAE9A}"/>
              </a:ext>
            </a:extLst>
          </p:cNvPr>
          <p:cNvSpPr>
            <a:spLocks noGrp="1"/>
          </p:cNvSpPr>
          <p:nvPr>
            <p:ph type="title"/>
          </p:nvPr>
        </p:nvSpPr>
        <p:spPr>
          <a:xfrm>
            <a:off x="6096000" y="972237"/>
            <a:ext cx="5465761" cy="672823"/>
          </a:xfrm>
        </p:spPr>
        <p:txBody>
          <a:bodyPr/>
          <a:lstStyle/>
          <a:p>
            <a:r>
              <a:rPr lang="fr-BE" dirty="0" err="1"/>
              <a:t>Copromotion</a:t>
            </a:r>
            <a:endParaRPr lang="nl-NL" dirty="0"/>
          </a:p>
        </p:txBody>
      </p:sp>
      <p:sp>
        <p:nvSpPr>
          <p:cNvPr id="7" name="Rectangle: Rounded Corners 6">
            <a:extLst>
              <a:ext uri="{FF2B5EF4-FFF2-40B4-BE49-F238E27FC236}">
                <a16:creationId xmlns:a16="http://schemas.microsoft.com/office/drawing/2014/main" id="{FFF4A8C0-9A24-4D6E-B128-626841BE0402}"/>
              </a:ext>
            </a:extLst>
          </p:cNvPr>
          <p:cNvSpPr/>
          <p:nvPr/>
        </p:nvSpPr>
        <p:spPr>
          <a:xfrm>
            <a:off x="4034777" y="2444736"/>
            <a:ext cx="8101505" cy="394868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l"/>
            <a:endParaRPr lang="nl-NL" sz="1200" b="0" i="0" u="none" strike="noStrike" baseline="0" dirty="0">
              <a:solidFill>
                <a:srgbClr val="000000"/>
              </a:solidFill>
              <a:latin typeface="Arial" panose="020B0604020202020204" pitchFamily="34" charset="0"/>
            </a:endParaRPr>
          </a:p>
          <a:p>
            <a:endParaRPr lang="nl-NL" sz="1200" b="0" i="0" u="none" strike="noStrike" baseline="0" dirty="0">
              <a:solidFill>
                <a:schemeClr val="tx1"/>
              </a:solidFill>
              <a:latin typeface="Arial" panose="020B0604020202020204" pitchFamily="34" charset="0"/>
            </a:endParaRPr>
          </a:p>
          <a:p>
            <a:pPr marR="0" algn="l"/>
            <a:r>
              <a:rPr lang="fr-FR" sz="1600" b="1" i="0" u="none" strike="noStrike" baseline="0" dirty="0">
                <a:solidFill>
                  <a:schemeClr val="tx1"/>
                </a:solidFill>
                <a:latin typeface="Arial" panose="020B0604020202020204" pitchFamily="34" charset="0"/>
              </a:rPr>
              <a:t>Concept de copromotion (art. 72) : Responsabilité partagée de l'essai, sauf accord contraire (sous réserve d'exceptions).</a:t>
            </a:r>
          </a:p>
          <a:p>
            <a:pPr marL="285750" marR="0" indent="-285750" algn="l">
              <a:buFont typeface="Arial" panose="020B0604020202020204" pitchFamily="34" charset="0"/>
              <a:buChar char="•"/>
            </a:pPr>
            <a:r>
              <a:rPr lang="fr-FR" sz="1600" i="0" u="none" strike="noStrike" baseline="0" dirty="0">
                <a:solidFill>
                  <a:schemeClr val="tx1"/>
                </a:solidFill>
                <a:latin typeface="Arial" panose="020B0604020202020204" pitchFamily="34" charset="0"/>
              </a:rPr>
              <a:t>Tous les co-sponsors sont conjointement responsables de l'établissement </a:t>
            </a:r>
            <a:r>
              <a:rPr lang="fr-FR" sz="1600" b="1" i="0" u="none" strike="noStrike" baseline="0" dirty="0">
                <a:solidFill>
                  <a:schemeClr val="tx1"/>
                </a:solidFill>
                <a:latin typeface="Arial" panose="020B0604020202020204" pitchFamily="34" charset="0"/>
              </a:rPr>
              <a:t>d'un seul sponsor</a:t>
            </a:r>
            <a:r>
              <a:rPr lang="fr-FR" sz="1600" i="0" u="none" strike="noStrike" baseline="0" dirty="0">
                <a:solidFill>
                  <a:schemeClr val="tx1"/>
                </a:solidFill>
                <a:latin typeface="Arial" panose="020B0604020202020204" pitchFamily="34" charset="0"/>
              </a:rPr>
              <a:t> responsable de chacune des tâches suivantes (c'est-à-dire qu'il n'y a pas de responsabilité partagée pour ces tâches) : </a:t>
            </a:r>
          </a:p>
          <a:p>
            <a:pPr marL="645750" lvl="2" indent="-285750">
              <a:buFont typeface="Arial" panose="020B0604020202020204" pitchFamily="34" charset="0"/>
              <a:buChar char="•"/>
            </a:pPr>
            <a:r>
              <a:rPr lang="fr-FR" i="0" u="none" strike="noStrike" baseline="0" dirty="0">
                <a:solidFill>
                  <a:schemeClr val="tx1"/>
                </a:solidFill>
                <a:latin typeface="Arial" panose="020B0604020202020204" pitchFamily="34" charset="0"/>
              </a:rPr>
              <a:t>Respect des procédures d'autorisation du promoteur</a:t>
            </a:r>
          </a:p>
          <a:p>
            <a:pPr marL="645750" lvl="2" indent="-285750">
              <a:buFont typeface="Arial" panose="020B0604020202020204" pitchFamily="34" charset="0"/>
              <a:buChar char="•"/>
            </a:pPr>
            <a:r>
              <a:rPr lang="fr-FR" i="0" u="none" strike="noStrike" baseline="0" dirty="0">
                <a:solidFill>
                  <a:schemeClr val="tx1"/>
                </a:solidFill>
                <a:latin typeface="Arial" panose="020B0604020202020204" pitchFamily="34" charset="0"/>
              </a:rPr>
              <a:t>Être un point de contact pour les sujets, les IP et les MSC.</a:t>
            </a:r>
          </a:p>
          <a:p>
            <a:pPr marL="645750" lvl="2" indent="-285750">
              <a:buFont typeface="Arial" panose="020B0604020202020204" pitchFamily="34" charset="0"/>
              <a:buChar char="•"/>
            </a:pPr>
            <a:r>
              <a:rPr lang="fr-FR" i="0" u="none" strike="noStrike" baseline="0" dirty="0">
                <a:solidFill>
                  <a:schemeClr val="tx1"/>
                </a:solidFill>
                <a:latin typeface="Arial" panose="020B0604020202020204" pitchFamily="34" charset="0"/>
              </a:rPr>
              <a:t>prendre des mesures correctives si elles sont imposées par les CSM.</a:t>
            </a:r>
          </a:p>
          <a:p>
            <a:pPr marR="0" algn="l"/>
            <a:r>
              <a:rPr lang="fr-FR" sz="1600" b="1" i="0" u="none" strike="noStrike" baseline="0" dirty="0">
                <a:solidFill>
                  <a:schemeClr val="tx1"/>
                </a:solidFill>
                <a:latin typeface="Arial" panose="020B0604020202020204" pitchFamily="34" charset="0"/>
              </a:rPr>
              <a:t>Importance</a:t>
            </a:r>
            <a:r>
              <a:rPr lang="fr-FR" sz="1600" i="0" u="none" strike="noStrike" baseline="0" dirty="0">
                <a:solidFill>
                  <a:schemeClr val="tx1"/>
                </a:solidFill>
                <a:latin typeface="Arial" panose="020B0604020202020204" pitchFamily="34" charset="0"/>
              </a:rPr>
              <a:t> d'accords écrits précis définissant clairement les responsabilités</a:t>
            </a:r>
          </a:p>
          <a:p>
            <a:pPr marL="285750" marR="0" indent="-285750" algn="l">
              <a:buFont typeface="Arial" panose="020B0604020202020204" pitchFamily="34" charset="0"/>
              <a:buChar char="•"/>
            </a:pPr>
            <a:r>
              <a:rPr lang="fr-FR" sz="1600" i="0" u="none" strike="noStrike" baseline="0" dirty="0">
                <a:solidFill>
                  <a:schemeClr val="tx1"/>
                </a:solidFill>
                <a:latin typeface="Arial" panose="020B0604020202020204" pitchFamily="34" charset="0"/>
              </a:rPr>
              <a:t>Aide dans les essais collaboratifs impliquant plusieurs sociétés pharmaceutiques et/ou institutions scientifiques. </a:t>
            </a:r>
            <a:endParaRPr lang="nl-NL" sz="1500" i="0" u="none" strike="noStrike" baseline="0" dirty="0">
              <a:solidFill>
                <a:schemeClr val="tx1"/>
              </a:solidFill>
              <a:latin typeface="Arial" panose="020B0604020202020204" pitchFamily="34" charset="0"/>
            </a:endParaRPr>
          </a:p>
          <a:p>
            <a:pPr algn="ctr"/>
            <a:endParaRPr lang="nl-NL" sz="1400" dirty="0">
              <a:solidFill>
                <a:schemeClr val="tx1"/>
              </a:solidFill>
            </a:endParaRPr>
          </a:p>
        </p:txBody>
      </p:sp>
      <p:sp>
        <p:nvSpPr>
          <p:cNvPr id="9" name="Rectangle: Rounded Corners 8">
            <a:extLst>
              <a:ext uri="{FF2B5EF4-FFF2-40B4-BE49-F238E27FC236}">
                <a16:creationId xmlns:a16="http://schemas.microsoft.com/office/drawing/2014/main" id="{E03934D9-2174-4F6C-BB60-D28717B203A7}"/>
              </a:ext>
            </a:extLst>
          </p:cNvPr>
          <p:cNvSpPr/>
          <p:nvPr/>
        </p:nvSpPr>
        <p:spPr>
          <a:xfrm>
            <a:off x="151340" y="172560"/>
            <a:ext cx="4034777" cy="410401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800" b="1" i="1" dirty="0">
                <a:solidFill>
                  <a:schemeClr val="tx1"/>
                </a:solidFill>
                <a:effectLst/>
                <a:latin typeface="Times New Roman" panose="02020603050405020304" pitchFamily="18" charset="0"/>
              </a:rPr>
              <a:t>"Sans préjudice de l'article 74, si un essai clinique a plus d'un promoteur, </a:t>
            </a:r>
            <a:r>
              <a:rPr lang="fr-FR" sz="1800" b="1" i="1" dirty="0">
                <a:solidFill>
                  <a:srgbClr val="477628"/>
                </a:solidFill>
                <a:effectLst/>
                <a:latin typeface="Times New Roman" panose="02020603050405020304" pitchFamily="18" charset="0"/>
              </a:rPr>
              <a:t>tous les promoteurs sont soumis aux responsabilités qui incombent au promoteur en vertu du présent règlement, à moins qu'ils n'en décident autrement dans un contrat écrit stipulant leurs responsabilités respectives</a:t>
            </a:r>
            <a:r>
              <a:rPr lang="fr-FR" sz="1800" b="1" i="1" dirty="0">
                <a:solidFill>
                  <a:schemeClr val="tx1"/>
                </a:solidFill>
                <a:effectLst/>
                <a:latin typeface="Times New Roman" panose="02020603050405020304" pitchFamily="18" charset="0"/>
              </a:rPr>
              <a:t>. Si le contrat ne précise pas l'identité du promoteur auquel est conférée une responsabilité donnée, celle-ci incombe à l'ensemble des promoteurs."</a:t>
            </a:r>
            <a:endParaRPr lang="nl-NL" sz="1800" b="1" i="1" dirty="0">
              <a:solidFill>
                <a:schemeClr val="tx1"/>
              </a:solidFill>
            </a:endParaRPr>
          </a:p>
        </p:txBody>
      </p:sp>
    </p:spTree>
    <p:extLst>
      <p:ext uri="{BB962C8B-B14F-4D97-AF65-F5344CB8AC3E}">
        <p14:creationId xmlns:p14="http://schemas.microsoft.com/office/powerpoint/2010/main" val="155864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0BB6-3B99-4D4C-B301-C2D6B7D18DDA}"/>
              </a:ext>
            </a:extLst>
          </p:cNvPr>
          <p:cNvSpPr>
            <a:spLocks noGrp="1"/>
          </p:cNvSpPr>
          <p:nvPr>
            <p:ph type="dt" sz="half" idx="10"/>
          </p:nvPr>
        </p:nvSpPr>
        <p:spPr/>
        <p:txBody>
          <a:bodyPr/>
          <a:lstStyle/>
          <a:p>
            <a:r>
              <a:rPr lang="en-US"/>
              <a:t>19 octobre 2022</a:t>
            </a:r>
            <a:endParaRPr lang="en-GB" dirty="0"/>
          </a:p>
        </p:txBody>
      </p:sp>
      <p:sp>
        <p:nvSpPr>
          <p:cNvPr id="7" name="Title 6">
            <a:extLst>
              <a:ext uri="{FF2B5EF4-FFF2-40B4-BE49-F238E27FC236}">
                <a16:creationId xmlns:a16="http://schemas.microsoft.com/office/drawing/2014/main" id="{EC5FC0C9-631D-43AF-8053-094C444E1E58}"/>
              </a:ext>
            </a:extLst>
          </p:cNvPr>
          <p:cNvSpPr>
            <a:spLocks noGrp="1"/>
          </p:cNvSpPr>
          <p:nvPr>
            <p:ph type="title"/>
          </p:nvPr>
        </p:nvSpPr>
        <p:spPr>
          <a:xfrm>
            <a:off x="5264331" y="384313"/>
            <a:ext cx="6608801" cy="672823"/>
          </a:xfrm>
        </p:spPr>
        <p:txBody>
          <a:bodyPr/>
          <a:lstStyle/>
          <a:p>
            <a:r>
              <a:rPr lang="fr-FR" sz="3200" dirty="0"/>
              <a:t>Nouveau concept d'essais cliniques à faible niveau d'intervention  </a:t>
            </a:r>
          </a:p>
        </p:txBody>
      </p:sp>
      <p:sp>
        <p:nvSpPr>
          <p:cNvPr id="21" name="Rectangle: Rounded Corners 20">
            <a:extLst>
              <a:ext uri="{FF2B5EF4-FFF2-40B4-BE49-F238E27FC236}">
                <a16:creationId xmlns:a16="http://schemas.microsoft.com/office/drawing/2014/main" id="{44F5BD2A-DEAA-4010-8DB6-EF8FE5449110}"/>
              </a:ext>
            </a:extLst>
          </p:cNvPr>
          <p:cNvSpPr/>
          <p:nvPr/>
        </p:nvSpPr>
        <p:spPr>
          <a:xfrm>
            <a:off x="4728754" y="1505244"/>
            <a:ext cx="7249885" cy="503217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l"/>
            <a:endParaRPr lang="nl-NL" sz="1800" b="0" i="0" u="none" strike="noStrike" baseline="0" dirty="0">
              <a:solidFill>
                <a:srgbClr val="000000"/>
              </a:solidFill>
              <a:latin typeface="Arial" panose="020B0604020202020204" pitchFamily="34" charset="0"/>
            </a:endParaRPr>
          </a:p>
          <a:p>
            <a:endParaRPr lang="nl-NL" sz="1800" b="0" i="0" u="none" strike="noStrike" baseline="0" dirty="0">
              <a:latin typeface="Arial" panose="020B0604020202020204" pitchFamily="34" charset="0"/>
            </a:endParaRPr>
          </a:p>
          <a:p>
            <a:pPr algn="l"/>
            <a:endParaRPr lang="nl-NL" sz="1800" b="0" i="0" u="none" strike="noStrike" baseline="0" dirty="0">
              <a:solidFill>
                <a:srgbClr val="000000"/>
              </a:solidFill>
              <a:latin typeface="Arial" panose="020B0604020202020204" pitchFamily="34" charset="0"/>
            </a:endParaRP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Conditions (art. 2(3)):</a:t>
            </a:r>
          </a:p>
          <a:p>
            <a:pPr marL="465750" lvl="1" indent="-285750">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(i) IMP déjà autorisé est utilisé conformément à l'AMM </a:t>
            </a:r>
            <a:r>
              <a:rPr lang="fr-FR" sz="1800" i="1" u="none" strike="noStrike" baseline="0" dirty="0">
                <a:solidFill>
                  <a:schemeClr val="tx1"/>
                </a:solidFill>
                <a:latin typeface="Arial" panose="020B0604020202020204" pitchFamily="34" charset="0"/>
              </a:rPr>
              <a:t>ou</a:t>
            </a:r>
            <a:r>
              <a:rPr lang="fr-FR" sz="1800" i="0" u="none" strike="noStrike" baseline="0" dirty="0">
                <a:solidFill>
                  <a:schemeClr val="tx1"/>
                </a:solidFill>
                <a:latin typeface="Arial" panose="020B0604020202020204" pitchFamily="34" charset="0"/>
              </a:rPr>
              <a:t> (ii) son utilisation basée sur des preuves scientifiques sur la sécurité et l'efficacité; </a:t>
            </a:r>
            <a:r>
              <a:rPr lang="fr-FR" sz="1800" i="1" u="none" strike="noStrike" baseline="0" dirty="0">
                <a:solidFill>
                  <a:schemeClr val="tx1"/>
                </a:solidFill>
                <a:latin typeface="Arial" panose="020B0604020202020204" pitchFamily="34" charset="0"/>
              </a:rPr>
              <a:t>et</a:t>
            </a:r>
          </a:p>
          <a:p>
            <a:pPr marL="465750" lvl="1" indent="-285750">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L'intervention ne présente pas de risque ou de charge supplémentaire plus que minime pour le sujet par rapport à la pratique clinique normale dans le CSM.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Exemples : questionnaires, analyse des fluides corporels, mesure de la taille/du poids,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Exigences moins strictes en ce qui concerne le suivi, la traçabilité et le contenu du dossier permanent de l'EC (CTMF).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Les études non interventionnelles sont exclues (art.1</a:t>
            </a:r>
            <a:r>
              <a:rPr lang="en-GB" sz="1800" dirty="0">
                <a:solidFill>
                  <a:schemeClr val="tx1"/>
                </a:solidFill>
                <a:latin typeface="Arial" panose="020B0604020202020204" pitchFamily="34" charset="0"/>
              </a:rPr>
              <a:t>)</a:t>
            </a:r>
            <a:endParaRPr lang="en-GB" sz="1800" i="0" u="none" strike="noStrike" baseline="0" dirty="0">
              <a:solidFill>
                <a:schemeClr val="tx1"/>
              </a:solidFill>
              <a:latin typeface="Arial" panose="020B0604020202020204" pitchFamily="34" charset="0"/>
            </a:endParaRPr>
          </a:p>
          <a:p>
            <a:pPr marR="0" algn="l"/>
            <a:endParaRPr lang="nl-NL" sz="1800" b="0" i="0" u="none" strike="noStrike" baseline="0" dirty="0">
              <a:latin typeface="Arial" panose="020B0604020202020204" pitchFamily="34" charset="0"/>
            </a:endParaRPr>
          </a:p>
          <a:p>
            <a:pPr marR="0" algn="l"/>
            <a:endParaRPr lang="nl-NL" sz="1800" b="0" i="0" u="none" strike="noStrike" baseline="0" dirty="0">
              <a:latin typeface="Arial" panose="020B0604020202020204" pitchFamily="34" charset="0"/>
            </a:endParaRPr>
          </a:p>
          <a:p>
            <a:pPr algn="ctr"/>
            <a:endParaRPr lang="nl-NL" sz="1400" dirty="0">
              <a:solidFill>
                <a:schemeClr val="tx1"/>
              </a:solidFill>
            </a:endParaRPr>
          </a:p>
        </p:txBody>
      </p:sp>
      <p:pic>
        <p:nvPicPr>
          <p:cNvPr id="2052" name="Picture 4" descr="Free Close-Up Photo Of A Person Pouring Mixture On A Tube  Stock Photo">
            <a:extLst>
              <a:ext uri="{FF2B5EF4-FFF2-40B4-BE49-F238E27FC236}">
                <a16:creationId xmlns:a16="http://schemas.microsoft.com/office/drawing/2014/main" id="{4029BC24-C588-4EAF-9199-A12AEA23746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5185" b="151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5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4FAB-9CE7-417F-A5D3-3E1956B4CF2F}"/>
              </a:ext>
            </a:extLst>
          </p:cNvPr>
          <p:cNvSpPr>
            <a:spLocks noGrp="1"/>
          </p:cNvSpPr>
          <p:nvPr>
            <p:ph type="dt" sz="half" idx="10"/>
          </p:nvPr>
        </p:nvSpPr>
        <p:spPr/>
        <p:txBody>
          <a:bodyPr/>
          <a:lstStyle/>
          <a:p>
            <a:r>
              <a:rPr lang="en-US"/>
              <a:t>19 octobre 2022</a:t>
            </a:r>
            <a:endParaRPr lang="en-GB" dirty="0"/>
          </a:p>
        </p:txBody>
      </p:sp>
      <p:sp>
        <p:nvSpPr>
          <p:cNvPr id="6" name="Title 5">
            <a:extLst>
              <a:ext uri="{FF2B5EF4-FFF2-40B4-BE49-F238E27FC236}">
                <a16:creationId xmlns:a16="http://schemas.microsoft.com/office/drawing/2014/main" id="{21ACD0AD-E5AE-4821-BD4B-1D552491C9ED}"/>
              </a:ext>
            </a:extLst>
          </p:cNvPr>
          <p:cNvSpPr>
            <a:spLocks noGrp="1"/>
          </p:cNvSpPr>
          <p:nvPr>
            <p:ph type="title"/>
          </p:nvPr>
        </p:nvSpPr>
        <p:spPr>
          <a:xfrm>
            <a:off x="2503830" y="573159"/>
            <a:ext cx="9313031" cy="672823"/>
          </a:xfrm>
        </p:spPr>
        <p:txBody>
          <a:bodyPr/>
          <a:lstStyle/>
          <a:p>
            <a:r>
              <a:rPr lang="fr-FR" i="1" dirty="0"/>
              <a:t>Mise en œuvre du Règlement en France</a:t>
            </a:r>
          </a:p>
        </p:txBody>
      </p:sp>
      <p:sp>
        <p:nvSpPr>
          <p:cNvPr id="9" name="Rectangle: Rounded Corners 8">
            <a:extLst>
              <a:ext uri="{FF2B5EF4-FFF2-40B4-BE49-F238E27FC236}">
                <a16:creationId xmlns:a16="http://schemas.microsoft.com/office/drawing/2014/main" id="{11D1CF66-986F-45D0-A6E1-813079971CB4}"/>
              </a:ext>
            </a:extLst>
          </p:cNvPr>
          <p:cNvSpPr/>
          <p:nvPr/>
        </p:nvSpPr>
        <p:spPr>
          <a:xfrm>
            <a:off x="234042" y="1475231"/>
            <a:ext cx="5513615" cy="46889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800" dirty="0">
                <a:solidFill>
                  <a:schemeClr val="tx1"/>
                </a:solidFill>
              </a:rPr>
              <a:t>Les essais cliniques doivent être soumis à deux évaluations : </a:t>
            </a:r>
          </a:p>
          <a:p>
            <a:r>
              <a:rPr lang="fr-FR" sz="1800" b="1" dirty="0">
                <a:solidFill>
                  <a:schemeClr val="tx1"/>
                </a:solidFill>
              </a:rPr>
              <a:t>1. Une évaluation coordonnée au niveau de l'UE</a:t>
            </a:r>
          </a:p>
          <a:p>
            <a:pPr marL="285750" indent="-285750">
              <a:buFont typeface="Arial" panose="020B0604020202020204" pitchFamily="34" charset="0"/>
              <a:buChar char="•"/>
            </a:pPr>
            <a:r>
              <a:rPr lang="fr-FR" sz="1800" dirty="0">
                <a:solidFill>
                  <a:schemeClr val="tx1"/>
                </a:solidFill>
              </a:rPr>
              <a:t>Protocole de recherche, documents scientifiques sur les médicaments</a:t>
            </a:r>
          </a:p>
          <a:p>
            <a:pPr marL="285750" indent="-285750">
              <a:buFont typeface="Arial" panose="020B0604020202020204" pitchFamily="34" charset="0"/>
              <a:buChar char="•"/>
            </a:pPr>
            <a:r>
              <a:rPr lang="fr-FR" sz="1800" dirty="0">
                <a:solidFill>
                  <a:schemeClr val="tx1"/>
                </a:solidFill>
              </a:rPr>
              <a:t>Par les autorités sanitaires, </a:t>
            </a:r>
            <a:r>
              <a:rPr lang="fr-FR" sz="1800" b="1" dirty="0">
                <a:solidFill>
                  <a:schemeClr val="tx1"/>
                </a:solidFill>
              </a:rPr>
              <a:t>l'ANSM</a:t>
            </a:r>
            <a:r>
              <a:rPr lang="fr-FR" sz="1800" dirty="0">
                <a:solidFill>
                  <a:schemeClr val="tx1"/>
                </a:solidFill>
              </a:rPr>
              <a:t> en France </a:t>
            </a:r>
          </a:p>
          <a:p>
            <a:r>
              <a:rPr lang="fr-FR" sz="1800" b="1" dirty="0">
                <a:solidFill>
                  <a:schemeClr val="tx1"/>
                </a:solidFill>
              </a:rPr>
              <a:t>2. Une évaluation systématique en France </a:t>
            </a:r>
          </a:p>
          <a:p>
            <a:pPr marL="285750" indent="-285750">
              <a:buFont typeface="Arial" panose="020B0604020202020204" pitchFamily="34" charset="0"/>
              <a:buChar char="•"/>
            </a:pPr>
            <a:r>
              <a:rPr lang="fr-FR" sz="1800" dirty="0">
                <a:solidFill>
                  <a:schemeClr val="tx1"/>
                </a:solidFill>
              </a:rPr>
              <a:t>Protection des personnes participant à l'essai, méthodes de recrutement, information fournie, adéquation du site</a:t>
            </a:r>
          </a:p>
          <a:p>
            <a:pPr marL="285750" indent="-285750">
              <a:buFont typeface="Arial" panose="020B0604020202020204" pitchFamily="34" charset="0"/>
              <a:buChar char="•"/>
            </a:pPr>
            <a:r>
              <a:rPr lang="fr-FR" sz="1800" dirty="0">
                <a:solidFill>
                  <a:schemeClr val="tx1"/>
                </a:solidFill>
              </a:rPr>
              <a:t>Par les </a:t>
            </a:r>
            <a:r>
              <a:rPr lang="fr-FR" sz="1800" b="1" dirty="0">
                <a:solidFill>
                  <a:schemeClr val="tx1"/>
                </a:solidFill>
              </a:rPr>
              <a:t>comités de protection des personnes</a:t>
            </a:r>
            <a:endParaRPr lang="en-US" sz="1800" b="1" dirty="0">
              <a:solidFill>
                <a:schemeClr val="tx1"/>
              </a:solidFill>
            </a:endParaRPr>
          </a:p>
        </p:txBody>
      </p:sp>
      <p:sp>
        <p:nvSpPr>
          <p:cNvPr id="10" name="Rectangle: Rounded Corners 9">
            <a:extLst>
              <a:ext uri="{FF2B5EF4-FFF2-40B4-BE49-F238E27FC236}">
                <a16:creationId xmlns:a16="http://schemas.microsoft.com/office/drawing/2014/main" id="{635CF649-EF99-4688-85DD-36EFCDCE2958}"/>
              </a:ext>
            </a:extLst>
          </p:cNvPr>
          <p:cNvSpPr/>
          <p:nvPr/>
        </p:nvSpPr>
        <p:spPr>
          <a:xfrm>
            <a:off x="6096000" y="1475231"/>
            <a:ext cx="5861958" cy="468894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800" dirty="0">
                <a:solidFill>
                  <a:schemeClr val="tx1"/>
                </a:solidFill>
              </a:rPr>
              <a:t>Le procès se déroule uniquement en France</a:t>
            </a:r>
          </a:p>
          <a:p>
            <a:pPr marL="285750" indent="-285750">
              <a:buFont typeface="Arial" panose="020B0604020202020204" pitchFamily="34" charset="0"/>
              <a:buChar char="•"/>
            </a:pPr>
            <a:r>
              <a:rPr lang="fr-FR" sz="1800" dirty="0">
                <a:solidFill>
                  <a:schemeClr val="tx1"/>
                </a:solidFill>
              </a:rPr>
              <a:t>L'évaluation de la demande sera effectuée uniquement en France pour les deux décisions. </a:t>
            </a:r>
          </a:p>
          <a:p>
            <a:pPr marL="285750" indent="-285750">
              <a:buFont typeface="Arial" panose="020B0604020202020204" pitchFamily="34" charset="0"/>
              <a:buChar char="•"/>
            </a:pPr>
            <a:r>
              <a:rPr lang="fr-FR" sz="1800" dirty="0">
                <a:solidFill>
                  <a:schemeClr val="tx1"/>
                </a:solidFill>
              </a:rPr>
              <a:t>L'essai est mené dans plusieurs États membres de l'UE</a:t>
            </a:r>
          </a:p>
          <a:p>
            <a:pPr marL="645750" lvl="2" indent="-285750">
              <a:buFont typeface="Arial" panose="020B0604020202020204" pitchFamily="34" charset="0"/>
              <a:buChar char="•"/>
            </a:pPr>
            <a:r>
              <a:rPr lang="fr-FR" sz="1800" dirty="0">
                <a:solidFill>
                  <a:schemeClr val="tx1"/>
                </a:solidFill>
              </a:rPr>
              <a:t>La décision sur les documents scientifiques et le protocole de recherche sera une décision conjointe des autorités sanitaires des pays impliqués dans cette recherche (l'ANSM en France). </a:t>
            </a:r>
          </a:p>
          <a:p>
            <a:pPr marL="645750" lvl="2" indent="-285750">
              <a:buFont typeface="Arial" panose="020B0604020202020204" pitchFamily="34" charset="0"/>
              <a:buChar char="•"/>
            </a:pPr>
            <a:r>
              <a:rPr lang="fr-FR" sz="1800" dirty="0">
                <a:solidFill>
                  <a:schemeClr val="tx1"/>
                </a:solidFill>
              </a:rPr>
              <a:t>La décision relative à la protection des personnes sera une décision prise uniquement par la France (les CPP)</a:t>
            </a:r>
          </a:p>
          <a:p>
            <a:pPr marL="645750" lvl="2" indent="-285750">
              <a:buFont typeface="Arial" panose="020B0604020202020204" pitchFamily="34" charset="0"/>
              <a:buChar char="•"/>
            </a:pPr>
            <a:r>
              <a:rPr lang="fr-FR" sz="1800" dirty="0">
                <a:solidFill>
                  <a:schemeClr val="tx1"/>
                </a:solidFill>
              </a:rPr>
              <a:t>L'ANSM délivre l'autorisation </a:t>
            </a:r>
            <a:endParaRPr lang="en-US" sz="1800" dirty="0">
              <a:solidFill>
                <a:schemeClr val="tx1"/>
              </a:solidFill>
            </a:endParaRPr>
          </a:p>
        </p:txBody>
      </p:sp>
    </p:spTree>
    <p:extLst>
      <p:ext uri="{BB962C8B-B14F-4D97-AF65-F5344CB8AC3E}">
        <p14:creationId xmlns:p14="http://schemas.microsoft.com/office/powerpoint/2010/main" val="415157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BFEFD-4383-4195-AD69-057070B5748C}"/>
              </a:ext>
            </a:extLst>
          </p:cNvPr>
          <p:cNvSpPr>
            <a:spLocks noGrp="1"/>
          </p:cNvSpPr>
          <p:nvPr>
            <p:ph type="dt" sz="half" idx="10"/>
          </p:nvPr>
        </p:nvSpPr>
        <p:spPr/>
        <p:txBody>
          <a:bodyPr/>
          <a:lstStyle/>
          <a:p>
            <a:r>
              <a:rPr lang="en-US"/>
              <a:t>19 octobre 2022</a:t>
            </a:r>
            <a:endParaRPr lang="en-GB" dirty="0"/>
          </a:p>
        </p:txBody>
      </p:sp>
      <p:sp>
        <p:nvSpPr>
          <p:cNvPr id="4" name="Title 3">
            <a:extLst>
              <a:ext uri="{FF2B5EF4-FFF2-40B4-BE49-F238E27FC236}">
                <a16:creationId xmlns:a16="http://schemas.microsoft.com/office/drawing/2014/main" id="{523F18FB-18ED-4DD6-BE6E-A8916CE4F765}"/>
              </a:ext>
            </a:extLst>
          </p:cNvPr>
          <p:cNvSpPr>
            <a:spLocks noGrp="1"/>
          </p:cNvSpPr>
          <p:nvPr>
            <p:ph type="title"/>
          </p:nvPr>
        </p:nvSpPr>
        <p:spPr>
          <a:xfrm>
            <a:off x="5352370" y="248759"/>
            <a:ext cx="3791689" cy="433109"/>
          </a:xfrm>
        </p:spPr>
        <p:txBody>
          <a:bodyPr/>
          <a:lstStyle/>
          <a:p>
            <a:r>
              <a:rPr lang="fr-BE" sz="2400" i="1" dirty="0">
                <a:solidFill>
                  <a:schemeClr val="tx2"/>
                </a:solidFill>
              </a:rPr>
              <a:t>Avantages</a:t>
            </a:r>
            <a:endParaRPr lang="nl-NL" sz="2400" i="1" dirty="0">
              <a:solidFill>
                <a:schemeClr val="tx2"/>
              </a:solidFill>
            </a:endParaRPr>
          </a:p>
        </p:txBody>
      </p:sp>
      <p:sp>
        <p:nvSpPr>
          <p:cNvPr id="18" name="Subtitle 17">
            <a:extLst>
              <a:ext uri="{FF2B5EF4-FFF2-40B4-BE49-F238E27FC236}">
                <a16:creationId xmlns:a16="http://schemas.microsoft.com/office/drawing/2014/main" id="{52EA3B8D-2B2F-464C-8BC9-F28FA77F8E96}"/>
              </a:ext>
            </a:extLst>
          </p:cNvPr>
          <p:cNvSpPr>
            <a:spLocks noGrp="1"/>
          </p:cNvSpPr>
          <p:nvPr>
            <p:ph type="subTitle" idx="12"/>
          </p:nvPr>
        </p:nvSpPr>
        <p:spPr>
          <a:xfrm>
            <a:off x="9144059" y="3482557"/>
            <a:ext cx="5465761" cy="527734"/>
          </a:xfrm>
        </p:spPr>
        <p:txBody>
          <a:bodyPr/>
          <a:lstStyle/>
          <a:p>
            <a:r>
              <a:rPr lang="fr-BE" dirty="0"/>
              <a:t>Les principaux défis</a:t>
            </a:r>
            <a:endParaRPr lang="nl-NL" dirty="0"/>
          </a:p>
        </p:txBody>
      </p:sp>
      <p:sp>
        <p:nvSpPr>
          <p:cNvPr id="20" name="Rectangle: Rounded Corners 19">
            <a:extLst>
              <a:ext uri="{FF2B5EF4-FFF2-40B4-BE49-F238E27FC236}">
                <a16:creationId xmlns:a16="http://schemas.microsoft.com/office/drawing/2014/main" id="{B24D6BA3-40B0-4831-9701-D15C8B407E74}"/>
              </a:ext>
            </a:extLst>
          </p:cNvPr>
          <p:cNvSpPr/>
          <p:nvPr/>
        </p:nvSpPr>
        <p:spPr>
          <a:xfrm>
            <a:off x="4403188" y="3878864"/>
            <a:ext cx="7605869" cy="284770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Deux cadres concomitants pour mener des essais pendant la période transitoire</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Une évaluation en deux parties : comment cela fonctionnera-t-il en pratique ?</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Les États membres doivent définir les interactions entre les AC et les CE.</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Obligation de mettre à jour la plupart des procédures/systèmes internes pour se conformer au règlement</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Transparence ! Incertitude concernant l'infrastructure informatique - base de données/portail de l'UE (par exemple, rôles et systèmes associés à la conservation et à l'archivage des dossiers, droits d'accès et de gestion des données introduites par le portail de l'UE).</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Interactions avec d'autres nouveaux textes législatifs (en particulier le GDPR/les directives sur la protection de la vie privée) </a:t>
            </a:r>
            <a:endParaRPr lang="en-GB" sz="1400" b="0" i="0" u="none" strike="noStrike" baseline="0" dirty="0">
              <a:solidFill>
                <a:schemeClr val="tx1"/>
              </a:solidFill>
              <a:latin typeface="Arial" panose="020B0604020202020204" pitchFamily="34" charset="0"/>
            </a:endParaRPr>
          </a:p>
        </p:txBody>
      </p:sp>
      <p:sp>
        <p:nvSpPr>
          <p:cNvPr id="21" name="Rectangle: Rounded Corners 20">
            <a:extLst>
              <a:ext uri="{FF2B5EF4-FFF2-40B4-BE49-F238E27FC236}">
                <a16:creationId xmlns:a16="http://schemas.microsoft.com/office/drawing/2014/main" id="{D834C29F-432F-4FAF-BDDA-1C347D8AFDE9}"/>
              </a:ext>
            </a:extLst>
          </p:cNvPr>
          <p:cNvSpPr/>
          <p:nvPr/>
        </p:nvSpPr>
        <p:spPr>
          <a:xfrm>
            <a:off x="1512796" y="1489165"/>
            <a:ext cx="45719" cy="457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2" name="Rectangle: Rounded Corners 21">
            <a:extLst>
              <a:ext uri="{FF2B5EF4-FFF2-40B4-BE49-F238E27FC236}">
                <a16:creationId xmlns:a16="http://schemas.microsoft.com/office/drawing/2014/main" id="{415D4500-C482-4FA7-B352-7D16BDA1EBB6}"/>
              </a:ext>
            </a:extLst>
          </p:cNvPr>
          <p:cNvSpPr/>
          <p:nvPr/>
        </p:nvSpPr>
        <p:spPr>
          <a:xfrm>
            <a:off x="99603" y="573842"/>
            <a:ext cx="9044456" cy="312596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R="0" algn="l"/>
            <a:r>
              <a:rPr lang="en-GB" sz="1400" b="1" i="1" dirty="0">
                <a:latin typeface="Arial" panose="020B0604020202020204" pitchFamily="34" charset="0"/>
              </a:rPr>
              <a:t>  </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Procédure de demande rationalisée par un point d'entrée unique pour les promoteurs menant des essais dans plusieurs États membres.</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Une seule demande, quel que soit l'État membre concerné.</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Une seule décision par les États membres concernés</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Un seul dossier harmonisé </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Un seul jeu de documents pour la demande</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Des délais stricts et relativement courts pour l'évaluation</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Procédures simplifiées de notification et de déclaration du promoteur (guichet unique)</a:t>
            </a:r>
          </a:p>
          <a:p>
            <a:pPr marL="285750" marR="0" indent="-285750" algn="l">
              <a:buFont typeface="Courier New" panose="02070309020205020404" pitchFamily="49" charset="0"/>
              <a:buChar char="o"/>
            </a:pPr>
            <a:r>
              <a:rPr lang="fr-FR" sz="1400" b="0" i="0" u="none" strike="noStrike" baseline="0" dirty="0">
                <a:solidFill>
                  <a:schemeClr val="tx1"/>
                </a:solidFill>
                <a:latin typeface="Arial" panose="020B0604020202020204" pitchFamily="34" charset="0"/>
              </a:rPr>
              <a:t>Portail européen unique en ligne et base de données pour les soumissions et le stockage des données/informations. </a:t>
            </a:r>
            <a:endParaRPr lang="nl-NL" sz="1400" dirty="0">
              <a:solidFill>
                <a:schemeClr val="tx1"/>
              </a:solidFill>
            </a:endParaRPr>
          </a:p>
        </p:txBody>
      </p:sp>
    </p:spTree>
    <p:extLst>
      <p:ext uri="{BB962C8B-B14F-4D97-AF65-F5344CB8AC3E}">
        <p14:creationId xmlns:p14="http://schemas.microsoft.com/office/powerpoint/2010/main" val="261710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F8D5D-9A61-40DA-80CF-D7D3A1B346E7}"/>
              </a:ext>
            </a:extLst>
          </p:cNvPr>
          <p:cNvSpPr>
            <a:spLocks noGrp="1"/>
          </p:cNvSpPr>
          <p:nvPr>
            <p:ph type="dt" sz="half" idx="10"/>
          </p:nvPr>
        </p:nvSpPr>
        <p:spPr/>
        <p:txBody>
          <a:bodyPr/>
          <a:lstStyle/>
          <a:p>
            <a:r>
              <a:rPr lang="en-US"/>
              <a:t>19 octobre 2022</a:t>
            </a:r>
            <a:endParaRPr lang="en-GB" dirty="0"/>
          </a:p>
        </p:txBody>
      </p:sp>
      <p:sp>
        <p:nvSpPr>
          <p:cNvPr id="9" name="Text Placeholder 8">
            <a:extLst>
              <a:ext uri="{FF2B5EF4-FFF2-40B4-BE49-F238E27FC236}">
                <a16:creationId xmlns:a16="http://schemas.microsoft.com/office/drawing/2014/main" id="{73A10AA0-1C45-4388-8650-9E67352BA064}"/>
              </a:ext>
            </a:extLst>
          </p:cNvPr>
          <p:cNvSpPr>
            <a:spLocks noGrp="1"/>
          </p:cNvSpPr>
          <p:nvPr>
            <p:ph type="body" sz="quarter" idx="12"/>
          </p:nvPr>
        </p:nvSpPr>
        <p:spPr>
          <a:xfrm>
            <a:off x="433388" y="2060197"/>
            <a:ext cx="5110162" cy="3455231"/>
          </a:xfrm>
        </p:spPr>
        <p:txBody>
          <a:bodyPr/>
          <a:lstStyle/>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r>
              <a:rPr lang="fr-BE" sz="2000" dirty="0"/>
              <a:t>Bref historique</a:t>
            </a:r>
          </a:p>
          <a:p>
            <a:pPr marL="285750" indent="-285750">
              <a:buFont typeface="Arial" panose="020B0604020202020204" pitchFamily="34" charset="0"/>
              <a:buChar char="•"/>
            </a:pPr>
            <a:r>
              <a:rPr lang="fr-BE" sz="2000" dirty="0"/>
              <a:t>Intro nouveau règlement</a:t>
            </a:r>
          </a:p>
          <a:p>
            <a:pPr marL="285750" indent="-285750">
              <a:buFont typeface="Arial" panose="020B0604020202020204" pitchFamily="34" charset="0"/>
              <a:buChar char="•"/>
            </a:pPr>
            <a:r>
              <a:rPr lang="fr-BE" sz="2000" dirty="0"/>
              <a:t>Rappel du champ d'application</a:t>
            </a:r>
          </a:p>
          <a:p>
            <a:pPr marL="285750" indent="-285750">
              <a:buFont typeface="Arial" panose="020B0604020202020204" pitchFamily="34" charset="0"/>
              <a:buChar char="•"/>
            </a:pPr>
            <a:r>
              <a:rPr lang="fr-BE" sz="2000" dirty="0"/>
              <a:t>Nouvelle procédure d'approbation</a:t>
            </a:r>
          </a:p>
          <a:p>
            <a:pPr marL="285750" indent="-285750">
              <a:buFont typeface="Arial" panose="020B0604020202020204" pitchFamily="34" charset="0"/>
              <a:buChar char="•"/>
            </a:pPr>
            <a:r>
              <a:rPr lang="fr-BE" sz="2000" dirty="0"/>
              <a:t>Nouveau système d'information CTIS</a:t>
            </a:r>
          </a:p>
          <a:p>
            <a:pPr marL="285750" indent="-285750">
              <a:buFont typeface="Arial" panose="020B0604020202020204" pitchFamily="34" charset="0"/>
              <a:buChar char="•"/>
            </a:pPr>
            <a:r>
              <a:rPr lang="fr-BE" sz="2000" dirty="0"/>
              <a:t>Nouvelles règles de transparence et limitations</a:t>
            </a:r>
          </a:p>
          <a:p>
            <a:pPr marL="285750" indent="-285750">
              <a:buFont typeface="Arial" panose="020B0604020202020204" pitchFamily="34" charset="0"/>
              <a:buChar char="•"/>
            </a:pPr>
            <a:r>
              <a:rPr lang="fr-BE" sz="2000" dirty="0"/>
              <a:t>Co-promotions</a:t>
            </a:r>
          </a:p>
          <a:p>
            <a:endParaRPr lang="fr-FR" dirty="0"/>
          </a:p>
        </p:txBody>
      </p:sp>
      <p:sp>
        <p:nvSpPr>
          <p:cNvPr id="8" name="Title 7">
            <a:extLst>
              <a:ext uri="{FF2B5EF4-FFF2-40B4-BE49-F238E27FC236}">
                <a16:creationId xmlns:a16="http://schemas.microsoft.com/office/drawing/2014/main" id="{DD0A7AC0-AE71-442E-94E1-6C913223B932}"/>
              </a:ext>
            </a:extLst>
          </p:cNvPr>
          <p:cNvSpPr>
            <a:spLocks noGrp="1"/>
          </p:cNvSpPr>
          <p:nvPr>
            <p:ph type="title"/>
          </p:nvPr>
        </p:nvSpPr>
        <p:spPr/>
        <p:txBody>
          <a:bodyPr/>
          <a:lstStyle/>
          <a:p>
            <a:r>
              <a:rPr lang="fr-BE" dirty="0"/>
              <a:t>Agenda</a:t>
            </a:r>
            <a:endParaRPr lang="fr-FR" dirty="0"/>
          </a:p>
        </p:txBody>
      </p:sp>
    </p:spTree>
    <p:extLst>
      <p:ext uri="{BB962C8B-B14F-4D97-AF65-F5344CB8AC3E}">
        <p14:creationId xmlns:p14="http://schemas.microsoft.com/office/powerpoint/2010/main" val="411252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0FF3-FD7D-4198-B625-F59CFEDCDA00}"/>
              </a:ext>
            </a:extLst>
          </p:cNvPr>
          <p:cNvSpPr>
            <a:spLocks noGrp="1"/>
          </p:cNvSpPr>
          <p:nvPr>
            <p:ph type="ctrTitle"/>
          </p:nvPr>
        </p:nvSpPr>
        <p:spPr/>
        <p:txBody>
          <a:bodyPr/>
          <a:lstStyle/>
          <a:p>
            <a:r>
              <a:rPr lang="nl-NL"/>
              <a:t>Q&amp;A</a:t>
            </a:r>
          </a:p>
        </p:txBody>
      </p:sp>
    </p:spTree>
    <p:extLst>
      <p:ext uri="{BB962C8B-B14F-4D97-AF65-F5344CB8AC3E}">
        <p14:creationId xmlns:p14="http://schemas.microsoft.com/office/powerpoint/2010/main" val="333111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B158BA-7805-43BD-BA04-16C6AF77BBA6}"/>
              </a:ext>
            </a:extLst>
          </p:cNvPr>
          <p:cNvSpPr>
            <a:spLocks noGrp="1"/>
          </p:cNvSpPr>
          <p:nvPr>
            <p:ph type="dt" sz="half" idx="10"/>
          </p:nvPr>
        </p:nvSpPr>
        <p:spPr/>
        <p:txBody>
          <a:bodyPr/>
          <a:lstStyle/>
          <a:p>
            <a:r>
              <a:rPr lang="en-US"/>
              <a:t>19 octobre 2022</a:t>
            </a:r>
            <a:endParaRPr lang="en-GB" dirty="0"/>
          </a:p>
        </p:txBody>
      </p:sp>
      <p:sp>
        <p:nvSpPr>
          <p:cNvPr id="8" name="Title 7">
            <a:extLst>
              <a:ext uri="{FF2B5EF4-FFF2-40B4-BE49-F238E27FC236}">
                <a16:creationId xmlns:a16="http://schemas.microsoft.com/office/drawing/2014/main" id="{DE704F3B-0DB6-442E-8034-40A161A5157B}"/>
              </a:ext>
            </a:extLst>
          </p:cNvPr>
          <p:cNvSpPr>
            <a:spLocks noGrp="1"/>
          </p:cNvSpPr>
          <p:nvPr>
            <p:ph type="title"/>
          </p:nvPr>
        </p:nvSpPr>
        <p:spPr>
          <a:xfrm>
            <a:off x="2518116" y="729452"/>
            <a:ext cx="9984377" cy="672823"/>
          </a:xfrm>
        </p:spPr>
        <p:txBody>
          <a:bodyPr/>
          <a:lstStyle/>
          <a:p>
            <a:r>
              <a:rPr lang="fr-FR" sz="3600" dirty="0"/>
              <a:t>Mise à jour des conditions en matière de consentement éclairé</a:t>
            </a:r>
            <a:endParaRPr lang="nl-NL" sz="3600" dirty="0"/>
          </a:p>
        </p:txBody>
      </p:sp>
      <p:sp>
        <p:nvSpPr>
          <p:cNvPr id="11" name="Rectangle: Rounded Corners 10">
            <a:extLst>
              <a:ext uri="{FF2B5EF4-FFF2-40B4-BE49-F238E27FC236}">
                <a16:creationId xmlns:a16="http://schemas.microsoft.com/office/drawing/2014/main" id="{FB1A60CF-DC58-47AA-964C-989F8D5F4FF6}"/>
              </a:ext>
            </a:extLst>
          </p:cNvPr>
          <p:cNvSpPr/>
          <p:nvPr/>
        </p:nvSpPr>
        <p:spPr>
          <a:xfrm>
            <a:off x="322217" y="1918844"/>
            <a:ext cx="11547565" cy="4618578"/>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Article 29-35: Dispositions plus détaillées sur la manière dont la CI doit être obtenue.</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Processus : s'assurer que le patient a compris et dispose d'un temps de réflexion suffisant.</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Des informations sur l'indemnisation des dommages et la disponibilité des résultats des essais doivent être fournies.</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Règles désormais claires concernant le consentement éclairé dans les situations d'urgence (c'est-à-dire le consentement éclairé après recrutement)</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Possibilité de révoquer le consentement éclairé : retrait de l'essai clinique</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Sans préjudice de la législation du DP, le retrait ne doit pas affecter les activités déjà réalisées et l'utilisation des données obtenues : pas de rétroactivité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Lorsque le patient est incapable d'écrire : consentement obtenu par des moyens alternatifs appropriés (vidéo, audio, etc.)</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Règles relatives au consentement éclairé dans les essais en grappe, sujets incapables, mineurs, femmes enceintes ou allaitantes, situations d'urgence </a:t>
            </a:r>
            <a:endParaRPr lang="en-GB" sz="1800" i="0" u="none" strike="noStrike"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13628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0F55E-B189-4268-B35D-9DA050C5BDA3}"/>
              </a:ext>
            </a:extLst>
          </p:cNvPr>
          <p:cNvSpPr>
            <a:spLocks noGrp="1"/>
          </p:cNvSpPr>
          <p:nvPr>
            <p:ph type="dt" sz="half" idx="10"/>
          </p:nvPr>
        </p:nvSpPr>
        <p:spPr/>
        <p:txBody>
          <a:bodyPr/>
          <a:lstStyle/>
          <a:p>
            <a:r>
              <a:rPr lang="en-US"/>
              <a:t>19 octobre 2022</a:t>
            </a:r>
            <a:endParaRPr lang="en-GB" dirty="0"/>
          </a:p>
        </p:txBody>
      </p:sp>
      <p:sp>
        <p:nvSpPr>
          <p:cNvPr id="7" name="Picture Placeholder 6">
            <a:extLst>
              <a:ext uri="{FF2B5EF4-FFF2-40B4-BE49-F238E27FC236}">
                <a16:creationId xmlns:a16="http://schemas.microsoft.com/office/drawing/2014/main" id="{89337F45-92E5-4BBC-887E-F4229E4E83B0}"/>
              </a:ext>
            </a:extLst>
          </p:cNvPr>
          <p:cNvSpPr>
            <a:spLocks noGrp="1"/>
          </p:cNvSpPr>
          <p:nvPr>
            <p:ph type="pic" sz="quarter" idx="13"/>
          </p:nvPr>
        </p:nvSpPr>
        <p:spPr/>
      </p:sp>
      <p:sp>
        <p:nvSpPr>
          <p:cNvPr id="5" name="Title 4">
            <a:extLst>
              <a:ext uri="{FF2B5EF4-FFF2-40B4-BE49-F238E27FC236}">
                <a16:creationId xmlns:a16="http://schemas.microsoft.com/office/drawing/2014/main" id="{AEB23F7C-C0F8-4E17-ABA4-3599F3BBA3FB}"/>
              </a:ext>
            </a:extLst>
          </p:cNvPr>
          <p:cNvSpPr>
            <a:spLocks noGrp="1"/>
          </p:cNvSpPr>
          <p:nvPr>
            <p:ph type="title"/>
          </p:nvPr>
        </p:nvSpPr>
        <p:spPr>
          <a:xfrm>
            <a:off x="4866057" y="1082838"/>
            <a:ext cx="7298871" cy="672823"/>
          </a:xfrm>
        </p:spPr>
        <p:txBody>
          <a:bodyPr/>
          <a:lstStyle/>
          <a:p>
            <a:r>
              <a:rPr lang="fr-FR" sz="2800" dirty="0">
                <a:effectLst/>
              </a:rPr>
              <a:t>Utilisation secondaire des données pour la recherche scientifique - nouvelle base juridique ? </a:t>
            </a:r>
          </a:p>
        </p:txBody>
      </p:sp>
      <p:pic>
        <p:nvPicPr>
          <p:cNvPr id="3080" name="Picture 8" descr="Free From above of unrecognizable ethnic scientist in uniform holding in hands stand with different reagents in test tubes while waiting for chemical reaction during test in lab Stock Photo">
            <a:extLst>
              <a:ext uri="{FF2B5EF4-FFF2-40B4-BE49-F238E27FC236}">
                <a16:creationId xmlns:a16="http://schemas.microsoft.com/office/drawing/2014/main" id="{CF6C2722-E71B-442A-B31D-105E728FC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2" y="1082838"/>
            <a:ext cx="4340819" cy="53748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64C6E72-A898-4A53-A2EF-FA1C95246C95}"/>
              </a:ext>
            </a:extLst>
          </p:cNvPr>
          <p:cNvSpPr/>
          <p:nvPr/>
        </p:nvSpPr>
        <p:spPr>
          <a:xfrm>
            <a:off x="4770057" y="2595863"/>
            <a:ext cx="6731641" cy="354141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L="285750" indent="-285750">
              <a:buFont typeface="Arial" panose="020B0604020202020204" pitchFamily="34" charset="0"/>
              <a:buChar char="•"/>
            </a:pPr>
            <a:r>
              <a:rPr lang="fr-FR" dirty="0">
                <a:solidFill>
                  <a:schemeClr val="tx1"/>
                </a:solidFill>
                <a:ea typeface="Calibri" panose="020F0502020204030204" pitchFamily="34" charset="0"/>
                <a:cs typeface="Times New Roman" panose="02020603050405020304" pitchFamily="18" charset="0"/>
              </a:rPr>
              <a:t>L</a:t>
            </a:r>
            <a:r>
              <a:rPr lang="fr-FR" dirty="0">
                <a:solidFill>
                  <a:schemeClr val="tx1"/>
                </a:solidFill>
                <a:effectLst/>
                <a:ea typeface="Calibri" panose="020F0502020204030204" pitchFamily="34" charset="0"/>
                <a:cs typeface="Times New Roman" panose="02020603050405020304" pitchFamily="18" charset="0"/>
              </a:rPr>
              <a:t>'article 28 (2) mentionne que les données seront utilisées en </a:t>
            </a:r>
            <a:r>
              <a:rPr lang="fr-FR" b="1" dirty="0">
                <a:solidFill>
                  <a:schemeClr val="tx1"/>
                </a:solidFill>
                <a:effectLst/>
                <a:ea typeface="Calibri" panose="020F0502020204030204" pitchFamily="34" charset="0"/>
                <a:cs typeface="Times New Roman" panose="02020603050405020304" pitchFamily="18" charset="0"/>
              </a:rPr>
              <a:t>dehors du protocole </a:t>
            </a:r>
            <a:r>
              <a:rPr lang="fr-FR" dirty="0">
                <a:solidFill>
                  <a:schemeClr val="tx1"/>
                </a:solidFill>
                <a:effectLst/>
                <a:ea typeface="Calibri" panose="020F0502020204030204" pitchFamily="34" charset="0"/>
                <a:cs typeface="Times New Roman" panose="02020603050405020304" pitchFamily="18" charset="0"/>
              </a:rPr>
              <a:t>de l'essai clinique, exclusivement à des fins scientifiques.</a:t>
            </a:r>
          </a:p>
          <a:p>
            <a:pPr marL="285750" indent="-285750">
              <a:buFont typeface="Arial" panose="020B0604020202020204" pitchFamily="34" charset="0"/>
              <a:buChar char="•"/>
            </a:pPr>
            <a:r>
              <a:rPr lang="fr-FR" dirty="0">
                <a:solidFill>
                  <a:schemeClr val="tx1"/>
                </a:solidFill>
                <a:ea typeface="Calibri" panose="020F0502020204030204" pitchFamily="34" charset="0"/>
                <a:cs typeface="Times New Roman" panose="02020603050405020304" pitchFamily="18" charset="0"/>
              </a:rPr>
              <a:t>L</a:t>
            </a:r>
            <a:r>
              <a:rPr lang="fr-FR" dirty="0">
                <a:solidFill>
                  <a:schemeClr val="tx1"/>
                </a:solidFill>
                <a:effectLst/>
                <a:ea typeface="Calibri" panose="020F0502020204030204" pitchFamily="34" charset="0"/>
                <a:cs typeface="Times New Roman" panose="02020603050405020304" pitchFamily="18" charset="0"/>
              </a:rPr>
              <a:t>'article 28, paragraphe 2, précise en outre que ce </a:t>
            </a:r>
            <a:r>
              <a:rPr lang="fr-FR" b="1" dirty="0">
                <a:solidFill>
                  <a:schemeClr val="tx1"/>
                </a:solidFill>
                <a:effectLst/>
                <a:ea typeface="Calibri" panose="020F0502020204030204" pitchFamily="34" charset="0"/>
                <a:cs typeface="Times New Roman" panose="02020603050405020304" pitchFamily="18" charset="0"/>
              </a:rPr>
              <a:t>consentement</a:t>
            </a:r>
            <a:r>
              <a:rPr lang="fr-FR" dirty="0">
                <a:solidFill>
                  <a:schemeClr val="tx1"/>
                </a:solidFill>
                <a:effectLst/>
                <a:ea typeface="Calibri" panose="020F0502020204030204" pitchFamily="34" charset="0"/>
                <a:cs typeface="Times New Roman" panose="02020603050405020304" pitchFamily="18" charset="0"/>
              </a:rPr>
              <a:t> peut être retiré à tout moment. </a:t>
            </a:r>
          </a:p>
          <a:p>
            <a:pPr marL="465750" lvl="1" indent="-285750">
              <a:buFont typeface="Arial" panose="020B0604020202020204" pitchFamily="34" charset="0"/>
              <a:buChar char="•"/>
            </a:pPr>
            <a:r>
              <a:rPr lang="fr-FR" i="1" dirty="0">
                <a:solidFill>
                  <a:schemeClr val="tx1"/>
                </a:solidFill>
                <a:ea typeface="Calibri" panose="020F0502020204030204" pitchFamily="34" charset="0"/>
                <a:cs typeface="Times New Roman" panose="02020603050405020304" pitchFamily="18" charset="0"/>
              </a:rPr>
              <a:t>D</a:t>
            </a:r>
            <a:r>
              <a:rPr lang="fr-FR" i="1" dirty="0">
                <a:solidFill>
                  <a:schemeClr val="tx1"/>
                </a:solidFill>
                <a:effectLst/>
                <a:ea typeface="Calibri" panose="020F0502020204030204" pitchFamily="34" charset="0"/>
                <a:cs typeface="Times New Roman" panose="02020603050405020304" pitchFamily="18" charset="0"/>
              </a:rPr>
              <a:t>outes quant à la validité de la base juridique du législateur européen pour fixer cette </a:t>
            </a:r>
            <a:r>
              <a:rPr lang="fr-FR" b="1" i="1" dirty="0">
                <a:solidFill>
                  <a:schemeClr val="tx1"/>
                </a:solidFill>
                <a:effectLst/>
                <a:ea typeface="Calibri" panose="020F0502020204030204" pitchFamily="34" charset="0"/>
                <a:cs typeface="Times New Roman" panose="02020603050405020304" pitchFamily="18" charset="0"/>
              </a:rPr>
              <a:t>obligation légale supplémentaire</a:t>
            </a:r>
            <a:r>
              <a:rPr lang="fr-FR" i="1" dirty="0">
                <a:solidFill>
                  <a:schemeClr val="tx1"/>
                </a:solidFill>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Était-ce </a:t>
            </a:r>
            <a:r>
              <a:rPr lang="fr-FR" b="1" dirty="0">
                <a:solidFill>
                  <a:schemeClr val="tx1"/>
                </a:solidFill>
                <a:effectLst/>
                <a:ea typeface="Calibri" panose="020F0502020204030204" pitchFamily="34" charset="0"/>
                <a:cs typeface="Times New Roman" panose="02020603050405020304" pitchFamily="18" charset="0"/>
              </a:rPr>
              <a:t>l'intention</a:t>
            </a:r>
            <a:r>
              <a:rPr lang="fr-FR" dirty="0">
                <a:solidFill>
                  <a:schemeClr val="tx1"/>
                </a:solidFill>
                <a:effectLst/>
                <a:ea typeface="Calibri" panose="020F0502020204030204" pitchFamily="34" charset="0"/>
                <a:cs typeface="Times New Roman" panose="02020603050405020304" pitchFamily="18" charset="0"/>
              </a:rPr>
              <a:t> du législateur de l'UE ? </a:t>
            </a:r>
          </a:p>
          <a:p>
            <a:pPr marL="465750" lvl="1" indent="-285750">
              <a:buFont typeface="Arial" panose="020B0604020202020204" pitchFamily="34" charset="0"/>
              <a:buChar char="•"/>
            </a:pPr>
            <a:r>
              <a:rPr lang="fr-FR" dirty="0">
                <a:solidFill>
                  <a:schemeClr val="tx1"/>
                </a:solidFill>
                <a:effectLst/>
                <a:ea typeface="Calibri" panose="020F0502020204030204" pitchFamily="34" charset="0"/>
                <a:cs typeface="Times New Roman" panose="02020603050405020304" pitchFamily="18" charset="0"/>
              </a:rPr>
              <a:t>Le </a:t>
            </a:r>
            <a:r>
              <a:rPr lang="fr-FR" b="1" dirty="0">
                <a:solidFill>
                  <a:schemeClr val="tx1"/>
                </a:solidFill>
                <a:effectLst/>
                <a:ea typeface="Calibri" panose="020F0502020204030204" pitchFamily="34" charset="0"/>
                <a:cs typeface="Times New Roman" panose="02020603050405020304" pitchFamily="18" charset="0"/>
              </a:rPr>
              <a:t>considérant 29 </a:t>
            </a:r>
            <a:r>
              <a:rPr lang="fr-FR" dirty="0">
                <a:solidFill>
                  <a:schemeClr val="tx1"/>
                </a:solidFill>
                <a:effectLst/>
                <a:ea typeface="Calibri" panose="020F0502020204030204" pitchFamily="34" charset="0"/>
                <a:cs typeface="Times New Roman" panose="02020603050405020304" pitchFamily="18" charset="0"/>
              </a:rPr>
              <a:t>donne une indication de l'intention du législateur européen.</a:t>
            </a:r>
          </a:p>
          <a:p>
            <a:pPr marL="465750" lvl="1" indent="-285750">
              <a:buFont typeface="Arial" panose="020B0604020202020204" pitchFamily="34" charset="0"/>
              <a:buChar char="•"/>
            </a:pPr>
            <a:r>
              <a:rPr lang="fr-FR" dirty="0">
                <a:solidFill>
                  <a:schemeClr val="tx1"/>
                </a:solidFill>
                <a:cs typeface="Times New Roman" panose="02020603050405020304" pitchFamily="18" charset="0"/>
              </a:rPr>
              <a:t>L'article 28(2) n'est pas conforme au principe de </a:t>
            </a:r>
            <a:r>
              <a:rPr lang="fr-FR" b="1" dirty="0">
                <a:solidFill>
                  <a:schemeClr val="tx1"/>
                </a:solidFill>
                <a:cs typeface="Times New Roman" panose="02020603050405020304" pitchFamily="18" charset="0"/>
              </a:rPr>
              <a:t>proportionnalité</a:t>
            </a:r>
            <a:endParaRPr lang="fr-BE" b="1" dirty="0">
              <a:solidFill>
                <a:schemeClr val="tx1"/>
              </a:solidFill>
            </a:endParaRPr>
          </a:p>
        </p:txBody>
      </p:sp>
    </p:spTree>
    <p:extLst>
      <p:ext uri="{BB962C8B-B14F-4D97-AF65-F5344CB8AC3E}">
        <p14:creationId xmlns:p14="http://schemas.microsoft.com/office/powerpoint/2010/main" val="10420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FB3E3-CA3D-48AB-9894-A10FE622E8FC}"/>
              </a:ext>
            </a:extLst>
          </p:cNvPr>
          <p:cNvSpPr>
            <a:spLocks noGrp="1"/>
          </p:cNvSpPr>
          <p:nvPr>
            <p:ph type="dt" sz="half" idx="10"/>
          </p:nvPr>
        </p:nvSpPr>
        <p:spPr/>
        <p:txBody>
          <a:bodyPr/>
          <a:lstStyle/>
          <a:p>
            <a:r>
              <a:rPr lang="en-US"/>
              <a:t>19 octobre 2022</a:t>
            </a:r>
            <a:endParaRPr lang="en-GB" dirty="0"/>
          </a:p>
        </p:txBody>
      </p:sp>
      <p:sp>
        <p:nvSpPr>
          <p:cNvPr id="5" name="Title 4">
            <a:extLst>
              <a:ext uri="{FF2B5EF4-FFF2-40B4-BE49-F238E27FC236}">
                <a16:creationId xmlns:a16="http://schemas.microsoft.com/office/drawing/2014/main" id="{19838745-211E-4E47-A5A7-EBB2311DD173}"/>
              </a:ext>
            </a:extLst>
          </p:cNvPr>
          <p:cNvSpPr>
            <a:spLocks noGrp="1"/>
          </p:cNvSpPr>
          <p:nvPr>
            <p:ph type="title"/>
          </p:nvPr>
        </p:nvSpPr>
        <p:spPr>
          <a:xfrm>
            <a:off x="5783445" y="549178"/>
            <a:ext cx="6047484" cy="672823"/>
          </a:xfrm>
        </p:spPr>
        <p:txBody>
          <a:bodyPr/>
          <a:lstStyle/>
          <a:p>
            <a:r>
              <a:rPr lang="fr-BE" sz="3200" i="1" dirty="0"/>
              <a:t>Autres changements importants</a:t>
            </a:r>
            <a:endParaRPr lang="nl-NL" sz="3200" i="1" dirty="0"/>
          </a:p>
        </p:txBody>
      </p:sp>
      <p:sp>
        <p:nvSpPr>
          <p:cNvPr id="7" name="Rectangle: Rounded Corners 6">
            <a:extLst>
              <a:ext uri="{FF2B5EF4-FFF2-40B4-BE49-F238E27FC236}">
                <a16:creationId xmlns:a16="http://schemas.microsoft.com/office/drawing/2014/main" id="{271AC48F-AA35-404C-B8D8-9A7B1907FF3C}"/>
              </a:ext>
            </a:extLst>
          </p:cNvPr>
          <p:cNvSpPr/>
          <p:nvPr/>
        </p:nvSpPr>
        <p:spPr>
          <a:xfrm>
            <a:off x="5783445" y="1567545"/>
            <a:ext cx="6171154" cy="456973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Un système de compensation des dommages doit être en place, par exemple une assurance/garantie (art. 76).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Représentant légal des promoteurs non européens (art. 74) : "</a:t>
            </a:r>
            <a:r>
              <a:rPr lang="fr-FR" sz="1800" i="1" u="none" strike="noStrike" baseline="0" dirty="0">
                <a:solidFill>
                  <a:schemeClr val="tx1"/>
                </a:solidFill>
                <a:latin typeface="Arial" panose="020B0604020202020204" pitchFamily="34" charset="0"/>
              </a:rPr>
              <a:t>est chargé de veiller au respect des obligations du promoteur</a:t>
            </a:r>
            <a:r>
              <a:rPr lang="fr-FR" sz="1800" i="0" u="none" strike="noStrike" baseline="0" dirty="0">
                <a:solidFill>
                  <a:schemeClr val="tx1"/>
                </a:solidFill>
                <a:latin typeface="Arial" panose="020B0604020202020204" pitchFamily="34" charset="0"/>
              </a:rPr>
              <a:t>" (les dérogations nationales peuvent exiger une simple "personne de contact").</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Clinical Trial Master File (CTMF) (Art. 57-58) : contenu de base et exigences d'archivage définis.</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Médicaments auxiliaires : utilisés pour les besoins des essais cliniques mais pas en tant que médicaments expérimentaux (par exemple, médicaments de fond, médicaments de secours, diagnostics, etc. </a:t>
            </a:r>
            <a:endParaRPr lang="en-GB" sz="1800" i="0" u="none" strike="noStrike" baseline="0" dirty="0">
              <a:solidFill>
                <a:schemeClr val="tx1"/>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51ED39A1-0E08-47FE-B81F-8799F196D88E}"/>
              </a:ext>
            </a:extLst>
          </p:cNvPr>
          <p:cNvSpPr/>
          <p:nvPr/>
        </p:nvSpPr>
        <p:spPr>
          <a:xfrm>
            <a:off x="237401" y="320578"/>
            <a:ext cx="5288187" cy="6072843"/>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l"/>
            <a:r>
              <a:rPr lang="fr-FR" sz="1800" b="1" i="0" u="sng" strike="noStrike" baseline="0" dirty="0">
                <a:solidFill>
                  <a:schemeClr val="tx1"/>
                </a:solidFill>
              </a:rPr>
              <a:t>Rapports de sécurité</a:t>
            </a:r>
          </a:p>
          <a:p>
            <a:pPr algn="l"/>
            <a:r>
              <a:rPr lang="fr-FR" sz="1800" i="0" strike="noStrike" baseline="0" dirty="0">
                <a:solidFill>
                  <a:schemeClr val="tx1"/>
                </a:solidFill>
              </a:rPr>
              <a:t>Le règlement vise également à simplifier les règles relatives aux rapports de sécurité de sorte que :</a:t>
            </a:r>
          </a:p>
          <a:p>
            <a:pPr marL="285750" indent="-285750" algn="l">
              <a:buFont typeface="Arial" panose="020B0604020202020204" pitchFamily="34" charset="0"/>
              <a:buChar char="•"/>
            </a:pPr>
            <a:r>
              <a:rPr lang="fr-FR" sz="1800" i="0" strike="noStrike" baseline="0" dirty="0">
                <a:solidFill>
                  <a:schemeClr val="tx1"/>
                </a:solidFill>
              </a:rPr>
              <a:t>tous les événements indésirables (EI) et les événements indésirables graves ne soient pas enregistrés et rapportés</a:t>
            </a:r>
          </a:p>
          <a:p>
            <a:pPr marL="285750" indent="-285750" algn="l">
              <a:buFont typeface="Arial" panose="020B0604020202020204" pitchFamily="34" charset="0"/>
              <a:buChar char="•"/>
            </a:pPr>
            <a:r>
              <a:rPr lang="fr-FR" sz="1800" i="0" strike="noStrike" baseline="0" dirty="0">
                <a:solidFill>
                  <a:schemeClr val="tx1"/>
                </a:solidFill>
              </a:rPr>
              <a:t>pour les essais cliniques qui impliquent plus d'un médicament expérimental (IMP), un seul rapport de sécurité peut être soumis via le système </a:t>
            </a:r>
            <a:r>
              <a:rPr lang="fr-FR" sz="1800" i="0" strike="noStrike" baseline="0" dirty="0" err="1">
                <a:solidFill>
                  <a:schemeClr val="tx1"/>
                </a:solidFill>
              </a:rPr>
              <a:t>Eudravigilance</a:t>
            </a:r>
            <a:endParaRPr lang="fr-FR" sz="1800" i="0" strike="noStrike" baseline="0" dirty="0">
              <a:solidFill>
                <a:schemeClr val="tx1"/>
              </a:solidFill>
            </a:endParaRPr>
          </a:p>
          <a:p>
            <a:pPr marL="285750" indent="-285750" algn="l">
              <a:buFont typeface="Arial" panose="020B0604020202020204" pitchFamily="34" charset="0"/>
              <a:buChar char="•"/>
            </a:pPr>
            <a:r>
              <a:rPr lang="fr-FR" sz="1800" i="0" strike="noStrike" baseline="0" dirty="0">
                <a:solidFill>
                  <a:schemeClr val="tx1"/>
                </a:solidFill>
              </a:rPr>
              <a:t>les effets indésirables graves inattendus suspectés (SUSAR) seront signalés via le nouveau système </a:t>
            </a:r>
            <a:r>
              <a:rPr lang="fr-FR" sz="1800" i="0" strike="noStrike" baseline="0" dirty="0" err="1">
                <a:solidFill>
                  <a:schemeClr val="tx1"/>
                </a:solidFill>
              </a:rPr>
              <a:t>Eudravigilance</a:t>
            </a:r>
            <a:endParaRPr lang="fr-FR" sz="1800" i="0" strike="noStrike" baseline="0" dirty="0">
              <a:solidFill>
                <a:schemeClr val="tx1"/>
              </a:solidFill>
            </a:endParaRPr>
          </a:p>
          <a:p>
            <a:pPr marL="285750" indent="-285750" algn="l">
              <a:buFont typeface="Arial" panose="020B0604020202020204" pitchFamily="34" charset="0"/>
              <a:buChar char="•"/>
            </a:pPr>
            <a:r>
              <a:rPr lang="fr-FR" sz="1800" i="0" strike="noStrike" baseline="0" dirty="0">
                <a:solidFill>
                  <a:schemeClr val="tx1"/>
                </a:solidFill>
              </a:rPr>
              <a:t> les rapports annuels de sécurité (ASR) peuvent être soumis via le portail et la base de données CT par le promoteur de l'essai clinique.</a:t>
            </a:r>
          </a:p>
        </p:txBody>
      </p:sp>
    </p:spTree>
    <p:extLst>
      <p:ext uri="{BB962C8B-B14F-4D97-AF65-F5344CB8AC3E}">
        <p14:creationId xmlns:p14="http://schemas.microsoft.com/office/powerpoint/2010/main" val="154284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19C91-90E8-44D8-AEBF-EFEB18FF2DC0}"/>
              </a:ext>
            </a:extLst>
          </p:cNvPr>
          <p:cNvSpPr>
            <a:spLocks noGrp="1"/>
          </p:cNvSpPr>
          <p:nvPr>
            <p:ph type="dt" sz="half" idx="10"/>
          </p:nvPr>
        </p:nvSpPr>
        <p:spPr/>
        <p:txBody>
          <a:bodyPr/>
          <a:lstStyle/>
          <a:p>
            <a:r>
              <a:rPr lang="en-US"/>
              <a:t>19 octobre 2022</a:t>
            </a:r>
            <a:endParaRPr lang="en-GB" dirty="0"/>
          </a:p>
        </p:txBody>
      </p:sp>
      <p:pic>
        <p:nvPicPr>
          <p:cNvPr id="11" name="Content Placeholder 10">
            <a:extLst>
              <a:ext uri="{FF2B5EF4-FFF2-40B4-BE49-F238E27FC236}">
                <a16:creationId xmlns:a16="http://schemas.microsoft.com/office/drawing/2014/main" id="{3078A4AF-12B9-4138-99A3-34BD741FC3CD}"/>
              </a:ext>
            </a:extLst>
          </p:cNvPr>
          <p:cNvPicPr>
            <a:picLocks noGrp="1" noChangeAspect="1"/>
          </p:cNvPicPr>
          <p:nvPr>
            <p:ph idx="1"/>
          </p:nvPr>
        </p:nvPicPr>
        <p:blipFill>
          <a:blip r:embed="rId2"/>
          <a:stretch>
            <a:fillRect/>
          </a:stretch>
        </p:blipFill>
        <p:spPr>
          <a:xfrm>
            <a:off x="1630362" y="1203278"/>
            <a:ext cx="8984836" cy="4987977"/>
          </a:xfrm>
        </p:spPr>
      </p:pic>
      <p:sp>
        <p:nvSpPr>
          <p:cNvPr id="7" name="Title 6">
            <a:extLst>
              <a:ext uri="{FF2B5EF4-FFF2-40B4-BE49-F238E27FC236}">
                <a16:creationId xmlns:a16="http://schemas.microsoft.com/office/drawing/2014/main" id="{8EE0EB62-7D73-4E3C-9ECE-0AD18FB17AB5}"/>
              </a:ext>
            </a:extLst>
          </p:cNvPr>
          <p:cNvSpPr>
            <a:spLocks noGrp="1"/>
          </p:cNvSpPr>
          <p:nvPr>
            <p:ph type="title"/>
          </p:nvPr>
        </p:nvSpPr>
        <p:spPr/>
        <p:txBody>
          <a:bodyPr/>
          <a:lstStyle/>
          <a:p>
            <a:r>
              <a:rPr lang="fr-BE" dirty="0"/>
              <a:t>Transparency</a:t>
            </a:r>
            <a:endParaRPr lang="fr-FR" dirty="0"/>
          </a:p>
        </p:txBody>
      </p:sp>
    </p:spTree>
    <p:extLst>
      <p:ext uri="{BB962C8B-B14F-4D97-AF65-F5344CB8AC3E}">
        <p14:creationId xmlns:p14="http://schemas.microsoft.com/office/powerpoint/2010/main" val="135435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B598D-3DA9-40B2-9FF1-4C911936C069}"/>
              </a:ext>
            </a:extLst>
          </p:cNvPr>
          <p:cNvSpPr>
            <a:spLocks noGrp="1"/>
          </p:cNvSpPr>
          <p:nvPr>
            <p:ph type="dt" sz="half" idx="10"/>
          </p:nvPr>
        </p:nvSpPr>
        <p:spPr/>
        <p:txBody>
          <a:bodyPr/>
          <a:lstStyle/>
          <a:p>
            <a:r>
              <a:rPr lang="en-US" dirty="0"/>
              <a:t>19 </a:t>
            </a:r>
            <a:r>
              <a:rPr lang="en-US" dirty="0" err="1"/>
              <a:t>octobre</a:t>
            </a:r>
            <a:r>
              <a:rPr lang="en-US" dirty="0"/>
              <a:t> 2022</a:t>
            </a:r>
            <a:endParaRPr lang="en-GB" dirty="0"/>
          </a:p>
        </p:txBody>
      </p:sp>
      <p:sp>
        <p:nvSpPr>
          <p:cNvPr id="10" name="Title 9">
            <a:extLst>
              <a:ext uri="{FF2B5EF4-FFF2-40B4-BE49-F238E27FC236}">
                <a16:creationId xmlns:a16="http://schemas.microsoft.com/office/drawing/2014/main" id="{1574BD8E-9329-47D6-9191-4B477EB40CDC}"/>
              </a:ext>
            </a:extLst>
          </p:cNvPr>
          <p:cNvSpPr>
            <a:spLocks noGrp="1"/>
          </p:cNvSpPr>
          <p:nvPr>
            <p:ph type="title"/>
          </p:nvPr>
        </p:nvSpPr>
        <p:spPr/>
        <p:txBody>
          <a:bodyPr/>
          <a:lstStyle/>
          <a:p>
            <a:r>
              <a:rPr lang="fr-BE" dirty="0"/>
              <a:t>Essais Cliniques dans le temps</a:t>
            </a:r>
            <a:endParaRPr lang="fr-FR" dirty="0"/>
          </a:p>
        </p:txBody>
      </p:sp>
      <p:sp>
        <p:nvSpPr>
          <p:cNvPr id="13" name="Rectangle 12">
            <a:extLst>
              <a:ext uri="{FF2B5EF4-FFF2-40B4-BE49-F238E27FC236}">
                <a16:creationId xmlns:a16="http://schemas.microsoft.com/office/drawing/2014/main" id="{6810A9F9-15D9-4EDB-902D-E09F20544395}"/>
              </a:ext>
            </a:extLst>
          </p:cNvPr>
          <p:cNvSpPr/>
          <p:nvPr/>
        </p:nvSpPr>
        <p:spPr>
          <a:xfrm>
            <a:off x="390262" y="3569082"/>
            <a:ext cx="2718697" cy="2823303"/>
          </a:xfrm>
          <a:prstGeom prst="rect">
            <a:avLst/>
          </a:prstGeom>
          <a:solidFill>
            <a:srgbClr val="DAE6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fr-BE" sz="1400" b="1" dirty="0">
                <a:solidFill>
                  <a:schemeClr val="tx1"/>
                </a:solidFill>
              </a:rPr>
              <a:t>… </a:t>
            </a:r>
            <a:r>
              <a:rPr lang="fr-BE" sz="1800" b="1" dirty="0">
                <a:solidFill>
                  <a:schemeClr val="tx1"/>
                </a:solidFill>
              </a:rPr>
              <a:t>Avant May 2004</a:t>
            </a:r>
          </a:p>
          <a:p>
            <a:endParaRPr lang="fr-BE" sz="1800" b="1" dirty="0">
              <a:solidFill>
                <a:schemeClr val="tx1"/>
              </a:solidFill>
            </a:endParaRPr>
          </a:p>
          <a:p>
            <a:pPr marL="285750" indent="-285750">
              <a:buFont typeface="Arial" panose="020B0604020202020204" pitchFamily="34" charset="0"/>
              <a:buChar char="•"/>
            </a:pPr>
            <a:r>
              <a:rPr lang="fr-BE" sz="1800" dirty="0">
                <a:solidFill>
                  <a:schemeClr val="tx1"/>
                </a:solidFill>
              </a:rPr>
              <a:t>Règles nationales, obligations divergentes dans chaque Etat Membre </a:t>
            </a:r>
            <a:endParaRPr lang="fr-BE" sz="1400" b="1" dirty="0">
              <a:solidFill>
                <a:schemeClr val="tx1"/>
              </a:solidFill>
            </a:endParaRPr>
          </a:p>
          <a:p>
            <a:endParaRPr lang="fr-BE" sz="1400" b="1" dirty="0">
              <a:solidFill>
                <a:schemeClr val="tx1"/>
              </a:solidFill>
            </a:endParaRPr>
          </a:p>
        </p:txBody>
      </p:sp>
      <p:sp>
        <p:nvSpPr>
          <p:cNvPr id="14" name="Rectangle 13">
            <a:extLst>
              <a:ext uri="{FF2B5EF4-FFF2-40B4-BE49-F238E27FC236}">
                <a16:creationId xmlns:a16="http://schemas.microsoft.com/office/drawing/2014/main" id="{6B1246FB-7EDD-4631-8E3F-15FE3EF47787}"/>
              </a:ext>
            </a:extLst>
          </p:cNvPr>
          <p:cNvSpPr/>
          <p:nvPr/>
        </p:nvSpPr>
        <p:spPr>
          <a:xfrm>
            <a:off x="4065563" y="3569083"/>
            <a:ext cx="3197955" cy="2824339"/>
          </a:xfrm>
          <a:prstGeom prst="rect">
            <a:avLst/>
          </a:prstGeom>
          <a:solidFill>
            <a:srgbClr val="DAE6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fr-BE" sz="1800" dirty="0">
                <a:solidFill>
                  <a:schemeClr val="tx1"/>
                </a:solidFill>
              </a:rPr>
              <a:t>… </a:t>
            </a:r>
            <a:r>
              <a:rPr lang="fr-BE" sz="1800" b="1" dirty="0">
                <a:solidFill>
                  <a:schemeClr val="tx1"/>
                </a:solidFill>
              </a:rPr>
              <a:t>Directive 2001/20</a:t>
            </a:r>
          </a:p>
          <a:p>
            <a:r>
              <a:rPr lang="fr-BE" sz="1800" dirty="0">
                <a:solidFill>
                  <a:schemeClr val="tx1"/>
                </a:solidFill>
              </a:rPr>
              <a:t>(1</a:t>
            </a:r>
            <a:r>
              <a:rPr lang="fr-BE" sz="1800" baseline="30000" dirty="0">
                <a:solidFill>
                  <a:schemeClr val="tx1"/>
                </a:solidFill>
              </a:rPr>
              <a:t>er</a:t>
            </a:r>
            <a:r>
              <a:rPr lang="fr-BE" sz="1800" dirty="0">
                <a:solidFill>
                  <a:schemeClr val="tx1"/>
                </a:solidFill>
              </a:rPr>
              <a:t> mai 2004)</a:t>
            </a:r>
          </a:p>
          <a:p>
            <a:pPr marL="285750" indent="-285750">
              <a:buFont typeface="Arial" panose="020B0604020202020204" pitchFamily="34" charset="0"/>
              <a:buChar char="•"/>
            </a:pPr>
            <a:r>
              <a:rPr lang="fr-BE" sz="1800" dirty="0">
                <a:solidFill>
                  <a:schemeClr val="tx1"/>
                </a:solidFill>
              </a:rPr>
              <a:t>Première étape d'harmonisation des procédures et obligations</a:t>
            </a:r>
          </a:p>
          <a:p>
            <a:pPr marL="285750" indent="-285750">
              <a:buFont typeface="Arial" panose="020B0604020202020204" pitchFamily="34" charset="0"/>
              <a:buChar char="•"/>
            </a:pPr>
            <a:r>
              <a:rPr lang="fr-BE" sz="1800" dirty="0">
                <a:solidFill>
                  <a:schemeClr val="tx1"/>
                </a:solidFill>
              </a:rPr>
              <a:t>Applications nationales</a:t>
            </a:r>
          </a:p>
          <a:p>
            <a:pPr marL="285750" indent="-285750">
              <a:buFont typeface="Arial" panose="020B0604020202020204" pitchFamily="34" charset="0"/>
              <a:buChar char="•"/>
            </a:pPr>
            <a:r>
              <a:rPr lang="fr-BE" sz="1800" dirty="0">
                <a:solidFill>
                  <a:schemeClr val="tx1"/>
                </a:solidFill>
              </a:rPr>
              <a:t>Introduction de l'e-application</a:t>
            </a:r>
            <a:endParaRPr lang="fr-FR" sz="1800" dirty="0">
              <a:solidFill>
                <a:schemeClr val="tx1"/>
              </a:solidFill>
            </a:endParaRPr>
          </a:p>
        </p:txBody>
      </p:sp>
      <p:sp>
        <p:nvSpPr>
          <p:cNvPr id="18" name="Content Placeholder 17">
            <a:extLst>
              <a:ext uri="{FF2B5EF4-FFF2-40B4-BE49-F238E27FC236}">
                <a16:creationId xmlns:a16="http://schemas.microsoft.com/office/drawing/2014/main" id="{FA680895-39B0-4984-9C35-C7888DBE7573}"/>
              </a:ext>
            </a:extLst>
          </p:cNvPr>
          <p:cNvSpPr>
            <a:spLocks noGrp="1"/>
          </p:cNvSpPr>
          <p:nvPr>
            <p:ph idx="1"/>
          </p:nvPr>
        </p:nvSpPr>
        <p:spPr>
          <a:xfrm>
            <a:off x="8478230" y="3570118"/>
            <a:ext cx="3197955" cy="2823304"/>
          </a:xfrm>
          <a:prstGeom prst="rect">
            <a:avLst/>
          </a:prstGeom>
          <a:solidFill>
            <a:srgbClr val="DAE6F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r>
              <a:rPr lang="fr-BE" sz="1800" b="1" dirty="0">
                <a:solidFill>
                  <a:schemeClr val="tx1"/>
                </a:solidFill>
              </a:rPr>
              <a:t>… Règlement 536/2014</a:t>
            </a:r>
          </a:p>
          <a:p>
            <a:endParaRPr lang="fr-BE" sz="1800" b="1" dirty="0">
              <a:solidFill>
                <a:schemeClr val="tx1"/>
              </a:solidFill>
            </a:endParaRPr>
          </a:p>
          <a:p>
            <a:pPr marL="285750" indent="-285750">
              <a:buFont typeface="Arial" panose="020B0604020202020204" pitchFamily="34" charset="0"/>
              <a:buChar char="•"/>
            </a:pPr>
            <a:r>
              <a:rPr lang="fr-BE" sz="1800" dirty="0">
                <a:solidFill>
                  <a:schemeClr val="tx1"/>
                </a:solidFill>
              </a:rPr>
              <a:t>Evaluation conjointe des EC multinationaux</a:t>
            </a:r>
          </a:p>
          <a:p>
            <a:pPr marL="285750" indent="-285750">
              <a:buFont typeface="Arial" panose="020B0604020202020204" pitchFamily="34" charset="0"/>
              <a:buChar char="•"/>
            </a:pPr>
            <a:r>
              <a:rPr lang="fr-BE" sz="1800" dirty="0">
                <a:solidFill>
                  <a:schemeClr val="tx1"/>
                </a:solidFill>
              </a:rPr>
              <a:t>EU Portail et Banque de données</a:t>
            </a:r>
          </a:p>
          <a:p>
            <a:pPr marL="285750" indent="-285750">
              <a:buFont typeface="Arial" panose="020B0604020202020204" pitchFamily="34" charset="0"/>
              <a:buChar char="•"/>
            </a:pPr>
            <a:r>
              <a:rPr lang="fr-BE" sz="1800" dirty="0">
                <a:solidFill>
                  <a:schemeClr val="tx1"/>
                </a:solidFill>
              </a:rPr>
              <a:t>E-</a:t>
            </a:r>
            <a:r>
              <a:rPr lang="fr-BE" sz="1800" dirty="0" err="1">
                <a:solidFill>
                  <a:schemeClr val="tx1"/>
                </a:solidFill>
              </a:rPr>
              <a:t>submission</a:t>
            </a:r>
            <a:endParaRPr lang="fr-FR" sz="1800" dirty="0">
              <a:solidFill>
                <a:schemeClr val="tx1"/>
              </a:solidFill>
            </a:endParaRPr>
          </a:p>
        </p:txBody>
      </p:sp>
      <p:pic>
        <p:nvPicPr>
          <p:cNvPr id="22" name="Picture 21">
            <a:extLst>
              <a:ext uri="{FF2B5EF4-FFF2-40B4-BE49-F238E27FC236}">
                <a16:creationId xmlns:a16="http://schemas.microsoft.com/office/drawing/2014/main" id="{6F81C897-5A82-4693-B7AC-2546EF288B2B}"/>
              </a:ext>
            </a:extLst>
          </p:cNvPr>
          <p:cNvPicPr>
            <a:picLocks noChangeAspect="1"/>
          </p:cNvPicPr>
          <p:nvPr/>
        </p:nvPicPr>
        <p:blipFill>
          <a:blip r:embed="rId3"/>
          <a:stretch>
            <a:fillRect/>
          </a:stretch>
        </p:blipFill>
        <p:spPr>
          <a:xfrm>
            <a:off x="224027" y="1391720"/>
            <a:ext cx="11591778" cy="2055900"/>
          </a:xfrm>
          <a:prstGeom prst="rect">
            <a:avLst/>
          </a:prstGeom>
        </p:spPr>
      </p:pic>
    </p:spTree>
    <p:extLst>
      <p:ext uri="{BB962C8B-B14F-4D97-AF65-F5344CB8AC3E}">
        <p14:creationId xmlns:p14="http://schemas.microsoft.com/office/powerpoint/2010/main" val="346542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0BB6-3B99-4D4C-B301-C2D6B7D18DDA}"/>
              </a:ext>
            </a:extLst>
          </p:cNvPr>
          <p:cNvSpPr>
            <a:spLocks noGrp="1"/>
          </p:cNvSpPr>
          <p:nvPr>
            <p:ph type="dt" sz="half" idx="10"/>
          </p:nvPr>
        </p:nvSpPr>
        <p:spPr/>
        <p:txBody>
          <a:bodyPr/>
          <a:lstStyle/>
          <a:p>
            <a:r>
              <a:rPr lang="en-US"/>
              <a:t>19 octobre 2022</a:t>
            </a:r>
            <a:endParaRPr lang="en-GB" dirty="0"/>
          </a:p>
        </p:txBody>
      </p:sp>
      <p:sp>
        <p:nvSpPr>
          <p:cNvPr id="8" name="Content Placeholder 7">
            <a:extLst>
              <a:ext uri="{FF2B5EF4-FFF2-40B4-BE49-F238E27FC236}">
                <a16:creationId xmlns:a16="http://schemas.microsoft.com/office/drawing/2014/main" id="{182194D7-C6B4-448A-8236-E8001C645266}"/>
              </a:ext>
            </a:extLst>
          </p:cNvPr>
          <p:cNvSpPr>
            <a:spLocks noGrp="1"/>
          </p:cNvSpPr>
          <p:nvPr>
            <p:ph type="body" sz="quarter" idx="12"/>
          </p:nvPr>
        </p:nvSpPr>
        <p:spPr>
          <a:xfrm>
            <a:off x="130629" y="1933303"/>
            <a:ext cx="5760720" cy="3510894"/>
          </a:xfrm>
        </p:spPr>
        <p:txBody>
          <a:bodyPr/>
          <a:lstStyle/>
          <a:p>
            <a:r>
              <a:rPr lang="fr-FR" sz="1400" dirty="0"/>
              <a:t>Règlement 536/2014  Entrée en vigueur </a:t>
            </a:r>
            <a:r>
              <a:rPr lang="fr-FR" sz="1400" b="1" dirty="0"/>
              <a:t>31 janvier </a:t>
            </a:r>
            <a:r>
              <a:rPr lang="fr-FR" sz="1400" dirty="0"/>
              <a:t>:</a:t>
            </a:r>
          </a:p>
          <a:p>
            <a:r>
              <a:rPr lang="fr-FR" sz="1400" dirty="0"/>
              <a:t>A abrogé la directive sur les essais cliniques (CE) n° 2001/20/CE</a:t>
            </a:r>
          </a:p>
          <a:p>
            <a:pPr marL="285750" indent="-285750">
              <a:buFont typeface="Courier New" panose="02070309020205020404" pitchFamily="49" charset="0"/>
              <a:buChar char="o"/>
            </a:pPr>
            <a:r>
              <a:rPr lang="fr-FR" sz="1400" dirty="0"/>
              <a:t>A abrogé la législation nationale de mise en œuvre </a:t>
            </a:r>
          </a:p>
          <a:p>
            <a:pPr marL="285750" indent="-285750">
              <a:buFont typeface="Courier New" panose="02070309020205020404" pitchFamily="49" charset="0"/>
              <a:buChar char="o"/>
            </a:pPr>
            <a:r>
              <a:rPr lang="fr-FR" sz="1400" dirty="0"/>
              <a:t>Période de transition </a:t>
            </a:r>
          </a:p>
          <a:p>
            <a:r>
              <a:rPr lang="fr-FR" sz="1400" b="1" dirty="0"/>
              <a:t>Objectifs et avantages du règlement : </a:t>
            </a:r>
          </a:p>
          <a:p>
            <a:pPr marL="285750" indent="-285750">
              <a:buFont typeface="Courier New" panose="02070309020205020404" pitchFamily="49" charset="0"/>
              <a:buChar char="o"/>
            </a:pPr>
            <a:r>
              <a:rPr lang="fr-FR" sz="1400" b="0" i="0" u="none" strike="noStrike" baseline="0" dirty="0"/>
              <a:t>la rationalisation du processus</a:t>
            </a:r>
          </a:p>
          <a:p>
            <a:pPr marL="285750" indent="-285750">
              <a:buFont typeface="Courier New" panose="02070309020205020404" pitchFamily="49" charset="0"/>
              <a:buChar char="o"/>
            </a:pPr>
            <a:r>
              <a:rPr lang="fr-FR" sz="1400" b="0" i="0" u="none" strike="noStrike" baseline="0" dirty="0"/>
              <a:t>régime allégé pour essais de niveau faible </a:t>
            </a:r>
          </a:p>
          <a:p>
            <a:pPr marL="285750" indent="-285750">
              <a:buFont typeface="Courier New" panose="02070309020205020404" pitchFamily="49" charset="0"/>
              <a:buChar char="o"/>
            </a:pPr>
            <a:r>
              <a:rPr lang="fr-FR" sz="1400" dirty="0"/>
              <a:t>Simplification administrative</a:t>
            </a:r>
          </a:p>
          <a:p>
            <a:pPr marL="285750" indent="-285750">
              <a:buFont typeface="Courier New" panose="02070309020205020404" pitchFamily="49" charset="0"/>
              <a:buChar char="o"/>
            </a:pPr>
            <a:r>
              <a:rPr lang="fr-FR" sz="1400" b="0" i="0" u="none" strike="noStrike" baseline="0" dirty="0"/>
              <a:t>reconnaissance formelle du </a:t>
            </a:r>
            <a:r>
              <a:rPr lang="fr-FR" sz="1400" b="0" i="0" u="none" strike="noStrike" baseline="0" dirty="0" err="1"/>
              <a:t>co</a:t>
            </a:r>
            <a:r>
              <a:rPr lang="fr-FR" sz="1400" b="0" i="0" u="none" strike="noStrike" baseline="0" dirty="0"/>
              <a:t>-sponsoring</a:t>
            </a:r>
          </a:p>
          <a:p>
            <a:pPr marL="285750" indent="-285750">
              <a:buFont typeface="Courier New" panose="02070309020205020404" pitchFamily="49" charset="0"/>
              <a:buChar char="o"/>
            </a:pPr>
            <a:r>
              <a:rPr lang="fr-FR" sz="1400" b="0" i="0" u="none" strike="noStrike" baseline="0" dirty="0"/>
              <a:t>décision unique sur un essai clinique</a:t>
            </a:r>
            <a:endParaRPr lang="en-GB" sz="1400" dirty="0"/>
          </a:p>
        </p:txBody>
      </p:sp>
      <p:sp>
        <p:nvSpPr>
          <p:cNvPr id="7" name="Title 6">
            <a:extLst>
              <a:ext uri="{FF2B5EF4-FFF2-40B4-BE49-F238E27FC236}">
                <a16:creationId xmlns:a16="http://schemas.microsoft.com/office/drawing/2014/main" id="{EC5FC0C9-631D-43AF-8053-094C444E1E58}"/>
              </a:ext>
            </a:extLst>
          </p:cNvPr>
          <p:cNvSpPr>
            <a:spLocks noGrp="1"/>
          </p:cNvSpPr>
          <p:nvPr>
            <p:ph type="title"/>
          </p:nvPr>
        </p:nvSpPr>
        <p:spPr/>
        <p:txBody>
          <a:bodyPr/>
          <a:lstStyle/>
          <a:p>
            <a:r>
              <a:rPr lang="fr-FR" dirty="0"/>
              <a:t>Introduction au règlement sur les essais cliniques</a:t>
            </a:r>
            <a:endParaRPr lang="en-GB" dirty="0"/>
          </a:p>
        </p:txBody>
      </p:sp>
      <p:sp>
        <p:nvSpPr>
          <p:cNvPr id="5" name="Rectangle: Rounded Corners 4">
            <a:extLst>
              <a:ext uri="{FF2B5EF4-FFF2-40B4-BE49-F238E27FC236}">
                <a16:creationId xmlns:a16="http://schemas.microsoft.com/office/drawing/2014/main" id="{211F88E2-7043-469A-B37A-998325B08983}"/>
              </a:ext>
            </a:extLst>
          </p:cNvPr>
          <p:cNvSpPr/>
          <p:nvPr/>
        </p:nvSpPr>
        <p:spPr>
          <a:xfrm>
            <a:off x="7034348" y="1246462"/>
            <a:ext cx="3507378" cy="13716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endParaRPr lang="en-GB" sz="1800" b="1" dirty="0">
              <a:latin typeface="Arial" panose="020B0604020202020204" pitchFamily="34" charset="0"/>
            </a:endParaRPr>
          </a:p>
          <a:p>
            <a:r>
              <a:rPr lang="fr-FR" sz="1800" b="1" dirty="0">
                <a:solidFill>
                  <a:schemeClr val="tx1"/>
                </a:solidFill>
                <a:latin typeface="Arial" panose="020B0604020202020204" pitchFamily="34" charset="0"/>
              </a:rPr>
              <a:t>Une soumission commune de l'UE couvrant tous les pays participants dans les mêmes délais.</a:t>
            </a:r>
          </a:p>
          <a:p>
            <a:pPr algn="l"/>
            <a:endParaRPr lang="nl-NL" sz="1800" b="0" i="0" u="none" strike="noStrike" baseline="0" dirty="0">
              <a:solidFill>
                <a:srgbClr val="000000"/>
              </a:solidFill>
              <a:latin typeface="Arial" panose="020B0604020202020204" pitchFamily="34" charset="0"/>
            </a:endParaRPr>
          </a:p>
        </p:txBody>
      </p:sp>
      <p:sp>
        <p:nvSpPr>
          <p:cNvPr id="11" name="Rectangle: Rounded Corners 10">
            <a:extLst>
              <a:ext uri="{FF2B5EF4-FFF2-40B4-BE49-F238E27FC236}">
                <a16:creationId xmlns:a16="http://schemas.microsoft.com/office/drawing/2014/main" id="{D0585036-C6EB-488E-B2D0-087CD4CE7006}"/>
              </a:ext>
            </a:extLst>
          </p:cNvPr>
          <p:cNvSpPr/>
          <p:nvPr/>
        </p:nvSpPr>
        <p:spPr>
          <a:xfrm>
            <a:off x="7027816" y="2599510"/>
            <a:ext cx="3507378" cy="13716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800" b="1" i="0" u="none" strike="noStrike" baseline="0" dirty="0">
                <a:solidFill>
                  <a:schemeClr val="tx1"/>
                </a:solidFill>
                <a:latin typeface="Arial" panose="020B0604020202020204" pitchFamily="34" charset="0"/>
              </a:rPr>
              <a:t>L'approbation couvre l'autorisation et l'avis du comité d'éthique (même procédures).</a:t>
            </a:r>
          </a:p>
        </p:txBody>
      </p:sp>
      <p:sp>
        <p:nvSpPr>
          <p:cNvPr id="13" name="Rectangle: Rounded Corners 12">
            <a:extLst>
              <a:ext uri="{FF2B5EF4-FFF2-40B4-BE49-F238E27FC236}">
                <a16:creationId xmlns:a16="http://schemas.microsoft.com/office/drawing/2014/main" id="{FF6E3D0F-A28F-4F5E-A76C-64589120798F}"/>
              </a:ext>
            </a:extLst>
          </p:cNvPr>
          <p:cNvSpPr/>
          <p:nvPr/>
        </p:nvSpPr>
        <p:spPr>
          <a:xfrm>
            <a:off x="7027815" y="3969028"/>
            <a:ext cx="3507378" cy="979715"/>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800" b="1" i="0" u="none" strike="noStrike" baseline="0" dirty="0">
                <a:solidFill>
                  <a:schemeClr val="tx1"/>
                </a:solidFill>
                <a:latin typeface="Arial" panose="020B0604020202020204" pitchFamily="34" charset="0"/>
              </a:rPr>
              <a:t>Procédures et délais simplifiés pour les essais à faible risque</a:t>
            </a:r>
          </a:p>
        </p:txBody>
      </p:sp>
      <p:sp>
        <p:nvSpPr>
          <p:cNvPr id="14" name="Rectangle: Rounded Corners 13">
            <a:extLst>
              <a:ext uri="{FF2B5EF4-FFF2-40B4-BE49-F238E27FC236}">
                <a16:creationId xmlns:a16="http://schemas.microsoft.com/office/drawing/2014/main" id="{25E6DCF0-C89D-4386-B5BE-7D1B35E4CEFA}"/>
              </a:ext>
            </a:extLst>
          </p:cNvPr>
          <p:cNvSpPr/>
          <p:nvPr/>
        </p:nvSpPr>
        <p:spPr>
          <a:xfrm>
            <a:off x="7027815" y="4946663"/>
            <a:ext cx="3513912" cy="1590759"/>
          </a:xfrm>
          <a:prstGeom prst="roundRect">
            <a:avLst/>
          </a:prstGeom>
          <a:ln/>
        </p:spPr>
        <p:style>
          <a:lnRef idx="1">
            <a:schemeClr val="accent4"/>
          </a:lnRef>
          <a:fillRef idx="3">
            <a:schemeClr val="accent4"/>
          </a:fillRef>
          <a:effectRef idx="2">
            <a:schemeClr val="accent4"/>
          </a:effectRef>
          <a:fontRef idx="minor">
            <a:schemeClr val="lt1"/>
          </a:fontRef>
        </p:style>
        <p:txBody>
          <a:bodyPr lIns="108000" tIns="72000" rIns="108000" bIns="72000" rtlCol="0" anchor="ctr"/>
          <a:lstStyle/>
          <a:p>
            <a:r>
              <a:rPr lang="fr-FR" sz="1800" b="1" i="0" u="none" strike="noStrike" baseline="0" dirty="0">
                <a:solidFill>
                  <a:schemeClr val="tx1"/>
                </a:solidFill>
                <a:latin typeface="Arial" panose="020B0604020202020204" pitchFamily="34" charset="0"/>
              </a:rPr>
              <a:t>Toutes les communications et soumissions pour tous les pays se feront via le portail unique de l'UE</a:t>
            </a:r>
            <a:endParaRPr lang="nl-NL" sz="1400" b="1" dirty="0">
              <a:solidFill>
                <a:schemeClr val="tx1"/>
              </a:solidFill>
            </a:endParaRPr>
          </a:p>
        </p:txBody>
      </p:sp>
    </p:spTree>
    <p:extLst>
      <p:ext uri="{BB962C8B-B14F-4D97-AF65-F5344CB8AC3E}">
        <p14:creationId xmlns:p14="http://schemas.microsoft.com/office/powerpoint/2010/main" val="421852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4E504-2CC8-4336-A047-E5AA268DF90D}"/>
              </a:ext>
            </a:extLst>
          </p:cNvPr>
          <p:cNvSpPr>
            <a:spLocks noGrp="1"/>
          </p:cNvSpPr>
          <p:nvPr>
            <p:ph type="dt" sz="half" idx="10"/>
          </p:nvPr>
        </p:nvSpPr>
        <p:spPr/>
        <p:txBody>
          <a:bodyPr/>
          <a:lstStyle/>
          <a:p>
            <a:r>
              <a:rPr lang="en-US"/>
              <a:t>19 octobre 2022</a:t>
            </a:r>
            <a:endParaRPr lang="en-GB" dirty="0"/>
          </a:p>
        </p:txBody>
      </p:sp>
      <p:sp>
        <p:nvSpPr>
          <p:cNvPr id="14" name="Content Placeholder 13">
            <a:extLst>
              <a:ext uri="{FF2B5EF4-FFF2-40B4-BE49-F238E27FC236}">
                <a16:creationId xmlns:a16="http://schemas.microsoft.com/office/drawing/2014/main" id="{C9F00F93-BD60-440B-8243-B219E5E69C42}"/>
              </a:ext>
            </a:extLst>
          </p:cNvPr>
          <p:cNvSpPr>
            <a:spLocks noGrp="1"/>
          </p:cNvSpPr>
          <p:nvPr>
            <p:ph idx="13"/>
          </p:nvPr>
        </p:nvSpPr>
        <p:spPr>
          <a:xfrm>
            <a:off x="6186486" y="2269518"/>
            <a:ext cx="5286376" cy="4006800"/>
          </a:xfrm>
          <a:ln/>
        </p:spPr>
        <p:style>
          <a:lnRef idx="1">
            <a:schemeClr val="accent5"/>
          </a:lnRef>
          <a:fillRef idx="2">
            <a:schemeClr val="accent5"/>
          </a:fillRef>
          <a:effectRef idx="1">
            <a:schemeClr val="accent5"/>
          </a:effectRef>
          <a:fontRef idx="minor">
            <a:schemeClr val="dk1"/>
          </a:fontRef>
        </p:style>
        <p:txBody>
          <a:bodyPr/>
          <a:lstStyle/>
          <a:p>
            <a:endParaRPr lang="fr-FR" dirty="0"/>
          </a:p>
        </p:txBody>
      </p:sp>
      <p:sp>
        <p:nvSpPr>
          <p:cNvPr id="12" name="Content Placeholder 11">
            <a:extLst>
              <a:ext uri="{FF2B5EF4-FFF2-40B4-BE49-F238E27FC236}">
                <a16:creationId xmlns:a16="http://schemas.microsoft.com/office/drawing/2014/main" id="{F7DA2195-769B-4E8D-BC4F-CCC3A424686C}"/>
              </a:ext>
            </a:extLst>
          </p:cNvPr>
          <p:cNvSpPr>
            <a:spLocks noGrp="1"/>
          </p:cNvSpPr>
          <p:nvPr>
            <p:ph idx="1"/>
          </p:nvPr>
        </p:nvSpPr>
        <p:spPr>
          <a:xfrm>
            <a:off x="719138" y="2269518"/>
            <a:ext cx="5286376" cy="4006800"/>
          </a:xfrm>
          <a:ln/>
        </p:spPr>
        <p:style>
          <a:lnRef idx="1">
            <a:schemeClr val="accent2"/>
          </a:lnRef>
          <a:fillRef idx="2">
            <a:schemeClr val="accent2"/>
          </a:fillRef>
          <a:effectRef idx="1">
            <a:schemeClr val="accent2"/>
          </a:effectRef>
          <a:fontRef idx="minor">
            <a:schemeClr val="dk1"/>
          </a:fontRef>
        </p:style>
        <p:txBody>
          <a:bodyPr/>
          <a:lstStyle/>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b="1" dirty="0"/>
              <a:t>Essais cliniques interventionnels </a:t>
            </a:r>
            <a:r>
              <a:rPr lang="fr-BE" dirty="0"/>
              <a:t>avec médicaments à usage humain</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FR" dirty="0"/>
              <a:t>Essais </a:t>
            </a:r>
            <a:r>
              <a:rPr lang="fr-FR" b="1" dirty="0"/>
              <a:t>à faible niveau interventionnel</a:t>
            </a:r>
          </a:p>
          <a:p>
            <a:pPr marL="465750" lvl="1" indent="-285750">
              <a:buFont typeface="Arial" panose="020B0604020202020204" pitchFamily="34" charset="0"/>
              <a:buChar char="•"/>
            </a:pPr>
            <a:r>
              <a:rPr lang="fr-FR" dirty="0"/>
              <a:t>Médicaments expérimentaux (IMP)</a:t>
            </a:r>
          </a:p>
          <a:p>
            <a:pPr marL="645750" lvl="2" indent="-285750">
              <a:buFont typeface="Arial" panose="020B0604020202020204" pitchFamily="34" charset="0"/>
              <a:buChar char="•"/>
            </a:pPr>
            <a:r>
              <a:rPr lang="fr-FR" dirty="0"/>
              <a:t>utilisés conformément aux conditions de l'AMM ou</a:t>
            </a:r>
          </a:p>
          <a:p>
            <a:pPr marL="645750" lvl="2" indent="-285750">
              <a:buFont typeface="Arial" panose="020B0604020202020204" pitchFamily="34" charset="0"/>
              <a:buChar char="•"/>
            </a:pPr>
            <a:r>
              <a:rPr lang="fr-FR" dirty="0"/>
              <a:t>Utilisation fondée sur des publications scientifiques concernant la sécurité et l'efficacité 	</a:t>
            </a:r>
          </a:p>
          <a:p>
            <a:pPr marL="645750" lvl="2" indent="-285750">
              <a:buFont typeface="Arial" panose="020B0604020202020204" pitchFamily="34" charset="0"/>
              <a:buChar char="•"/>
            </a:pPr>
            <a:r>
              <a:rPr lang="fr-FR" dirty="0"/>
              <a:t>risque ou une contrainte supplémentaire minimale pour la sécurité des participants par rapport à la pratique clinique normale</a:t>
            </a:r>
          </a:p>
          <a:p>
            <a:pPr marL="465750" lvl="1" indent="-285750">
              <a:buFont typeface="Arial" panose="020B0604020202020204" pitchFamily="34" charset="0"/>
              <a:buChar char="•"/>
            </a:pPr>
            <a:endParaRPr lang="fr-FR" b="1" dirty="0"/>
          </a:p>
          <a:p>
            <a:pPr marL="465750" lvl="1" indent="-285750">
              <a:buFont typeface="Arial" panose="020B0604020202020204" pitchFamily="34" charset="0"/>
              <a:buChar char="•"/>
            </a:pPr>
            <a:endParaRPr lang="fr-FR" b="1" dirty="0"/>
          </a:p>
        </p:txBody>
      </p:sp>
      <p:sp>
        <p:nvSpPr>
          <p:cNvPr id="13" name="Subtitle 12">
            <a:extLst>
              <a:ext uri="{FF2B5EF4-FFF2-40B4-BE49-F238E27FC236}">
                <a16:creationId xmlns:a16="http://schemas.microsoft.com/office/drawing/2014/main" id="{2AC8CB54-C2B7-4290-97F9-C75D767931AE}"/>
              </a:ext>
            </a:extLst>
          </p:cNvPr>
          <p:cNvSpPr>
            <a:spLocks noGrp="1"/>
          </p:cNvSpPr>
          <p:nvPr>
            <p:ph type="subTitle" idx="12"/>
          </p:nvPr>
        </p:nvSpPr>
        <p:spPr>
          <a:xfrm>
            <a:off x="719138" y="1407419"/>
            <a:ext cx="5286376" cy="756000"/>
          </a:xfrm>
          <a:ln/>
        </p:spPr>
        <p:style>
          <a:lnRef idx="1">
            <a:schemeClr val="accent2"/>
          </a:lnRef>
          <a:fillRef idx="2">
            <a:schemeClr val="accent2"/>
          </a:fillRef>
          <a:effectRef idx="1">
            <a:schemeClr val="accent2"/>
          </a:effectRef>
          <a:fontRef idx="minor">
            <a:schemeClr val="dk1"/>
          </a:fontRef>
        </p:style>
        <p:txBody>
          <a:bodyPr anchor="ctr"/>
          <a:lstStyle/>
          <a:p>
            <a:pPr algn="r"/>
            <a:r>
              <a:rPr lang="fr-BE" dirty="0">
                <a:solidFill>
                  <a:srgbClr val="477628"/>
                </a:solidFill>
              </a:rPr>
              <a:t>	</a:t>
            </a:r>
          </a:p>
          <a:p>
            <a:pPr algn="r"/>
            <a:endParaRPr lang="fr-BE" b="1" i="0" dirty="0">
              <a:solidFill>
                <a:srgbClr val="477628"/>
              </a:solidFill>
            </a:endParaRPr>
          </a:p>
          <a:p>
            <a:pPr algn="r"/>
            <a:r>
              <a:rPr lang="fr-BE" b="1" i="0" dirty="0">
                <a:solidFill>
                  <a:srgbClr val="477628"/>
                </a:solidFill>
              </a:rPr>
              <a:t>	In scope </a:t>
            </a:r>
            <a:r>
              <a:rPr lang="fr-BE" i="0" dirty="0">
                <a:solidFill>
                  <a:schemeClr val="tx1"/>
                </a:solidFill>
              </a:rPr>
              <a:t>	</a:t>
            </a:r>
            <a:r>
              <a:rPr lang="fr-BE" dirty="0"/>
              <a:t>											</a:t>
            </a:r>
            <a:endParaRPr lang="fr-FR" dirty="0"/>
          </a:p>
        </p:txBody>
      </p:sp>
      <p:sp>
        <p:nvSpPr>
          <p:cNvPr id="5" name="Title 4">
            <a:extLst>
              <a:ext uri="{FF2B5EF4-FFF2-40B4-BE49-F238E27FC236}">
                <a16:creationId xmlns:a16="http://schemas.microsoft.com/office/drawing/2014/main" id="{E8A85305-5010-466D-9C01-40C861FB9FBB}"/>
              </a:ext>
            </a:extLst>
          </p:cNvPr>
          <p:cNvSpPr>
            <a:spLocks noGrp="1"/>
          </p:cNvSpPr>
          <p:nvPr>
            <p:ph type="title"/>
          </p:nvPr>
        </p:nvSpPr>
        <p:spPr>
          <a:xfrm>
            <a:off x="719136" y="258518"/>
            <a:ext cx="9110663" cy="720000"/>
          </a:xfrm>
        </p:spPr>
        <p:txBody>
          <a:bodyPr/>
          <a:lstStyle/>
          <a:p>
            <a:r>
              <a:rPr lang="fr-BE" dirty="0"/>
              <a:t>Rappel Champ d'application du Règlement EC</a:t>
            </a:r>
            <a:endParaRPr lang="fr-FR" dirty="0"/>
          </a:p>
        </p:txBody>
      </p:sp>
      <p:sp>
        <p:nvSpPr>
          <p:cNvPr id="15" name="Subtitle 12">
            <a:extLst>
              <a:ext uri="{FF2B5EF4-FFF2-40B4-BE49-F238E27FC236}">
                <a16:creationId xmlns:a16="http://schemas.microsoft.com/office/drawing/2014/main" id="{39BEE073-A163-4DAD-892D-3A850AA48A13}"/>
              </a:ext>
            </a:extLst>
          </p:cNvPr>
          <p:cNvSpPr txBox="1">
            <a:spLocks/>
          </p:cNvSpPr>
          <p:nvPr/>
        </p:nvSpPr>
        <p:spPr>
          <a:xfrm>
            <a:off x="6184898" y="1407419"/>
            <a:ext cx="3789096" cy="756000"/>
          </a:xfrm>
          <a:prstGeom prst="rect">
            <a:avLst/>
          </a:prstGeom>
          <a:ln/>
        </p:spPr>
        <p:style>
          <a:lnRef idx="1">
            <a:schemeClr val="accent5"/>
          </a:lnRef>
          <a:fillRef idx="2">
            <a:schemeClr val="accent5"/>
          </a:fillRef>
          <a:effectRef idx="1">
            <a:schemeClr val="accent5"/>
          </a:effectRef>
          <a:fontRef idx="minor">
            <a:schemeClr val="dk1"/>
          </a:fontRef>
        </p:style>
        <p:txBody>
          <a:bodyPr vert="horz" lIns="0" tIns="0" rIns="0" bIns="0" rtlCol="0">
            <a:noAutofit/>
          </a:bodyPr>
          <a:lstStyle>
            <a:lvl1pPr marL="0" indent="0" algn="l" defTabSz="914377" rtl="0" eaLnBrk="1" latinLnBrk="0" hangingPunct="1">
              <a:lnSpc>
                <a:spcPct val="100000"/>
              </a:lnSpc>
              <a:spcBef>
                <a:spcPts val="0"/>
              </a:spcBef>
              <a:buFont typeface="Arial" panose="020B0604020202020204" pitchFamily="34" charset="0"/>
              <a:buNone/>
              <a:defRPr sz="2400" i="1" kern="1200">
                <a:solidFill>
                  <a:schemeClr val="tx2"/>
                </a:solidFill>
                <a:latin typeface="+mj-lt"/>
                <a:ea typeface="+mn-ea"/>
                <a:cs typeface="+mn-cs"/>
              </a:defRPr>
            </a:lvl1pPr>
            <a:lvl2pPr marL="0" indent="0" algn="l" defTabSz="914377" rtl="0" eaLnBrk="1" latinLnBrk="0" hangingPunct="1">
              <a:lnSpc>
                <a:spcPct val="100000"/>
              </a:lnSpc>
              <a:spcBef>
                <a:spcPts val="0"/>
              </a:spcBef>
              <a:buClr>
                <a:schemeClr val="tx2"/>
              </a:buClr>
              <a:buFont typeface="Symbol" panose="05050102010706020507" pitchFamily="18" charset="2"/>
              <a:buNone/>
              <a:defRPr sz="2400" i="1" kern="1200">
                <a:solidFill>
                  <a:schemeClr val="tx1"/>
                </a:solidFill>
                <a:latin typeface="+mj-lt"/>
                <a:ea typeface="+mn-ea"/>
                <a:cs typeface="+mn-cs"/>
              </a:defRPr>
            </a:lvl2pPr>
            <a:lvl3pPr marL="0" indent="0" algn="l" defTabSz="914377" rtl="0" eaLnBrk="1" latinLnBrk="0" hangingPunct="1">
              <a:lnSpc>
                <a:spcPct val="100000"/>
              </a:lnSpc>
              <a:spcBef>
                <a:spcPts val="0"/>
              </a:spcBef>
              <a:buClr>
                <a:schemeClr val="tx2"/>
              </a:buClr>
              <a:buFont typeface="Arial" panose="020B0604020202020204" pitchFamily="34" charset="0"/>
              <a:buNone/>
              <a:defRPr sz="2400" i="1" kern="1200">
                <a:solidFill>
                  <a:schemeClr val="bg1"/>
                </a:solidFill>
                <a:latin typeface="+mj-lt"/>
                <a:ea typeface="+mn-ea"/>
                <a:cs typeface="+mn-cs"/>
              </a:defRPr>
            </a:lvl3pPr>
            <a:lvl4pPr marL="0" indent="0" algn="l" defTabSz="914377" rtl="0" eaLnBrk="1" latinLnBrk="0" hangingPunct="1">
              <a:lnSpc>
                <a:spcPct val="100000"/>
              </a:lnSpc>
              <a:spcBef>
                <a:spcPts val="0"/>
              </a:spcBef>
              <a:buClr>
                <a:schemeClr val="tx2"/>
              </a:buClr>
              <a:buFont typeface="Arial" panose="020B0604020202020204" pitchFamily="34" charset="0"/>
              <a:buNone/>
              <a:defRPr sz="2000" i="1" kern="1200">
                <a:solidFill>
                  <a:schemeClr val="tx2"/>
                </a:solidFill>
                <a:latin typeface="+mj-lt"/>
                <a:ea typeface="+mn-ea"/>
                <a:cs typeface="+mn-cs"/>
              </a:defRPr>
            </a:lvl4pPr>
            <a:lvl5pPr marL="0" indent="0" algn="l" defTabSz="914377" rtl="0" eaLnBrk="1" latinLnBrk="0" hangingPunct="1">
              <a:lnSpc>
                <a:spcPct val="100000"/>
              </a:lnSpc>
              <a:spcBef>
                <a:spcPts val="0"/>
              </a:spcBef>
              <a:buClr>
                <a:schemeClr val="tx2"/>
              </a:buClr>
              <a:buFont typeface="+mj-lt"/>
              <a:buNone/>
              <a:defRPr sz="2000" i="1" kern="1200">
                <a:solidFill>
                  <a:schemeClr val="tx1"/>
                </a:solidFill>
                <a:latin typeface="+mj-lt"/>
                <a:ea typeface="+mn-ea"/>
                <a:cs typeface="+mn-cs"/>
              </a:defRPr>
            </a:lvl5pPr>
            <a:lvl6pPr marL="0" indent="0" algn="l" defTabSz="914377" rtl="0" eaLnBrk="1" latinLnBrk="0" hangingPunct="1">
              <a:lnSpc>
                <a:spcPct val="100000"/>
              </a:lnSpc>
              <a:spcBef>
                <a:spcPts val="0"/>
              </a:spcBef>
              <a:buClr>
                <a:schemeClr val="tx2"/>
              </a:buClr>
              <a:buFont typeface="+mj-lt"/>
              <a:buNone/>
              <a:defRPr sz="2000" i="1" kern="1200">
                <a:solidFill>
                  <a:schemeClr val="bg1"/>
                </a:solidFill>
                <a:latin typeface="+mj-lt"/>
                <a:ea typeface="+mn-ea"/>
                <a:cs typeface="+mn-cs"/>
              </a:defRPr>
            </a:lvl6pPr>
            <a:lvl7pPr marL="0" indent="0" algn="l" defTabSz="914377" rtl="0" eaLnBrk="1" latinLnBrk="0" hangingPunct="1">
              <a:lnSpc>
                <a:spcPct val="100000"/>
              </a:lnSpc>
              <a:spcBef>
                <a:spcPts val="0"/>
              </a:spcBef>
              <a:buFontTx/>
              <a:buNone/>
              <a:defRPr sz="1800" i="1" kern="1200">
                <a:solidFill>
                  <a:schemeClr val="tx2"/>
                </a:solidFill>
                <a:latin typeface="+mj-lt"/>
                <a:ea typeface="+mn-ea"/>
                <a:cs typeface="+mn-cs"/>
              </a:defRPr>
            </a:lvl7pPr>
            <a:lvl8pPr marL="0" indent="0" algn="l" defTabSz="914377" rtl="0" eaLnBrk="1" latinLnBrk="0" hangingPunct="1">
              <a:lnSpc>
                <a:spcPct val="100000"/>
              </a:lnSpc>
              <a:spcBef>
                <a:spcPts val="0"/>
              </a:spcBef>
              <a:buFont typeface="Arial" panose="020B0604020202020204" pitchFamily="34" charset="0"/>
              <a:buNone/>
              <a:defRPr sz="1800" i="1" kern="1200">
                <a:solidFill>
                  <a:schemeClr val="tx1"/>
                </a:solidFill>
                <a:latin typeface="+mj-lt"/>
                <a:ea typeface="+mn-ea"/>
                <a:cs typeface="+mn-cs"/>
              </a:defRPr>
            </a:lvl8pPr>
            <a:lvl9pPr marL="0" indent="0" algn="l" defTabSz="914377" rtl="0" eaLnBrk="1" latinLnBrk="0" hangingPunct="1">
              <a:lnSpc>
                <a:spcPct val="100000"/>
              </a:lnSpc>
              <a:spcBef>
                <a:spcPts val="0"/>
              </a:spcBef>
              <a:buFont typeface="Arial" panose="020B0604020202020204" pitchFamily="34" charset="0"/>
              <a:buNone/>
              <a:defRPr sz="1800" i="1" kern="1200">
                <a:solidFill>
                  <a:schemeClr val="bg1"/>
                </a:solidFill>
                <a:latin typeface="+mj-lt"/>
                <a:ea typeface="+mn-ea"/>
                <a:cs typeface="+mn-cs"/>
              </a:defRPr>
            </a:lvl9pPr>
          </a:lstStyle>
          <a:p>
            <a:pPr algn="ctr"/>
            <a:r>
              <a:rPr lang="fr-BE" dirty="0">
                <a:solidFill>
                  <a:srgbClr val="CB3665"/>
                </a:solidFill>
              </a:rPr>
              <a:t>	</a:t>
            </a:r>
            <a:r>
              <a:rPr lang="fr-BE" b="1" i="0" dirty="0">
                <a:solidFill>
                  <a:srgbClr val="CB3665"/>
                </a:solidFill>
              </a:rPr>
              <a:t>Not in scope </a:t>
            </a:r>
            <a:r>
              <a:rPr lang="fr-BE" dirty="0"/>
              <a:t>						</a:t>
            </a:r>
          </a:p>
          <a:p>
            <a:pPr marL="285750" lvl="2" indent="-285750">
              <a:buFont typeface="Arial" panose="020B0604020202020204" pitchFamily="34" charset="0"/>
              <a:buChar char="•"/>
            </a:pPr>
            <a:r>
              <a:rPr lang="fr-FR" sz="1600" b="1" i="0" dirty="0">
                <a:solidFill>
                  <a:srgbClr val="333333"/>
                </a:solidFill>
                <a:effectLst/>
                <a:latin typeface="+mn-lt"/>
              </a:rPr>
              <a:t>Etude non interventionnelle (observationnelle) </a:t>
            </a:r>
            <a:r>
              <a:rPr lang="fr-FR" sz="1600" b="0" i="0" dirty="0">
                <a:solidFill>
                  <a:srgbClr val="333333"/>
                </a:solidFill>
                <a:effectLst/>
                <a:latin typeface="+mn-lt"/>
              </a:rPr>
              <a:t>une étude clinique autre qu'un essai clinique</a:t>
            </a:r>
          </a:p>
          <a:p>
            <a:pPr marL="285750" lvl="2" indent="-285750">
              <a:buFont typeface="Arial" panose="020B0604020202020204" pitchFamily="34" charset="0"/>
              <a:buChar char="•"/>
            </a:pPr>
            <a:endParaRPr lang="fr-FR" sz="1600" b="0" i="0" dirty="0">
              <a:solidFill>
                <a:srgbClr val="333333"/>
              </a:solidFill>
              <a:effectLst/>
              <a:latin typeface="+mn-lt"/>
            </a:endParaRPr>
          </a:p>
          <a:p>
            <a:pPr marL="285750" lvl="8" indent="-285750">
              <a:buFont typeface="Arial" panose="020B0604020202020204" pitchFamily="34" charset="0"/>
              <a:buChar char="•"/>
            </a:pPr>
            <a:r>
              <a:rPr lang="fr-FR" sz="1600" i="0" dirty="0">
                <a:solidFill>
                  <a:srgbClr val="333333"/>
                </a:solidFill>
                <a:latin typeface="+mn-lt"/>
              </a:rPr>
              <a:t>Etudes sans médicaments</a:t>
            </a:r>
            <a:r>
              <a:rPr lang="fr-BE" sz="1600" dirty="0"/>
              <a:t>		</a:t>
            </a:r>
            <a:endParaRPr lang="fr-FR" sz="1600" dirty="0"/>
          </a:p>
        </p:txBody>
      </p:sp>
    </p:spTree>
    <p:extLst>
      <p:ext uri="{BB962C8B-B14F-4D97-AF65-F5344CB8AC3E}">
        <p14:creationId xmlns:p14="http://schemas.microsoft.com/office/powerpoint/2010/main" val="35892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0BB6-3B99-4D4C-B301-C2D6B7D18DDA}"/>
              </a:ext>
            </a:extLst>
          </p:cNvPr>
          <p:cNvSpPr>
            <a:spLocks noGrp="1"/>
          </p:cNvSpPr>
          <p:nvPr>
            <p:ph type="dt" sz="half" idx="10"/>
          </p:nvPr>
        </p:nvSpPr>
        <p:spPr/>
        <p:txBody>
          <a:bodyPr/>
          <a:lstStyle/>
          <a:p>
            <a:r>
              <a:rPr lang="en-US"/>
              <a:t>19 octobre 2022</a:t>
            </a:r>
            <a:endParaRPr lang="en-GB" dirty="0"/>
          </a:p>
        </p:txBody>
      </p:sp>
      <p:sp>
        <p:nvSpPr>
          <p:cNvPr id="7" name="Title 6">
            <a:extLst>
              <a:ext uri="{FF2B5EF4-FFF2-40B4-BE49-F238E27FC236}">
                <a16:creationId xmlns:a16="http://schemas.microsoft.com/office/drawing/2014/main" id="{EC5FC0C9-631D-43AF-8053-094C444E1E58}"/>
              </a:ext>
            </a:extLst>
          </p:cNvPr>
          <p:cNvSpPr>
            <a:spLocks noGrp="1"/>
          </p:cNvSpPr>
          <p:nvPr>
            <p:ph type="title"/>
          </p:nvPr>
        </p:nvSpPr>
        <p:spPr>
          <a:xfrm>
            <a:off x="5835696" y="483864"/>
            <a:ext cx="5999252" cy="672823"/>
          </a:xfrm>
        </p:spPr>
        <p:txBody>
          <a:bodyPr/>
          <a:lstStyle/>
          <a:p>
            <a:r>
              <a:rPr lang="fr-FR" dirty="0"/>
              <a:t>Principaux changements dans le règlement</a:t>
            </a:r>
            <a:endParaRPr lang="en-GB" dirty="0"/>
          </a:p>
        </p:txBody>
      </p:sp>
      <p:pic>
        <p:nvPicPr>
          <p:cNvPr id="19" name="Picture Placeholder 18">
            <a:extLst>
              <a:ext uri="{FF2B5EF4-FFF2-40B4-BE49-F238E27FC236}">
                <a16:creationId xmlns:a16="http://schemas.microsoft.com/office/drawing/2014/main" id="{284DB165-11B5-42F9-BD50-EE158BE07D52}"/>
              </a:ext>
            </a:extLst>
          </p:cNvPr>
          <p:cNvPicPr>
            <a:picLocks noGrp="1" noChangeAspect="1"/>
          </p:cNvPicPr>
          <p:nvPr>
            <p:ph type="pic" sz="quarter" idx="13"/>
          </p:nvPr>
        </p:nvPicPr>
        <p:blipFill>
          <a:blip r:embed="rId3"/>
          <a:srcRect t="5785" b="5785"/>
          <a:stretch>
            <a:fillRect/>
          </a:stretch>
        </p:blipFill>
        <p:spPr>
          <a:prstGeom prst="rect">
            <a:avLst/>
          </a:prstGeom>
        </p:spPr>
      </p:pic>
      <p:sp>
        <p:nvSpPr>
          <p:cNvPr id="21" name="Rectangle: Rounded Corners 20">
            <a:extLst>
              <a:ext uri="{FF2B5EF4-FFF2-40B4-BE49-F238E27FC236}">
                <a16:creationId xmlns:a16="http://schemas.microsoft.com/office/drawing/2014/main" id="{44F5BD2A-DEAA-4010-8DB6-EF8FE5449110}"/>
              </a:ext>
            </a:extLst>
          </p:cNvPr>
          <p:cNvSpPr/>
          <p:nvPr/>
        </p:nvSpPr>
        <p:spPr>
          <a:xfrm>
            <a:off x="4811151" y="1863711"/>
            <a:ext cx="7380849" cy="474781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endParaRPr lang="nl-NL" sz="1800" b="0" i="0" u="none" strike="noStrike" baseline="0" dirty="0">
              <a:latin typeface="Arial" panose="020B0604020202020204" pitchFamily="34" charset="0"/>
            </a:endParaRPr>
          </a:p>
          <a:p>
            <a:pPr marL="285750" marR="0" indent="-285750" algn="l">
              <a:buFont typeface="Courier New" panose="02070309020205020404" pitchFamily="49" charset="0"/>
              <a:buChar char="o"/>
            </a:pPr>
            <a:r>
              <a:rPr lang="fr-FR" sz="1800" b="1" i="0" u="none" strike="noStrike" baseline="0" dirty="0">
                <a:solidFill>
                  <a:schemeClr val="tx1"/>
                </a:solidFill>
                <a:latin typeface="Arial" panose="020B0604020202020204" pitchFamily="34" charset="0"/>
              </a:rPr>
              <a:t>Une soumission harmonisée </a:t>
            </a:r>
            <a:r>
              <a:rPr lang="fr-FR" sz="1800" i="0" u="none" strike="noStrike" baseline="0" dirty="0">
                <a:solidFill>
                  <a:schemeClr val="tx1"/>
                </a:solidFill>
                <a:latin typeface="Arial" panose="020B0604020202020204" pitchFamily="34" charset="0"/>
              </a:rPr>
              <a:t>(annexe I) via le portail de l'UE </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Le promoteur choisit l'État membre déclarant ("RMS") (mais cela fait l'objet de discussions entre les MSC), les autres États membres où l'essai est réalisé sont considérés comme des États membres concernés ("MSC").</a:t>
            </a:r>
          </a:p>
          <a:p>
            <a:pPr marL="285750" marR="0" indent="-285750" algn="l">
              <a:buFont typeface="Courier New" panose="02070309020205020404" pitchFamily="49" charset="0"/>
              <a:buChar char="o"/>
            </a:pPr>
            <a:r>
              <a:rPr lang="fr-FR" sz="1800" i="0" u="none" strike="noStrike" baseline="0" dirty="0">
                <a:solidFill>
                  <a:schemeClr val="tx1"/>
                </a:solidFill>
                <a:latin typeface="Arial" panose="020B0604020202020204" pitchFamily="34" charset="0"/>
              </a:rPr>
              <a:t>Répartition de </a:t>
            </a:r>
            <a:r>
              <a:rPr lang="fr-FR" sz="1800" b="1" i="0" u="none" strike="noStrike" baseline="0" dirty="0">
                <a:solidFill>
                  <a:schemeClr val="tx1"/>
                </a:solidFill>
                <a:latin typeface="Arial" panose="020B0604020202020204" pitchFamily="34" charset="0"/>
              </a:rPr>
              <a:t>l'évaluation</a:t>
            </a:r>
            <a:r>
              <a:rPr lang="fr-FR" sz="1800" i="0" u="none" strike="noStrike" baseline="0" dirty="0">
                <a:solidFill>
                  <a:schemeClr val="tx1"/>
                </a:solidFill>
                <a:latin typeface="Arial" panose="020B0604020202020204" pitchFamily="34" charset="0"/>
              </a:rPr>
              <a:t> :</a:t>
            </a:r>
          </a:p>
          <a:p>
            <a:pPr marL="285750" marR="0" indent="-285750" algn="l">
              <a:buFont typeface="Courier New" panose="02070309020205020404" pitchFamily="49" charset="0"/>
              <a:buChar char="o"/>
            </a:pPr>
            <a:r>
              <a:rPr lang="fr-FR" sz="1800" i="0" u="sng" strike="noStrike" baseline="0" dirty="0">
                <a:solidFill>
                  <a:schemeClr val="tx1"/>
                </a:solidFill>
                <a:latin typeface="Arial" panose="020B0604020202020204" pitchFamily="34" charset="0"/>
              </a:rPr>
              <a:t>Partie I (scientifique) </a:t>
            </a:r>
            <a:r>
              <a:rPr lang="fr-FR" sz="1800" i="0" u="none" strike="noStrike" baseline="0" dirty="0">
                <a:solidFill>
                  <a:schemeClr val="tx1"/>
                </a:solidFill>
                <a:latin typeface="Arial" panose="020B0604020202020204" pitchFamily="34" charset="0"/>
              </a:rPr>
              <a:t>: 1 RMS, tous les autres MSC participent (évaluation coordonnée – essai, produit, protocole)</a:t>
            </a:r>
          </a:p>
          <a:p>
            <a:pPr marL="285750" marR="0" indent="-285750" algn="l">
              <a:buFont typeface="Courier New" panose="02070309020205020404" pitchFamily="49" charset="0"/>
              <a:buChar char="o"/>
            </a:pPr>
            <a:r>
              <a:rPr lang="fr-BE" sz="1800" i="0" u="sng" strike="noStrike" baseline="0" dirty="0">
                <a:solidFill>
                  <a:schemeClr val="tx1"/>
                </a:solidFill>
                <a:latin typeface="Arial" panose="020B0604020202020204" pitchFamily="34" charset="0"/>
              </a:rPr>
              <a:t>Partie II (éthique):</a:t>
            </a:r>
            <a:r>
              <a:rPr lang="fr-BE" sz="1800" i="0" strike="noStrike" baseline="0" dirty="0">
                <a:solidFill>
                  <a:schemeClr val="tx1"/>
                </a:solidFill>
                <a:latin typeface="Arial" panose="020B0604020202020204" pitchFamily="34" charset="0"/>
              </a:rPr>
              <a:t> </a:t>
            </a:r>
            <a:r>
              <a:rPr lang="fr-BE" sz="1800" i="0" u="none" strike="noStrike" baseline="0" dirty="0">
                <a:solidFill>
                  <a:schemeClr val="tx1"/>
                </a:solidFill>
                <a:latin typeface="Arial" panose="020B0604020202020204" pitchFamily="34" charset="0"/>
              </a:rPr>
              <a:t>procédure nationale </a:t>
            </a:r>
            <a:endParaRPr lang="nl-NL" sz="1800" b="0" i="0" u="none" strike="noStrike" baseline="0" dirty="0">
              <a:solidFill>
                <a:schemeClr val="tx1"/>
              </a:solidFill>
              <a:latin typeface="Arial" panose="020B0604020202020204" pitchFamily="34" charset="0"/>
            </a:endParaRPr>
          </a:p>
          <a:p>
            <a:pPr algn="ctr"/>
            <a:endParaRPr lang="nl-NL" sz="1400" dirty="0">
              <a:solidFill>
                <a:schemeClr val="tx1"/>
              </a:solidFill>
            </a:endParaRPr>
          </a:p>
        </p:txBody>
      </p:sp>
    </p:spTree>
    <p:extLst>
      <p:ext uri="{BB962C8B-B14F-4D97-AF65-F5344CB8AC3E}">
        <p14:creationId xmlns:p14="http://schemas.microsoft.com/office/powerpoint/2010/main" val="207035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67FBF-0D5A-46A2-8585-0CCBA7623620}"/>
              </a:ext>
            </a:extLst>
          </p:cNvPr>
          <p:cNvSpPr>
            <a:spLocks noGrp="1"/>
          </p:cNvSpPr>
          <p:nvPr>
            <p:ph type="dt" sz="half" idx="10"/>
          </p:nvPr>
        </p:nvSpPr>
        <p:spPr/>
        <p:txBody>
          <a:bodyPr/>
          <a:lstStyle/>
          <a:p>
            <a:r>
              <a:rPr lang="en-US"/>
              <a:t>19 octobre 2022</a:t>
            </a:r>
            <a:endParaRPr lang="en-GB" dirty="0"/>
          </a:p>
        </p:txBody>
      </p:sp>
      <p:sp>
        <p:nvSpPr>
          <p:cNvPr id="3" name="Rectangle: Rounded Corners 2">
            <a:extLst>
              <a:ext uri="{FF2B5EF4-FFF2-40B4-BE49-F238E27FC236}">
                <a16:creationId xmlns:a16="http://schemas.microsoft.com/office/drawing/2014/main" id="{156051CA-8D5A-49CB-B17F-D1C14C00A047}"/>
              </a:ext>
            </a:extLst>
          </p:cNvPr>
          <p:cNvSpPr/>
          <p:nvPr/>
        </p:nvSpPr>
        <p:spPr>
          <a:xfrm>
            <a:off x="3809646" y="320578"/>
            <a:ext cx="4061983" cy="276407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400" b="1" dirty="0">
                <a:solidFill>
                  <a:schemeClr val="tx1"/>
                </a:solidFill>
              </a:rPr>
              <a:t>Partie I : Evaluation conjointe </a:t>
            </a:r>
            <a:r>
              <a:rPr lang="fr-FR" sz="1400" dirty="0">
                <a:solidFill>
                  <a:schemeClr val="tx1"/>
                </a:solidFill>
              </a:rPr>
              <a:t>coordonnée par RMS</a:t>
            </a:r>
            <a:r>
              <a:rPr lang="fr-FR" sz="1400" b="1" dirty="0">
                <a:solidFill>
                  <a:schemeClr val="tx1"/>
                </a:solidFill>
              </a:rPr>
              <a:t> </a:t>
            </a:r>
            <a:r>
              <a:rPr lang="fr-FR" sz="1400" b="1" dirty="0">
                <a:solidFill>
                  <a:srgbClr val="FF0000"/>
                </a:solidFill>
              </a:rPr>
              <a:t>(45 j +31 j)</a:t>
            </a:r>
          </a:p>
          <a:p>
            <a:pPr marL="285750" indent="-285750">
              <a:buFont typeface="Arial" panose="020B0604020202020204" pitchFamily="34" charset="0"/>
              <a:buChar char="•"/>
            </a:pPr>
            <a:r>
              <a:rPr lang="fr-FR" sz="1400" dirty="0">
                <a:solidFill>
                  <a:schemeClr val="tx1"/>
                </a:solidFill>
              </a:rPr>
              <a:t>Essai à faible niveau interventionnel  </a:t>
            </a:r>
          </a:p>
          <a:p>
            <a:pPr marL="285750" indent="-285750">
              <a:buFont typeface="Arial" panose="020B0604020202020204" pitchFamily="34" charset="0"/>
              <a:buChar char="•"/>
            </a:pPr>
            <a:r>
              <a:rPr lang="fr-FR" sz="1400" dirty="0">
                <a:solidFill>
                  <a:schemeClr val="tx1"/>
                </a:solidFill>
              </a:rPr>
              <a:t>Évaluation des bénéfices/risques</a:t>
            </a:r>
          </a:p>
          <a:p>
            <a:pPr marL="285750" indent="-285750">
              <a:buFont typeface="Arial" panose="020B0604020202020204" pitchFamily="34" charset="0"/>
              <a:buChar char="•"/>
            </a:pPr>
            <a:r>
              <a:rPr lang="fr-FR" sz="1400" dirty="0">
                <a:solidFill>
                  <a:schemeClr val="tx1"/>
                </a:solidFill>
              </a:rPr>
              <a:t>CMC</a:t>
            </a:r>
          </a:p>
          <a:p>
            <a:pPr marL="285750" indent="-285750">
              <a:buFont typeface="Arial" panose="020B0604020202020204" pitchFamily="34" charset="0"/>
              <a:buChar char="•"/>
            </a:pPr>
            <a:r>
              <a:rPr lang="fr-FR" sz="1400" dirty="0">
                <a:solidFill>
                  <a:schemeClr val="tx1"/>
                </a:solidFill>
              </a:rPr>
              <a:t>Étiquetage IMP</a:t>
            </a:r>
          </a:p>
          <a:p>
            <a:pPr marL="285750" indent="-285750">
              <a:buFont typeface="Arial" panose="020B0604020202020204" pitchFamily="34" charset="0"/>
              <a:buChar char="•"/>
            </a:pPr>
            <a:r>
              <a:rPr lang="fr-FR" sz="1400" dirty="0">
                <a:solidFill>
                  <a:schemeClr val="tx1"/>
                </a:solidFill>
              </a:rPr>
              <a:t>Brochure de l'investigateur</a:t>
            </a:r>
          </a:p>
          <a:p>
            <a:pPr marL="285750" indent="-285750">
              <a:buFont typeface="Arial" panose="020B0604020202020204" pitchFamily="34" charset="0"/>
              <a:buChar char="•"/>
            </a:pPr>
            <a:r>
              <a:rPr lang="fr-FR" sz="1400" dirty="0">
                <a:solidFill>
                  <a:schemeClr val="tx1"/>
                </a:solidFill>
              </a:rPr>
              <a:t>Rapport d'évaluation (AR)</a:t>
            </a:r>
            <a:endParaRPr lang="en-US" sz="1400" dirty="0">
              <a:solidFill>
                <a:schemeClr val="tx1"/>
              </a:solidFill>
            </a:endParaRPr>
          </a:p>
        </p:txBody>
      </p:sp>
      <p:sp>
        <p:nvSpPr>
          <p:cNvPr id="7" name="Rectangle: Rounded Corners 6">
            <a:extLst>
              <a:ext uri="{FF2B5EF4-FFF2-40B4-BE49-F238E27FC236}">
                <a16:creationId xmlns:a16="http://schemas.microsoft.com/office/drawing/2014/main" id="{16E63667-733A-4D3F-9774-265480D8123F}"/>
              </a:ext>
            </a:extLst>
          </p:cNvPr>
          <p:cNvSpPr/>
          <p:nvPr/>
        </p:nvSpPr>
        <p:spPr>
          <a:xfrm>
            <a:off x="1293190" y="709579"/>
            <a:ext cx="1944546" cy="1472878"/>
          </a:xfrm>
          <a:prstGeom prst="roundRect">
            <a:avLst/>
          </a:prstGeom>
          <a:solidFill>
            <a:srgbClr val="F6E1D9"/>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FR" sz="1400" dirty="0">
                <a:solidFill>
                  <a:schemeClr val="tx1"/>
                </a:solidFill>
              </a:rPr>
              <a:t>Soumission de la CTA à tous les MSC via le portail de l'UE</a:t>
            </a:r>
          </a:p>
        </p:txBody>
      </p:sp>
      <p:sp>
        <p:nvSpPr>
          <p:cNvPr id="9" name="Rectangle: Rounded Corners 8">
            <a:extLst>
              <a:ext uri="{FF2B5EF4-FFF2-40B4-BE49-F238E27FC236}">
                <a16:creationId xmlns:a16="http://schemas.microsoft.com/office/drawing/2014/main" id="{666C3539-C76C-45BE-8D12-B8DCA03925AB}"/>
              </a:ext>
            </a:extLst>
          </p:cNvPr>
          <p:cNvSpPr/>
          <p:nvPr/>
        </p:nvSpPr>
        <p:spPr>
          <a:xfrm>
            <a:off x="1293190" y="2711999"/>
            <a:ext cx="1944546" cy="1472878"/>
          </a:xfrm>
          <a:prstGeom prst="roundRect">
            <a:avLst/>
          </a:prstGeom>
          <a:solidFill>
            <a:srgbClr val="B2E4DC"/>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FR" sz="1400" dirty="0">
                <a:solidFill>
                  <a:schemeClr val="tx1"/>
                </a:solidFill>
              </a:rPr>
              <a:t>Détermination du RMS + validation de la CTA </a:t>
            </a:r>
            <a:r>
              <a:rPr lang="fr-FR" sz="1400" dirty="0">
                <a:solidFill>
                  <a:srgbClr val="FF0000"/>
                </a:solidFill>
              </a:rPr>
              <a:t>(10 j)</a:t>
            </a:r>
          </a:p>
        </p:txBody>
      </p:sp>
      <p:sp>
        <p:nvSpPr>
          <p:cNvPr id="10" name="Rectangle: Rounded Corners 9">
            <a:extLst>
              <a:ext uri="{FF2B5EF4-FFF2-40B4-BE49-F238E27FC236}">
                <a16:creationId xmlns:a16="http://schemas.microsoft.com/office/drawing/2014/main" id="{0C834139-D7A8-4E8E-9937-E4B59C9E87F7}"/>
              </a:ext>
            </a:extLst>
          </p:cNvPr>
          <p:cNvSpPr/>
          <p:nvPr/>
        </p:nvSpPr>
        <p:spPr>
          <a:xfrm>
            <a:off x="8356481" y="2633780"/>
            <a:ext cx="1616178" cy="1832108"/>
          </a:xfrm>
          <a:prstGeom prst="roundRect">
            <a:avLst/>
          </a:prstGeom>
          <a:solidFill>
            <a:srgbClr val="9FDDD3"/>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en-US" sz="1400" b="1" dirty="0">
                <a:solidFill>
                  <a:schemeClr val="tx1"/>
                </a:solidFill>
              </a:rPr>
              <a:t>Décision</a:t>
            </a:r>
            <a:r>
              <a:rPr lang="en-US" sz="1400" dirty="0">
                <a:solidFill>
                  <a:schemeClr val="tx1"/>
                </a:solidFill>
              </a:rPr>
              <a:t> (</a:t>
            </a:r>
            <a:r>
              <a:rPr lang="en-US" sz="1400" dirty="0">
                <a:solidFill>
                  <a:srgbClr val="FF0000"/>
                </a:solidFill>
              </a:rPr>
              <a:t>5 j)</a:t>
            </a:r>
          </a:p>
        </p:txBody>
      </p:sp>
      <p:sp>
        <p:nvSpPr>
          <p:cNvPr id="11" name="Rectangle: Rounded Corners 10">
            <a:extLst>
              <a:ext uri="{FF2B5EF4-FFF2-40B4-BE49-F238E27FC236}">
                <a16:creationId xmlns:a16="http://schemas.microsoft.com/office/drawing/2014/main" id="{62E6CE6E-095A-4D20-AFC9-0A1F74FFD6CD}"/>
              </a:ext>
            </a:extLst>
          </p:cNvPr>
          <p:cNvSpPr/>
          <p:nvPr/>
        </p:nvSpPr>
        <p:spPr>
          <a:xfrm>
            <a:off x="3891436" y="3590470"/>
            <a:ext cx="3971079" cy="294695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r>
              <a:rPr lang="fr-FR" sz="1400" b="1" dirty="0">
                <a:solidFill>
                  <a:schemeClr val="tx1"/>
                </a:solidFill>
              </a:rPr>
              <a:t>Partie II : Évaluation nationale </a:t>
            </a:r>
            <a:r>
              <a:rPr lang="fr-FR" sz="1400" dirty="0">
                <a:solidFill>
                  <a:schemeClr val="tx1"/>
                </a:solidFill>
              </a:rPr>
              <a:t>par chaque MCS </a:t>
            </a:r>
            <a:r>
              <a:rPr lang="fr-FR" sz="1400" b="1" dirty="0">
                <a:solidFill>
                  <a:srgbClr val="FF0000"/>
                </a:solidFill>
              </a:rPr>
              <a:t>(45 j + 31 j)</a:t>
            </a:r>
          </a:p>
          <a:p>
            <a:pPr marL="285750" indent="-285750">
              <a:buFont typeface="Arial" panose="020B0604020202020204" pitchFamily="34" charset="0"/>
              <a:buChar char="•"/>
            </a:pPr>
            <a:r>
              <a:rPr lang="fr-FR" sz="1400" dirty="0">
                <a:solidFill>
                  <a:schemeClr val="tx1"/>
                </a:solidFill>
              </a:rPr>
              <a:t>Consentements éclairés</a:t>
            </a:r>
          </a:p>
          <a:p>
            <a:pPr marL="285750" indent="-285750">
              <a:buFont typeface="Arial" panose="020B0604020202020204" pitchFamily="34" charset="0"/>
              <a:buChar char="•"/>
            </a:pPr>
            <a:r>
              <a:rPr lang="fr-FR" sz="1400" dirty="0">
                <a:solidFill>
                  <a:schemeClr val="tx1"/>
                </a:solidFill>
              </a:rPr>
              <a:t>Adéquation des centres d'essais et des investigateurs</a:t>
            </a:r>
          </a:p>
          <a:p>
            <a:pPr marL="285750" indent="-285750">
              <a:buFont typeface="Arial" panose="020B0604020202020204" pitchFamily="34" charset="0"/>
              <a:buChar char="•"/>
            </a:pPr>
            <a:r>
              <a:rPr lang="fr-FR" sz="1400" dirty="0">
                <a:solidFill>
                  <a:schemeClr val="tx1"/>
                </a:solidFill>
              </a:rPr>
              <a:t>Protection des données </a:t>
            </a:r>
          </a:p>
          <a:p>
            <a:pPr marL="285750" indent="-285750">
              <a:buFont typeface="Arial" panose="020B0604020202020204" pitchFamily="34" charset="0"/>
              <a:buChar char="•"/>
            </a:pPr>
            <a:r>
              <a:rPr lang="fr-FR" sz="1400" dirty="0">
                <a:solidFill>
                  <a:schemeClr val="tx1"/>
                </a:solidFill>
              </a:rPr>
              <a:t>Dommages/indemnisation financière</a:t>
            </a:r>
          </a:p>
          <a:p>
            <a:pPr marL="285750" indent="-285750">
              <a:buFont typeface="Arial" panose="020B0604020202020204" pitchFamily="34" charset="0"/>
              <a:buChar char="•"/>
            </a:pPr>
            <a:r>
              <a:rPr lang="fr-FR" sz="1400" dirty="0" err="1">
                <a:solidFill>
                  <a:schemeClr val="tx1"/>
                </a:solidFill>
              </a:rPr>
              <a:t>Biobanques</a:t>
            </a:r>
            <a:endParaRPr lang="fr-FR" sz="1400" dirty="0">
              <a:solidFill>
                <a:schemeClr val="tx1"/>
              </a:solidFill>
            </a:endParaRPr>
          </a:p>
          <a:p>
            <a:pPr marL="285750" indent="-285750">
              <a:buFont typeface="Arial" panose="020B0604020202020204" pitchFamily="34" charset="0"/>
              <a:buChar char="•"/>
            </a:pPr>
            <a:r>
              <a:rPr lang="fr-FR" sz="1400" dirty="0">
                <a:solidFill>
                  <a:schemeClr val="tx1"/>
                </a:solidFill>
              </a:rPr>
              <a:t>Activités de recrutement</a:t>
            </a:r>
            <a:endParaRPr lang="en-US" sz="1400" dirty="0">
              <a:solidFill>
                <a:schemeClr val="tx1"/>
              </a:solidFill>
            </a:endParaRPr>
          </a:p>
        </p:txBody>
      </p:sp>
      <p:pic>
        <p:nvPicPr>
          <p:cNvPr id="12" name="Picture 11">
            <a:extLst>
              <a:ext uri="{FF2B5EF4-FFF2-40B4-BE49-F238E27FC236}">
                <a16:creationId xmlns:a16="http://schemas.microsoft.com/office/drawing/2014/main" id="{70284AE1-8897-449C-8F0D-9665EEB3AFD8}"/>
              </a:ext>
            </a:extLst>
          </p:cNvPr>
          <p:cNvPicPr>
            <a:picLocks noChangeAspect="1"/>
          </p:cNvPicPr>
          <p:nvPr/>
        </p:nvPicPr>
        <p:blipFill>
          <a:blip r:embed="rId3"/>
          <a:stretch>
            <a:fillRect/>
          </a:stretch>
        </p:blipFill>
        <p:spPr>
          <a:xfrm>
            <a:off x="10182573" y="2617325"/>
            <a:ext cx="1814450" cy="1832108"/>
          </a:xfrm>
          <a:prstGeom prst="rect">
            <a:avLst/>
          </a:prstGeom>
        </p:spPr>
      </p:pic>
      <p:sp>
        <p:nvSpPr>
          <p:cNvPr id="13" name="Left Brace 12">
            <a:extLst>
              <a:ext uri="{FF2B5EF4-FFF2-40B4-BE49-F238E27FC236}">
                <a16:creationId xmlns:a16="http://schemas.microsoft.com/office/drawing/2014/main" id="{50B7183E-424F-4DF6-B151-E030857A566A}"/>
              </a:ext>
            </a:extLst>
          </p:cNvPr>
          <p:cNvSpPr/>
          <p:nvPr/>
        </p:nvSpPr>
        <p:spPr>
          <a:xfrm>
            <a:off x="3264061" y="2106592"/>
            <a:ext cx="545585" cy="2853574"/>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2F57C7C9-0FAB-4769-85D9-3714916DD4D3}"/>
              </a:ext>
            </a:extLst>
          </p:cNvPr>
          <p:cNvSpPr/>
          <p:nvPr/>
        </p:nvSpPr>
        <p:spPr>
          <a:xfrm>
            <a:off x="7871629" y="2106592"/>
            <a:ext cx="484852" cy="285357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3E4AD43F-03F5-4E07-A13B-FEB68E18C951}"/>
              </a:ext>
            </a:extLst>
          </p:cNvPr>
          <p:cNvCxnSpPr>
            <a:stCxn id="7" idx="2"/>
            <a:endCxn id="9" idx="0"/>
          </p:cNvCxnSpPr>
          <p:nvPr/>
        </p:nvCxnSpPr>
        <p:spPr>
          <a:xfrm>
            <a:off x="2265463" y="2182457"/>
            <a:ext cx="0" cy="5295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58F801F-AB35-4FE3-B5CA-78847493D825}"/>
              </a:ext>
            </a:extLst>
          </p:cNvPr>
          <p:cNvCxnSpPr>
            <a:stCxn id="10" idx="3"/>
            <a:endCxn id="12" idx="1"/>
          </p:cNvCxnSpPr>
          <p:nvPr/>
        </p:nvCxnSpPr>
        <p:spPr>
          <a:xfrm flipV="1">
            <a:off x="9972659" y="3533379"/>
            <a:ext cx="209914" cy="1645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069119A-E91A-46F9-BE34-10294EECD5B3}"/>
              </a:ext>
            </a:extLst>
          </p:cNvPr>
          <p:cNvSpPr txBox="1"/>
          <p:nvPr/>
        </p:nvSpPr>
        <p:spPr>
          <a:xfrm>
            <a:off x="10277698" y="2873198"/>
            <a:ext cx="1624200" cy="1320361"/>
          </a:xfrm>
          <a:prstGeom prst="rect">
            <a:avLst/>
          </a:prstGeom>
          <a:noFill/>
        </p:spPr>
        <p:txBody>
          <a:bodyPr wrap="square">
            <a:spAutoFit/>
          </a:bodyPr>
          <a:lstStyle/>
          <a:p>
            <a:r>
              <a:rPr lang="fr-FR" sz="1400" dirty="0">
                <a:solidFill>
                  <a:schemeClr val="tx1"/>
                </a:solidFill>
              </a:rPr>
              <a:t>Notification du promoteur sur la décision nationale du CSM (partie I + II) via le portail de l'UE</a:t>
            </a:r>
            <a:endParaRPr lang="en-US" sz="1400" dirty="0">
              <a:solidFill>
                <a:schemeClr val="tx1"/>
              </a:solidFill>
            </a:endParaRPr>
          </a:p>
        </p:txBody>
      </p:sp>
      <p:sp>
        <p:nvSpPr>
          <p:cNvPr id="23" name="TextBox 22">
            <a:extLst>
              <a:ext uri="{FF2B5EF4-FFF2-40B4-BE49-F238E27FC236}">
                <a16:creationId xmlns:a16="http://schemas.microsoft.com/office/drawing/2014/main" id="{E59C1546-8279-43B5-84D2-DC6E4E478D93}"/>
              </a:ext>
            </a:extLst>
          </p:cNvPr>
          <p:cNvSpPr txBox="1"/>
          <p:nvPr/>
        </p:nvSpPr>
        <p:spPr>
          <a:xfrm>
            <a:off x="4305658" y="3162128"/>
            <a:ext cx="3171023" cy="175433"/>
          </a:xfrm>
          <a:prstGeom prst="rect">
            <a:avLst/>
          </a:prstGeom>
          <a:noFill/>
        </p:spPr>
        <p:txBody>
          <a:bodyPr wrap="square" lIns="0" tIns="0" rIns="0" bIns="0" rtlCol="0">
            <a:spAutoFit/>
          </a:bodyPr>
          <a:lstStyle/>
          <a:p>
            <a:pPr algn="l"/>
            <a:r>
              <a:rPr lang="en-US" sz="1200" dirty="0">
                <a:solidFill>
                  <a:srgbClr val="FF0000"/>
                </a:solidFill>
              </a:rPr>
              <a:t>26 j </a:t>
            </a:r>
            <a:r>
              <a:rPr lang="en-US" sz="1200" dirty="0"/>
              <a:t>= RMS   / </a:t>
            </a:r>
            <a:r>
              <a:rPr lang="en-US" sz="1200" dirty="0">
                <a:solidFill>
                  <a:srgbClr val="FF0000"/>
                </a:solidFill>
              </a:rPr>
              <a:t>12 j </a:t>
            </a:r>
            <a:r>
              <a:rPr lang="en-US" sz="1200" dirty="0"/>
              <a:t>= MSC   / </a:t>
            </a:r>
            <a:r>
              <a:rPr lang="en-US" sz="1200" dirty="0">
                <a:solidFill>
                  <a:srgbClr val="FF0000"/>
                </a:solidFill>
              </a:rPr>
              <a:t>7 j </a:t>
            </a:r>
            <a:r>
              <a:rPr lang="en-US" sz="1200" dirty="0"/>
              <a:t>= RMS</a:t>
            </a:r>
          </a:p>
        </p:txBody>
      </p:sp>
      <p:sp>
        <p:nvSpPr>
          <p:cNvPr id="24" name="TextBox 23">
            <a:extLst>
              <a:ext uri="{FF2B5EF4-FFF2-40B4-BE49-F238E27FC236}">
                <a16:creationId xmlns:a16="http://schemas.microsoft.com/office/drawing/2014/main" id="{4B9F0783-902E-4F1C-9FD4-63D2783AE3CA}"/>
              </a:ext>
            </a:extLst>
          </p:cNvPr>
          <p:cNvSpPr txBox="1"/>
          <p:nvPr/>
        </p:nvSpPr>
        <p:spPr>
          <a:xfrm>
            <a:off x="8417214" y="421898"/>
            <a:ext cx="3530719" cy="1637371"/>
          </a:xfrm>
          <a:prstGeom prst="rect">
            <a:avLst/>
          </a:prstGeom>
          <a:noFill/>
        </p:spPr>
        <p:txBody>
          <a:bodyPr wrap="square" lIns="0" tIns="0" rIns="0" bIns="0" rtlCol="0">
            <a:spAutoFit/>
          </a:bodyPr>
          <a:lstStyle/>
          <a:p>
            <a:pPr algn="l"/>
            <a:r>
              <a:rPr lang="fr-FR" sz="2800" i="1" dirty="0">
                <a:latin typeface="+mj-lt"/>
              </a:rPr>
              <a:t>Procedure d'autorisation (CTA) avec le nouveau règlement</a:t>
            </a:r>
          </a:p>
        </p:txBody>
      </p:sp>
    </p:spTree>
    <p:extLst>
      <p:ext uri="{BB962C8B-B14F-4D97-AF65-F5344CB8AC3E}">
        <p14:creationId xmlns:p14="http://schemas.microsoft.com/office/powerpoint/2010/main" val="412806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34A3E-E361-467D-B1B3-6ABAFD9358E7}"/>
              </a:ext>
            </a:extLst>
          </p:cNvPr>
          <p:cNvSpPr>
            <a:spLocks noGrp="1"/>
          </p:cNvSpPr>
          <p:nvPr>
            <p:ph type="dt" sz="half" idx="10"/>
          </p:nvPr>
        </p:nvSpPr>
        <p:spPr/>
        <p:txBody>
          <a:bodyPr/>
          <a:lstStyle/>
          <a:p>
            <a:r>
              <a:rPr lang="en-US"/>
              <a:t>19 octobre 2022</a:t>
            </a:r>
            <a:endParaRPr lang="en-GB" dirty="0"/>
          </a:p>
        </p:txBody>
      </p:sp>
      <p:sp>
        <p:nvSpPr>
          <p:cNvPr id="3" name="Title 2">
            <a:extLst>
              <a:ext uri="{FF2B5EF4-FFF2-40B4-BE49-F238E27FC236}">
                <a16:creationId xmlns:a16="http://schemas.microsoft.com/office/drawing/2014/main" id="{71AFDC06-3455-4085-B867-A022700F5764}"/>
              </a:ext>
            </a:extLst>
          </p:cNvPr>
          <p:cNvSpPr>
            <a:spLocks noGrp="1"/>
          </p:cNvSpPr>
          <p:nvPr>
            <p:ph type="title"/>
          </p:nvPr>
        </p:nvSpPr>
        <p:spPr>
          <a:xfrm>
            <a:off x="524738" y="563941"/>
            <a:ext cx="8430892" cy="720000"/>
          </a:xfrm>
        </p:spPr>
        <p:txBody>
          <a:bodyPr/>
          <a:lstStyle/>
          <a:p>
            <a:r>
              <a:rPr lang="fr-FR" dirty="0"/>
              <a:t>Nouvelle procédure de soumission </a:t>
            </a:r>
          </a:p>
        </p:txBody>
      </p:sp>
      <p:sp>
        <p:nvSpPr>
          <p:cNvPr id="7" name="TextBox 6">
            <a:extLst>
              <a:ext uri="{FF2B5EF4-FFF2-40B4-BE49-F238E27FC236}">
                <a16:creationId xmlns:a16="http://schemas.microsoft.com/office/drawing/2014/main" id="{13A87FED-95DC-4ECF-A6E4-3CEF9AA5BC29}"/>
              </a:ext>
            </a:extLst>
          </p:cNvPr>
          <p:cNvSpPr txBox="1"/>
          <p:nvPr/>
        </p:nvSpPr>
        <p:spPr>
          <a:xfrm>
            <a:off x="0" y="923941"/>
            <a:ext cx="9494688" cy="4773614"/>
          </a:xfrm>
          <a:prstGeom prst="rect">
            <a:avLst/>
          </a:prstGeom>
          <a:noFill/>
        </p:spPr>
        <p:txBody>
          <a:bodyPr wrap="square">
            <a:spAutoFit/>
          </a:bodyPr>
          <a:lstStyle/>
          <a:p>
            <a:pPr algn="l"/>
            <a:endParaRPr lang="nl-NL" sz="1400" b="0" i="0" u="none" strike="noStrike" baseline="0" dirty="0">
              <a:solidFill>
                <a:srgbClr val="000000"/>
              </a:solidFill>
              <a:latin typeface="Arial" panose="020B0604020202020204" pitchFamily="34" charset="0"/>
            </a:endParaRPr>
          </a:p>
          <a:p>
            <a:endParaRPr lang="nl-NL" sz="1400" b="0" i="0" u="none" strike="noStrike" baseline="0" dirty="0">
              <a:latin typeface="Arial" panose="020B0604020202020204" pitchFamily="34" charset="0"/>
            </a:endParaRPr>
          </a:p>
          <a:p>
            <a:pPr marL="285750" marR="0" indent="-285750" algn="l">
              <a:buFont typeface="Courier New" panose="02070309020205020404" pitchFamily="49" charset="0"/>
              <a:buChar char="o"/>
            </a:pPr>
            <a:endParaRPr lang="fr-FR" sz="1600" b="1" i="0" u="none" strike="noStrike" baseline="0" dirty="0">
              <a:latin typeface="Arial" panose="020B0604020202020204" pitchFamily="34" charset="0"/>
            </a:endParaRPr>
          </a:p>
          <a:p>
            <a:pPr marL="285750" marR="0" indent="-285750" algn="l">
              <a:buFont typeface="Courier New" panose="02070309020205020404" pitchFamily="49" charset="0"/>
              <a:buChar char="o"/>
            </a:pPr>
            <a:r>
              <a:rPr lang="fr-FR" sz="1600" b="1" i="0" u="none" strike="noStrike" baseline="0" dirty="0">
                <a:latin typeface="Arial" panose="020B0604020202020204" pitchFamily="34" charset="0"/>
              </a:rPr>
              <a:t>Comité d'Ethique reste une compétence nationale </a:t>
            </a:r>
            <a:r>
              <a:rPr lang="fr-FR" sz="1600" i="0" u="none" strike="noStrike" baseline="0" dirty="0">
                <a:latin typeface="Arial" panose="020B0604020202020204" pitchFamily="34" charset="0"/>
              </a:rPr>
              <a:t>(Rôle, compétences, composition) mais liés par les délais de la procédure CTR</a:t>
            </a:r>
            <a:endParaRPr lang="fr-FR" sz="1600" b="1" i="0" u="none" strike="noStrike" baseline="0" dirty="0">
              <a:latin typeface="Arial" panose="020B0604020202020204" pitchFamily="34" charset="0"/>
            </a:endParaRPr>
          </a:p>
          <a:p>
            <a:pPr marL="285750" marR="0" indent="-285750" algn="l">
              <a:buFont typeface="Courier New" panose="02070309020205020404" pitchFamily="49" charset="0"/>
              <a:buChar char="o"/>
            </a:pPr>
            <a:r>
              <a:rPr lang="fr-FR" sz="1600" b="1" i="0" u="none" strike="noStrike" baseline="0" dirty="0">
                <a:latin typeface="Arial" panose="020B0604020202020204" pitchFamily="34" charset="0"/>
              </a:rPr>
              <a:t>Les CSM ne peuvent être en désaccord </a:t>
            </a:r>
            <a:r>
              <a:rPr lang="fr-FR" sz="1600" b="0" i="0" u="none" strike="noStrike" baseline="0" dirty="0">
                <a:latin typeface="Arial" panose="020B0604020202020204" pitchFamily="34" charset="0"/>
              </a:rPr>
              <a:t>avec les conclusions de l'évaluation de la partie I que dans des cas limités : </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Le sujet recevrait un traitement inférieur à celui de la pratique clinique normale des CSM.</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Violation de la législation nationale sur les cellules, les abortifs, les substances narcotiques.</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Sécurité du sujet et fiabilité et robustesse des données</a:t>
            </a:r>
          </a:p>
          <a:p>
            <a:pPr marL="285750" marR="0" indent="-285750" algn="l">
              <a:buFont typeface="Courier New" panose="02070309020205020404" pitchFamily="49" charset="0"/>
              <a:buChar char="o"/>
            </a:pPr>
            <a:r>
              <a:rPr lang="fr-FR" sz="1600" b="1" i="0" u="none" strike="noStrike" baseline="0" dirty="0">
                <a:latin typeface="Arial" panose="020B0604020202020204" pitchFamily="34" charset="0"/>
              </a:rPr>
              <a:t>Refus du RMS </a:t>
            </a:r>
            <a:r>
              <a:rPr lang="fr-FR" sz="1600" b="0" i="0" u="none" strike="noStrike" baseline="0" dirty="0">
                <a:latin typeface="Arial" panose="020B0604020202020204" pitchFamily="34" charset="0"/>
              </a:rPr>
              <a:t>est liant pour les MSC.</a:t>
            </a:r>
          </a:p>
          <a:p>
            <a:pPr marL="285750" marR="0" indent="-285750" algn="l">
              <a:buFont typeface="Courier New" panose="02070309020205020404" pitchFamily="49" charset="0"/>
              <a:buChar char="o"/>
            </a:pPr>
            <a:r>
              <a:rPr lang="fr-FR" sz="1600" b="0" i="0" u="none" strike="noStrike" baseline="0" dirty="0">
                <a:latin typeface="Arial" panose="020B0604020202020204" pitchFamily="34" charset="0"/>
              </a:rPr>
              <a:t>Un MSC peut </a:t>
            </a:r>
            <a:r>
              <a:rPr lang="fr-FR" sz="1600" b="1" i="0" u="none" strike="noStrike" baseline="0" dirty="0">
                <a:latin typeface="Arial" panose="020B0604020202020204" pitchFamily="34" charset="0"/>
              </a:rPr>
              <a:t>refuser</a:t>
            </a:r>
            <a:r>
              <a:rPr lang="fr-FR" sz="1600" b="0" i="0" u="none" strike="noStrike" baseline="0" dirty="0">
                <a:latin typeface="Arial" panose="020B0604020202020204" pitchFamily="34" charset="0"/>
              </a:rPr>
              <a:t> d'autoriser un essai lorsque :</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Désaccord sur la partie I (scénarios limités)</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Évaluation de la partie II</a:t>
            </a:r>
          </a:p>
          <a:p>
            <a:pPr marL="645750" lvl="2" indent="-285750">
              <a:buFont typeface="Courier New" panose="02070309020205020404" pitchFamily="49" charset="0"/>
              <a:buChar char="o"/>
            </a:pPr>
            <a:r>
              <a:rPr lang="fr-FR" b="0" i="0" u="none" strike="noStrike" baseline="0" dirty="0">
                <a:latin typeface="Arial" panose="020B0604020202020204" pitchFamily="34" charset="0"/>
              </a:rPr>
              <a:t>La CE nationale a émis un avis négatif Partie I et/ou Partie II</a:t>
            </a:r>
            <a:endParaRPr lang="nl-NL" b="0" i="0" u="none" strike="noStrike" baseline="0" dirty="0">
              <a:latin typeface="Arial" panose="020B0604020202020204" pitchFamily="34" charset="0"/>
            </a:endParaRPr>
          </a:p>
        </p:txBody>
      </p:sp>
    </p:spTree>
    <p:extLst>
      <p:ext uri="{BB962C8B-B14F-4D97-AF65-F5344CB8AC3E}">
        <p14:creationId xmlns:p14="http://schemas.microsoft.com/office/powerpoint/2010/main" val="281638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65F74-4E5B-4FC5-848E-1F86D8400718}"/>
              </a:ext>
            </a:extLst>
          </p:cNvPr>
          <p:cNvSpPr>
            <a:spLocks noGrp="1"/>
          </p:cNvSpPr>
          <p:nvPr>
            <p:ph type="dt" sz="half" idx="10"/>
          </p:nvPr>
        </p:nvSpPr>
        <p:spPr/>
        <p:txBody>
          <a:bodyPr/>
          <a:lstStyle/>
          <a:p>
            <a:r>
              <a:rPr lang="en-US"/>
              <a:t>19 octobre 2022</a:t>
            </a:r>
            <a:endParaRPr lang="en-GB" dirty="0"/>
          </a:p>
        </p:txBody>
      </p:sp>
      <p:sp>
        <p:nvSpPr>
          <p:cNvPr id="22" name="Text Placeholder 21">
            <a:extLst>
              <a:ext uri="{FF2B5EF4-FFF2-40B4-BE49-F238E27FC236}">
                <a16:creationId xmlns:a16="http://schemas.microsoft.com/office/drawing/2014/main" id="{E3DF29EE-9AF2-445A-8786-AB16B2A1B565}"/>
              </a:ext>
            </a:extLst>
          </p:cNvPr>
          <p:cNvSpPr>
            <a:spLocks noGrp="1"/>
          </p:cNvSpPr>
          <p:nvPr>
            <p:ph type="body" sz="quarter" idx="12"/>
          </p:nvPr>
        </p:nvSpPr>
        <p:spPr>
          <a:xfrm>
            <a:off x="156753" y="2259874"/>
            <a:ext cx="5603966" cy="3230189"/>
          </a:xfrm>
        </p:spPr>
        <p:txBody>
          <a:bodyPr/>
          <a:lstStyle/>
          <a:p>
            <a:pPr marL="285750" indent="-285750">
              <a:buFont typeface="Courier New" panose="02070309020205020404" pitchFamily="49" charset="0"/>
              <a:buChar char="o"/>
            </a:pPr>
            <a:r>
              <a:rPr lang="fr-FR" sz="1600" b="1" i="0" u="none" strike="noStrike" baseline="0" dirty="0">
                <a:latin typeface="Arial" panose="020B0604020202020204" pitchFamily="34" charset="0"/>
              </a:rPr>
              <a:t>Délais stricts </a:t>
            </a:r>
            <a:r>
              <a:rPr lang="fr-FR" sz="1600" i="0" u="none" strike="noStrike" baseline="0" dirty="0">
                <a:latin typeface="Arial" panose="020B0604020202020204" pitchFamily="34" charset="0"/>
              </a:rPr>
              <a:t>: délai général de 60 jours pour l'autorisation</a:t>
            </a:r>
          </a:p>
          <a:p>
            <a:pPr marL="465750" lvl="1" indent="-285750">
              <a:buFont typeface="Courier New" panose="02070309020205020404" pitchFamily="49" charset="0"/>
              <a:buChar char="o"/>
            </a:pPr>
            <a:r>
              <a:rPr lang="fr-FR" i="0" u="none" strike="noStrike" baseline="0" dirty="0">
                <a:latin typeface="Arial" panose="020B0604020202020204" pitchFamily="34" charset="0"/>
              </a:rPr>
              <a:t>si aucune décision n'est prise dans les délais, </a:t>
            </a:r>
            <a:r>
              <a:rPr lang="fr-FR" b="1" i="0" u="none" strike="noStrike" baseline="0" dirty="0">
                <a:solidFill>
                  <a:srgbClr val="CB3665"/>
                </a:solidFill>
                <a:latin typeface="Arial" panose="020B0604020202020204" pitchFamily="34" charset="0"/>
              </a:rPr>
              <a:t>approbation tacite </a:t>
            </a:r>
            <a:r>
              <a:rPr lang="fr-FR" i="0" u="none" strike="noStrike" baseline="0" dirty="0">
                <a:latin typeface="Arial" panose="020B0604020202020204" pitchFamily="34" charset="0"/>
              </a:rPr>
              <a:t>: sécurité juridique accrue pour les promoteurs.</a:t>
            </a:r>
          </a:p>
          <a:p>
            <a:pPr marL="285750" indent="-285750">
              <a:buFont typeface="Courier New" panose="02070309020205020404" pitchFamily="49" charset="0"/>
              <a:buChar char="o"/>
            </a:pPr>
            <a:r>
              <a:rPr lang="fr-FR" sz="1600" i="0" u="none" strike="noStrike" baseline="0" dirty="0">
                <a:latin typeface="Arial" panose="020B0604020202020204" pitchFamily="34" charset="0"/>
              </a:rPr>
              <a:t>Autorisation valable </a:t>
            </a:r>
            <a:r>
              <a:rPr lang="fr-FR" sz="1600" b="1" i="0" u="none" strike="noStrike" baseline="0" dirty="0">
                <a:latin typeface="Arial" panose="020B0604020202020204" pitchFamily="34" charset="0"/>
              </a:rPr>
              <a:t>pendant 2 ans</a:t>
            </a:r>
          </a:p>
          <a:p>
            <a:pPr marL="285750" indent="-285750">
              <a:buFont typeface="Courier New" panose="02070309020205020404" pitchFamily="49" charset="0"/>
              <a:buChar char="o"/>
            </a:pPr>
            <a:r>
              <a:rPr lang="fr-FR" sz="1600" i="0" u="none" strike="noStrike" baseline="0" dirty="0">
                <a:latin typeface="Arial" panose="020B0604020202020204" pitchFamily="34" charset="0"/>
              </a:rPr>
              <a:t>Il est possible de soumettre une demande complète (parties I et II) à certains CSM et en même temps une demande limitée à la partie I à d'autres CSM.</a:t>
            </a:r>
          </a:p>
          <a:p>
            <a:pPr marL="285750" indent="-285750">
              <a:buFont typeface="Courier New" panose="02070309020205020404" pitchFamily="49" charset="0"/>
              <a:buChar char="o"/>
            </a:pPr>
            <a:r>
              <a:rPr lang="fr-FR" sz="1600" i="1" u="none" strike="noStrike" baseline="0" dirty="0">
                <a:latin typeface="Arial" panose="020B0604020202020204" pitchFamily="34" charset="0"/>
              </a:rPr>
              <a:t>Le promoteur peut commencer l'essai dans les CSM où des décisions positives ont été rendues sur les parties I et II. </a:t>
            </a:r>
          </a:p>
          <a:p>
            <a:endParaRPr lang="nl-NL" dirty="0"/>
          </a:p>
        </p:txBody>
      </p:sp>
      <p:sp>
        <p:nvSpPr>
          <p:cNvPr id="21" name="Title 20">
            <a:extLst>
              <a:ext uri="{FF2B5EF4-FFF2-40B4-BE49-F238E27FC236}">
                <a16:creationId xmlns:a16="http://schemas.microsoft.com/office/drawing/2014/main" id="{89C07CBA-12AE-457A-9BAA-C522ECDBA9B8}"/>
              </a:ext>
            </a:extLst>
          </p:cNvPr>
          <p:cNvSpPr>
            <a:spLocks noGrp="1"/>
          </p:cNvSpPr>
          <p:nvPr>
            <p:ph type="title"/>
          </p:nvPr>
        </p:nvSpPr>
        <p:spPr/>
        <p:txBody>
          <a:bodyPr/>
          <a:lstStyle/>
          <a:p>
            <a:r>
              <a:rPr lang="fr-FR" dirty="0"/>
              <a:t>Nouvelle procédure de soumission </a:t>
            </a:r>
            <a:endParaRPr lang="nl-NL" dirty="0"/>
          </a:p>
        </p:txBody>
      </p:sp>
      <p:sp>
        <p:nvSpPr>
          <p:cNvPr id="25" name="Rectangle: Rounded Corners 24">
            <a:extLst>
              <a:ext uri="{FF2B5EF4-FFF2-40B4-BE49-F238E27FC236}">
                <a16:creationId xmlns:a16="http://schemas.microsoft.com/office/drawing/2014/main" id="{3AED997D-6887-42FF-ABB7-3CECE8E9E7EA}"/>
              </a:ext>
            </a:extLst>
          </p:cNvPr>
          <p:cNvSpPr/>
          <p:nvPr/>
        </p:nvSpPr>
        <p:spPr>
          <a:xfrm>
            <a:off x="8229598" y="1386745"/>
            <a:ext cx="2090057" cy="6572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Sponsor</a:t>
            </a:r>
            <a:endParaRPr lang="nl-NL" sz="1400" b="1" dirty="0">
              <a:solidFill>
                <a:schemeClr val="tx1"/>
              </a:solidFill>
            </a:endParaRPr>
          </a:p>
        </p:txBody>
      </p:sp>
      <p:sp>
        <p:nvSpPr>
          <p:cNvPr id="27" name="Arrow: Down 26">
            <a:extLst>
              <a:ext uri="{FF2B5EF4-FFF2-40B4-BE49-F238E27FC236}">
                <a16:creationId xmlns:a16="http://schemas.microsoft.com/office/drawing/2014/main" id="{9D2CBAAA-1207-4F08-A7BC-F3209FEC47E5}"/>
              </a:ext>
            </a:extLst>
          </p:cNvPr>
          <p:cNvSpPr/>
          <p:nvPr/>
        </p:nvSpPr>
        <p:spPr>
          <a:xfrm>
            <a:off x="8784769" y="2043992"/>
            <a:ext cx="979714" cy="1537312"/>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endParaRPr lang="nl-NL" sz="1400" dirty="0">
              <a:solidFill>
                <a:schemeClr val="tx1"/>
              </a:solidFill>
            </a:endParaRPr>
          </a:p>
        </p:txBody>
      </p:sp>
      <p:sp>
        <p:nvSpPr>
          <p:cNvPr id="28" name="Rectangle: Rounded Corners 27">
            <a:extLst>
              <a:ext uri="{FF2B5EF4-FFF2-40B4-BE49-F238E27FC236}">
                <a16:creationId xmlns:a16="http://schemas.microsoft.com/office/drawing/2014/main" id="{ED65AB85-763E-4152-AD8A-C30F371D0A75}"/>
              </a:ext>
            </a:extLst>
          </p:cNvPr>
          <p:cNvSpPr/>
          <p:nvPr/>
        </p:nvSpPr>
        <p:spPr>
          <a:xfrm>
            <a:off x="8340632" y="3581304"/>
            <a:ext cx="1867988" cy="6572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Portal UE</a:t>
            </a:r>
            <a:endParaRPr lang="nl-NL" sz="1400" b="1" dirty="0">
              <a:solidFill>
                <a:schemeClr val="tx1"/>
              </a:solidFill>
            </a:endParaRPr>
          </a:p>
        </p:txBody>
      </p:sp>
      <p:cxnSp>
        <p:nvCxnSpPr>
          <p:cNvPr id="30" name="Straight Arrow Connector 29">
            <a:extLst>
              <a:ext uri="{FF2B5EF4-FFF2-40B4-BE49-F238E27FC236}">
                <a16:creationId xmlns:a16="http://schemas.microsoft.com/office/drawing/2014/main" id="{92685E0D-17D7-42B1-99CE-55BD43D60873}"/>
              </a:ext>
            </a:extLst>
          </p:cNvPr>
          <p:cNvCxnSpPr>
            <a:cxnSpLocks/>
            <a:endCxn id="39" idx="0"/>
          </p:cNvCxnSpPr>
          <p:nvPr/>
        </p:nvCxnSpPr>
        <p:spPr>
          <a:xfrm flipH="1">
            <a:off x="7589516" y="4228629"/>
            <a:ext cx="966655" cy="90245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0360AD8-51C7-4434-89A4-C0ABF82BF213}"/>
              </a:ext>
            </a:extLst>
          </p:cNvPr>
          <p:cNvCxnSpPr>
            <a:cxnSpLocks/>
            <a:endCxn id="41" idx="0"/>
          </p:cNvCxnSpPr>
          <p:nvPr/>
        </p:nvCxnSpPr>
        <p:spPr>
          <a:xfrm flipH="1">
            <a:off x="8712920" y="4238551"/>
            <a:ext cx="339640" cy="89253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D04739-7DBF-4DB7-8BC0-85A57B321215}"/>
              </a:ext>
            </a:extLst>
          </p:cNvPr>
          <p:cNvCxnSpPr>
            <a:cxnSpLocks/>
            <a:endCxn id="44" idx="0"/>
          </p:cNvCxnSpPr>
          <p:nvPr/>
        </p:nvCxnSpPr>
        <p:spPr>
          <a:xfrm>
            <a:off x="9483634" y="4238551"/>
            <a:ext cx="418016" cy="89253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A51E42B-AF0A-4E93-B78B-7E8BC7061353}"/>
              </a:ext>
            </a:extLst>
          </p:cNvPr>
          <p:cNvCxnSpPr>
            <a:cxnSpLocks/>
          </p:cNvCxnSpPr>
          <p:nvPr/>
        </p:nvCxnSpPr>
        <p:spPr>
          <a:xfrm>
            <a:off x="10172694" y="4226375"/>
            <a:ext cx="548642" cy="9047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A746E15D-A5F6-4359-ADCE-E5533340AEF5}"/>
              </a:ext>
            </a:extLst>
          </p:cNvPr>
          <p:cNvSpPr/>
          <p:nvPr/>
        </p:nvSpPr>
        <p:spPr>
          <a:xfrm>
            <a:off x="7132316" y="5131086"/>
            <a:ext cx="914400" cy="35897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France</a:t>
            </a:r>
            <a:endParaRPr lang="nl-NL" sz="1400" b="1" dirty="0">
              <a:solidFill>
                <a:schemeClr val="tx1"/>
              </a:solidFill>
            </a:endParaRPr>
          </a:p>
        </p:txBody>
      </p:sp>
      <p:sp>
        <p:nvSpPr>
          <p:cNvPr id="41" name="Rectangle: Rounded Corners 40">
            <a:extLst>
              <a:ext uri="{FF2B5EF4-FFF2-40B4-BE49-F238E27FC236}">
                <a16:creationId xmlns:a16="http://schemas.microsoft.com/office/drawing/2014/main" id="{23FA7D1D-BCE6-4138-810D-A5A9A7697A63}"/>
              </a:ext>
            </a:extLst>
          </p:cNvPr>
          <p:cNvSpPr/>
          <p:nvPr/>
        </p:nvSpPr>
        <p:spPr>
          <a:xfrm>
            <a:off x="8085900" y="5131086"/>
            <a:ext cx="1254039" cy="35897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Allemagne</a:t>
            </a:r>
            <a:endParaRPr lang="nl-NL" sz="1400" b="1" dirty="0">
              <a:solidFill>
                <a:schemeClr val="tx1"/>
              </a:solidFill>
            </a:endParaRPr>
          </a:p>
        </p:txBody>
      </p:sp>
      <p:sp>
        <p:nvSpPr>
          <p:cNvPr id="43" name="Rectangle: Rounded Corners 42">
            <a:extLst>
              <a:ext uri="{FF2B5EF4-FFF2-40B4-BE49-F238E27FC236}">
                <a16:creationId xmlns:a16="http://schemas.microsoft.com/office/drawing/2014/main" id="{AB6651FF-F472-4A01-B679-CC60A8B3F638}"/>
              </a:ext>
            </a:extLst>
          </p:cNvPr>
          <p:cNvSpPr/>
          <p:nvPr/>
        </p:nvSpPr>
        <p:spPr>
          <a:xfrm>
            <a:off x="10535180" y="5131085"/>
            <a:ext cx="914400" cy="35897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Italie </a:t>
            </a:r>
            <a:endParaRPr lang="nl-NL" sz="1400" b="1" dirty="0">
              <a:solidFill>
                <a:schemeClr val="tx1"/>
              </a:solidFill>
            </a:endParaRPr>
          </a:p>
        </p:txBody>
      </p:sp>
      <p:sp>
        <p:nvSpPr>
          <p:cNvPr id="44" name="Rectangle: Rounded Corners 43">
            <a:extLst>
              <a:ext uri="{FF2B5EF4-FFF2-40B4-BE49-F238E27FC236}">
                <a16:creationId xmlns:a16="http://schemas.microsoft.com/office/drawing/2014/main" id="{E8391F16-2F5D-4905-90AF-0C46FA52D282}"/>
              </a:ext>
            </a:extLst>
          </p:cNvPr>
          <p:cNvSpPr/>
          <p:nvPr/>
        </p:nvSpPr>
        <p:spPr>
          <a:xfrm>
            <a:off x="9444450" y="5131086"/>
            <a:ext cx="914400" cy="35897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08000" tIns="72000" rIns="108000" bIns="72000" rtlCol="0" anchor="ctr"/>
          <a:lstStyle/>
          <a:p>
            <a:pPr algn="ctr"/>
            <a:r>
              <a:rPr lang="fr-BE" sz="1400" b="1" dirty="0">
                <a:solidFill>
                  <a:schemeClr val="tx1"/>
                </a:solidFill>
              </a:rPr>
              <a:t>Grèce</a:t>
            </a:r>
            <a:endParaRPr lang="nl-NL" sz="1400" b="1" dirty="0">
              <a:solidFill>
                <a:schemeClr val="tx1"/>
              </a:solidFill>
            </a:endParaRPr>
          </a:p>
        </p:txBody>
      </p:sp>
    </p:spTree>
    <p:extLst>
      <p:ext uri="{BB962C8B-B14F-4D97-AF65-F5344CB8AC3E}">
        <p14:creationId xmlns:p14="http://schemas.microsoft.com/office/powerpoint/2010/main" val="2502675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ITLESLIDEIMAGE" val="True"/>
  <p:tag name="TITLESLIDEIMAGEOPTION" val="1"/>
  <p:tag name="SLIDEDATE" val="19 octobre 2022"/>
  <p:tag name="SLIDENUMBER" val="True"/>
  <p:tag name="SLIDECOPYRIGHT" val="© Bird &amp; Bird LLP"/>
  <p:tag name="SLIDECOPYRIGHTLOGO" val="False"/>
  <p:tag name="ACCOLADESINCLUDED" val="False"/>
  <p:tag name="ACCOLADENUMBER" val=" 0"/>
  <p:tag name="TWOBIRDSOFFICES" val="True"/>
  <p:tag name="DISCLAIMERLANGUAGE" val="Chinese"/>
  <p:tag name="COLOURTHEME" val="Blue"/>
  <p:tag name="TWOBIRDSLOGO" val="Standard"/>
  <p:tag name="TWOBIRDSVALID" val="True"/>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D2EEC3E2-84DA-440B-9787-519917DB30B8}" vid="{35C4F7BA-1261-4842-8FDD-64B1FB2DD7D4}"/>
    </a:ext>
  </a:extLst>
</a:theme>
</file>

<file path=ppt/theme/theme2.xml><?xml version="1.0" encoding="utf-8"?>
<a:theme xmlns:a="http://schemas.openxmlformats.org/drawingml/2006/main" name="1_Bird &amp; Bird - 16x9">
  <a:themeElements>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B529E14C-4340-4235-B10E-B1092BB43406}" vid="{E131E02B-1C93-43F0-B208-4F449FF118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1 6 " ? >  
 < p r o p e r t i e s   x m l n s = " h t t p : / / w w w . i m a n a g e . c o m / w o r k / x m l s c h e m a " >  
     < d o c u m e n t i d > A D M I N ! 5 4 3 4 0 0 6 7 . 4 < / d o c u m e n t i d >  
     < s e n d e r i d > M Z M < / s e n d e r i d >  
     < s e n d e r e m a i l > M A R C . M A R T E N S @ T W O B I R D S . C O M < / s e n d e r e m a i l >  
     < l a s t m o d i f i e d > 2 0 2 2 - 1 1 - 1 4 T 2 2 : 2 2 : 5 7 . 0 0 0 0 0 0 0 + 0 1 : 0 0 < / l a s t m o d i f i e d >  
     < d a t a b a s e > A D M I N < / 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D9CF9-8FFE-42E6-A34E-F2A385143CE7}">
  <ds:schemaRefs>
    <ds:schemaRef ds:uri="http://purl.org/dc/terms/"/>
    <ds:schemaRef ds:uri="http://purl.org/dc/elements/1.1/"/>
    <ds:schemaRef ds:uri="http://purl.org/dc/dcmitype/"/>
    <ds:schemaRef ds:uri="http://schemas.microsoft.com/sharepoint/v3"/>
    <ds:schemaRef ds:uri="http://schemas.openxmlformats.org/package/2006/metadata/core-properties"/>
    <ds:schemaRef ds:uri="e139d09a-41d9-45b5-98a0-2e84292a6e2c"/>
    <ds:schemaRef ds:uri="http://www.w3.org/XML/1998/namespace"/>
    <ds:schemaRef ds:uri="http://schemas.microsoft.com/office/2006/documentManagement/types"/>
    <ds:schemaRef ds:uri="http://schemas.microsoft.com/office/infopath/2007/PartnerControls"/>
    <ds:schemaRef ds:uri="a98157ff-b017-4921-8ad2-a7dd8004cc35"/>
    <ds:schemaRef ds:uri="http://schemas.microsoft.com/office/2006/metadata/properties"/>
  </ds:schemaRefs>
</ds:datastoreItem>
</file>

<file path=customXml/itemProps2.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3.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Our Brand - 16x9 template</Template>
  <TotalTime>5663</TotalTime>
  <Words>9670</Words>
  <Application>Microsoft Office PowerPoint</Application>
  <PresentationFormat>Widescreen</PresentationFormat>
  <Paragraphs>611</Paragraphs>
  <Slides>24</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35 Light</vt:lpstr>
      <vt:lpstr>Arial</vt:lpstr>
      <vt:lpstr>Calibri</vt:lpstr>
      <vt:lpstr>Calibri Light</vt:lpstr>
      <vt:lpstr>Courier New</vt:lpstr>
      <vt:lpstr>Georgia</vt:lpstr>
      <vt:lpstr>OpenSans-Light</vt:lpstr>
      <vt:lpstr>proxima-nova</vt:lpstr>
      <vt:lpstr>Symbol</vt:lpstr>
      <vt:lpstr>Times New Roman</vt:lpstr>
      <vt:lpstr>Verdana</vt:lpstr>
      <vt:lpstr>Bird &amp; Bird - 16x9</vt:lpstr>
      <vt:lpstr>1_Bird &amp; Bird - 16x9</vt:lpstr>
      <vt:lpstr>Règlement de l'UE sur les essais cliniques</vt:lpstr>
      <vt:lpstr>Agenda</vt:lpstr>
      <vt:lpstr>Essais Cliniques dans le temps</vt:lpstr>
      <vt:lpstr>Introduction au règlement sur les essais cliniques</vt:lpstr>
      <vt:lpstr>Rappel Champ d'application du Règlement EC</vt:lpstr>
      <vt:lpstr>Principaux changements dans le règlement</vt:lpstr>
      <vt:lpstr>PowerPoint Presentation</vt:lpstr>
      <vt:lpstr>Nouvelle procédure de soumission </vt:lpstr>
      <vt:lpstr>Nouvelle procédure de soumission </vt:lpstr>
      <vt:lpstr>Rappel des délais stricts (max. 160 jours) (art 5-8)</vt:lpstr>
      <vt:lpstr>Système d'Information sur les Essais  Clinical Trials Information System (CTIS) </vt:lpstr>
      <vt:lpstr>Clinical Trials Information System (CTIS) </vt:lpstr>
      <vt:lpstr>Plus de transparence</vt:lpstr>
      <vt:lpstr>Exceptions limitées à la transparence</vt:lpstr>
      <vt:lpstr>Limitations à la transparence Report</vt:lpstr>
      <vt:lpstr>Copromotion</vt:lpstr>
      <vt:lpstr>Nouveau concept d'essais cliniques à faible niveau d'intervention  </vt:lpstr>
      <vt:lpstr>Mise en œuvre du Règlement en France</vt:lpstr>
      <vt:lpstr>Avantages</vt:lpstr>
      <vt:lpstr>Q&amp;A</vt:lpstr>
      <vt:lpstr>Mise à jour des conditions en matière de consentement éclairé</vt:lpstr>
      <vt:lpstr>Utilisation secondaire des données pour la recherche scientifique - nouvelle base juridique ? </vt:lpstr>
      <vt:lpstr>Autres changements importants</vt:lpstr>
      <vt:lpstr>Transparency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Clinical Trials Regulation</dc:title>
  <dc:creator>Lora Arifagic</dc:creator>
  <cp:lastModifiedBy>Marc Martens</cp:lastModifiedBy>
  <cp:revision>38</cp:revision>
  <dcterms:created xsi:type="dcterms:W3CDTF">2022-10-19T09:34:40Z</dcterms:created>
  <dcterms:modified xsi:type="dcterms:W3CDTF">2022-11-14T21:22:57Z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0x01010025D18E754D399F47815B5731EFB7C9E7</vt:lpwstr>
  </property>
  <property fmtid="{D5CDD505-2E9C-101B-9397-08002B2CF9AE}" pid="3" name="TwoBirdsTemplateName">
    <vt:lpwstr>Our Brand - 16x9 template</vt:lpwstr>
  </property>
  <property fmtid="{D5CDD505-2E9C-101B-9397-08002B2CF9AE}" pid="4" name="TwoBirdsTemplateDate">
    <vt:lpwstr>11 December 2022</vt:lpwstr>
  </property>
  <property fmtid="{D5CDD505-2E9C-101B-9397-08002B2CF9AE}" pid="5" name="TwoBirdsTemplateVersion">
    <vt:lpwstr>1.0</vt:lpwstr>
  </property>
</Properties>
</file>