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0" r:id="rId2"/>
    <p:sldId id="295" r:id="rId3"/>
    <p:sldId id="291" r:id="rId4"/>
    <p:sldId id="294" r:id="rId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33CC"/>
    <a:srgbClr val="0000FF"/>
    <a:srgbClr val="3333CC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9" autoAdjust="0"/>
    <p:restoredTop sz="94255" autoAdjust="0"/>
  </p:normalViewPr>
  <p:slideViewPr>
    <p:cSldViewPr>
      <p:cViewPr varScale="1">
        <p:scale>
          <a:sx n="105" d="100"/>
          <a:sy n="105" d="100"/>
        </p:scale>
        <p:origin x="184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3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6CD158EC-2681-4742-8CA7-45910C6BBA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0579940-D1BD-4103-9C8B-71E35787DE6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6C8B3AE-A07F-4F0D-8157-5A6801E416A1}" type="datetimeFigureOut">
              <a:rPr lang="fr-FR"/>
              <a:pPr>
                <a:defRPr/>
              </a:pPr>
              <a:t>07/12/2022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4F9D613-A1A5-49BF-B3A8-93731E008CB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68739C1-8478-47CE-8A72-96091AAC4F7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31F91F7-6A4C-465C-9DB6-F4AD89094F79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15266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3C97BA6E-3989-48CD-9DD9-0B17DE970B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0A40138-AC0D-4EA7-A2A2-0EBB8C2BCBF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298CB68-63A0-4359-A38D-5A4ED8332291}" type="datetimeFigureOut">
              <a:rPr lang="fr-FR"/>
              <a:pPr>
                <a:defRPr/>
              </a:pPr>
              <a:t>07/12/2022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377CFA38-F856-43A2-8A7A-B6AF0F3E6A0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1949D833-C426-4F7A-AC23-3EAD94B55B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B7A9D3-AC58-4622-A7A5-8659D0967B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62E912B-0B88-435F-AED4-E500E4D631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3FE9638-378C-450F-B8D9-DBFAAB3E7F04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748202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>
            <a:extLst>
              <a:ext uri="{FF2B5EF4-FFF2-40B4-BE49-F238E27FC236}">
                <a16:creationId xmlns:a16="http://schemas.microsoft.com/office/drawing/2014/main" id="{E2A64C5A-143F-47E4-ADAF-E4F04A3C3DA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Espace réservé des commentaires 2">
            <a:extLst>
              <a:ext uri="{FF2B5EF4-FFF2-40B4-BE49-F238E27FC236}">
                <a16:creationId xmlns:a16="http://schemas.microsoft.com/office/drawing/2014/main" id="{195EABDF-4A19-45A7-AC0C-0B16C07A24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fr-FR"/>
          </a:p>
        </p:txBody>
      </p:sp>
      <p:sp>
        <p:nvSpPr>
          <p:cNvPr id="7172" name="Espace réservé du numéro de diapositive 3">
            <a:extLst>
              <a:ext uri="{FF2B5EF4-FFF2-40B4-BE49-F238E27FC236}">
                <a16:creationId xmlns:a16="http://schemas.microsoft.com/office/drawing/2014/main" id="{DB5B1EBD-13B3-4CC5-814E-1E1391CC81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6CB52E-6449-4A11-8668-2F7454B6CCC1}" type="slidenum">
              <a:rPr lang="fr-FR" altLang="fr-FR"/>
              <a:pPr>
                <a:spcBef>
                  <a:spcPct val="0"/>
                </a:spcBef>
              </a:pPr>
              <a:t>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30043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>
            <a:extLst>
              <a:ext uri="{FF2B5EF4-FFF2-40B4-BE49-F238E27FC236}">
                <a16:creationId xmlns:a16="http://schemas.microsoft.com/office/drawing/2014/main" id="{E2A64C5A-143F-47E4-ADAF-E4F04A3C3DA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Espace réservé des commentaires 2">
            <a:extLst>
              <a:ext uri="{FF2B5EF4-FFF2-40B4-BE49-F238E27FC236}">
                <a16:creationId xmlns:a16="http://schemas.microsoft.com/office/drawing/2014/main" id="{195EABDF-4A19-45A7-AC0C-0B16C07A24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fr-FR" dirty="0"/>
          </a:p>
        </p:txBody>
      </p:sp>
      <p:sp>
        <p:nvSpPr>
          <p:cNvPr id="7172" name="Espace réservé du numéro de diapositive 3">
            <a:extLst>
              <a:ext uri="{FF2B5EF4-FFF2-40B4-BE49-F238E27FC236}">
                <a16:creationId xmlns:a16="http://schemas.microsoft.com/office/drawing/2014/main" id="{DB5B1EBD-13B3-4CC5-814E-1E1391CC81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6CB52E-6449-4A11-8668-2F7454B6CCC1}" type="slidenum">
              <a:rPr lang="fr-FR" altLang="fr-FR"/>
              <a:pPr>
                <a:spcBef>
                  <a:spcPct val="0"/>
                </a:spcBef>
              </a:pPr>
              <a:t>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55645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>
            <a:extLst>
              <a:ext uri="{FF2B5EF4-FFF2-40B4-BE49-F238E27FC236}">
                <a16:creationId xmlns:a16="http://schemas.microsoft.com/office/drawing/2014/main" id="{E2A64C5A-143F-47E4-ADAF-E4F04A3C3DA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Espace réservé des commentaires 2">
            <a:extLst>
              <a:ext uri="{FF2B5EF4-FFF2-40B4-BE49-F238E27FC236}">
                <a16:creationId xmlns:a16="http://schemas.microsoft.com/office/drawing/2014/main" id="{195EABDF-4A19-45A7-AC0C-0B16C07A24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fr-FR" dirty="0"/>
          </a:p>
        </p:txBody>
      </p:sp>
      <p:sp>
        <p:nvSpPr>
          <p:cNvPr id="7172" name="Espace réservé du numéro de diapositive 3">
            <a:extLst>
              <a:ext uri="{FF2B5EF4-FFF2-40B4-BE49-F238E27FC236}">
                <a16:creationId xmlns:a16="http://schemas.microsoft.com/office/drawing/2014/main" id="{DB5B1EBD-13B3-4CC5-814E-1E1391CC81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6CB52E-6449-4A11-8668-2F7454B6CCC1}" type="slidenum">
              <a:rPr lang="fr-FR" altLang="fr-FR"/>
              <a:pPr>
                <a:spcBef>
                  <a:spcPct val="0"/>
                </a:spcBef>
              </a:pPr>
              <a:t>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92646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>
            <a:extLst>
              <a:ext uri="{FF2B5EF4-FFF2-40B4-BE49-F238E27FC236}">
                <a16:creationId xmlns:a16="http://schemas.microsoft.com/office/drawing/2014/main" id="{E2A64C5A-143F-47E4-ADAF-E4F04A3C3DA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Espace réservé des commentaires 2">
            <a:extLst>
              <a:ext uri="{FF2B5EF4-FFF2-40B4-BE49-F238E27FC236}">
                <a16:creationId xmlns:a16="http://schemas.microsoft.com/office/drawing/2014/main" id="{195EABDF-4A19-45A7-AC0C-0B16C07A24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fr-FR" dirty="0"/>
          </a:p>
        </p:txBody>
      </p:sp>
      <p:sp>
        <p:nvSpPr>
          <p:cNvPr id="7172" name="Espace réservé du numéro de diapositive 3">
            <a:extLst>
              <a:ext uri="{FF2B5EF4-FFF2-40B4-BE49-F238E27FC236}">
                <a16:creationId xmlns:a16="http://schemas.microsoft.com/office/drawing/2014/main" id="{DB5B1EBD-13B3-4CC5-814E-1E1391CC81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6CB52E-6449-4A11-8668-2F7454B6CCC1}" type="slidenum">
              <a:rPr lang="fr-FR" altLang="fr-FR"/>
              <a:pPr>
                <a:spcBef>
                  <a:spcPct val="0"/>
                </a:spcBef>
              </a:pPr>
              <a:t>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23685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6D0B63-F479-4BF9-813F-4FF8FDBA8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8E813-2A7F-4C0C-9AC2-6A658089ACF5}" type="datetimeFigureOut">
              <a:rPr lang="fr-FR"/>
              <a:pPr>
                <a:defRPr/>
              </a:pPr>
              <a:t>07/12/2022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4A5269-45B4-4499-9ADC-D7762A107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CCB715-FA81-43F5-A5F7-CDEDD656C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A698B-EF6B-4553-A555-614C40E78C5C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44402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D72DE4-6C91-4559-BE5A-17844A24B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EDA9A-03C0-4735-AA11-B381BAD1144B}" type="datetimeFigureOut">
              <a:rPr lang="fr-FR"/>
              <a:pPr>
                <a:defRPr/>
              </a:pPr>
              <a:t>07/12/2022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93FA71-5746-42DA-859F-8038FE991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0ACB7A-37E4-420D-8057-2D8FE769F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3C9A9-CE0C-45A7-AB0C-2A5F73BA47B3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17777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1FB2FD-D3F5-43E5-818D-124773AF1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8DA5A-BCD4-4C55-A0B9-4FDB41A050D4}" type="datetimeFigureOut">
              <a:rPr lang="fr-FR"/>
              <a:pPr>
                <a:defRPr/>
              </a:pPr>
              <a:t>07/12/2022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715B09-577C-4E47-ADBC-1E729B894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F28A1C-2AC0-4140-8D00-9E9FC0A84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278FE-A3AB-48FA-A85F-AB13A808F481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47640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0E5576-D2C3-4C35-B1CE-65A67E90F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0B678-0674-4425-9DCB-48B4A2C256E0}" type="datetimeFigureOut">
              <a:rPr lang="fr-FR"/>
              <a:pPr>
                <a:defRPr/>
              </a:pPr>
              <a:t>07/12/2022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809879-6241-4D92-871B-DD459BF8D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A7E8CC-A016-483A-9E25-BFDDA1BA9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50B87-CDC6-4161-8627-844BE1CB2086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5281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979CF2-5AAE-4F19-A2E5-4AD69FFB4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1A349-631E-4206-8EA0-3998C45A0460}" type="datetimeFigureOut">
              <a:rPr lang="fr-FR"/>
              <a:pPr>
                <a:defRPr/>
              </a:pPr>
              <a:t>07/12/2022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6879C8-07EE-402E-9CC0-EBA6CB8DA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C0EA37-364B-4568-8653-5AC28303C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1E974-CF41-4E03-BAAE-93A368572583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2138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BE3BDEBD-505A-456E-96F8-05786A542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25519-198B-478F-9379-1585EC605960}" type="datetimeFigureOut">
              <a:rPr lang="fr-FR"/>
              <a:pPr>
                <a:defRPr/>
              </a:pPr>
              <a:t>07/12/2022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EE153E2B-037A-4872-BAA3-4E4EDD098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8ABC6D9D-339B-45F9-953C-6347ABEBD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C3BD9-998A-4DFB-ADC5-BB0685BE92D2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8985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D1530155-D57D-4F74-BCEB-4206222D7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6860D-47FB-4DFF-BA6E-42858D77AB22}" type="datetimeFigureOut">
              <a:rPr lang="fr-FR"/>
              <a:pPr>
                <a:defRPr/>
              </a:pPr>
              <a:t>07/12/2022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69F80311-42DB-458B-B617-C87B314D1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D28B08A-EFEF-4A47-BECB-3671C2CB7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758EA-1139-498F-8948-DF3E4DEE2450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5290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8EC555C4-FF5D-44D0-B811-08CC5DE38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FA0DB-C318-40D6-95E4-7272B2262B51}" type="datetimeFigureOut">
              <a:rPr lang="fr-FR"/>
              <a:pPr>
                <a:defRPr/>
              </a:pPr>
              <a:t>07/12/2022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DC18872C-5B5C-4CB4-BDC1-B3835A6AB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28A21E54-669E-4F97-B1D3-50BDA9793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CFE38-DAF9-4266-BB7A-64DEB90EF2F0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08362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3C8F481B-7624-4106-980A-9FB50B254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1B1B2-E88C-4216-8510-B0A346F538BE}" type="datetimeFigureOut">
              <a:rPr lang="fr-FR"/>
              <a:pPr>
                <a:defRPr/>
              </a:pPr>
              <a:t>07/12/2022</a:t>
            </a:fld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28EE95D1-4B56-4ACE-8086-69810C4D5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3140716A-F288-4B0C-B210-BDD0D7A9D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B350D-B3DC-432B-8DE1-AE639AF12CB7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6100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F999869C-8F53-454C-88B1-EDDCE2253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030D7-C690-4E3B-8E79-7066672BD4B8}" type="datetimeFigureOut">
              <a:rPr lang="fr-FR"/>
              <a:pPr>
                <a:defRPr/>
              </a:pPr>
              <a:t>07/12/2022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6152089D-1E75-4769-AD54-464115CFA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1EE53DF8-7C5E-4543-9063-E94202F5B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940A3-C904-4DD2-B6EB-C2F77DC2D706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49127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27BFB01E-3EA1-4203-8CEC-25EC7425C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AA95B-4DE5-467F-BE71-6FDB6D469188}" type="datetimeFigureOut">
              <a:rPr lang="fr-FR"/>
              <a:pPr>
                <a:defRPr/>
              </a:pPr>
              <a:t>07/12/2022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21A45DF2-849D-4A27-9294-B73E4502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03A9A116-7531-438F-981F-DA4BF3777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9E294-8AA8-4167-B18C-C2D44DDCE479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3791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6EC0E946-2488-41DA-84F7-35B892350BE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C1CF4339-7F47-435A-88E8-4A38E14900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C644CE-954C-4337-8E8F-DC669D3325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2745EC-E4AC-4379-9170-546B7D2C1083}" type="datetimeFigureOut">
              <a:rPr lang="fr-FR"/>
              <a:pPr>
                <a:defRPr/>
              </a:pPr>
              <a:t>07/12/2022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13FF14-BED8-4735-B21C-F0E9254038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A4FA01-9046-45CE-839C-4D4D36F7C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78F5F-2FB3-4036-87B2-425F40437ECB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Lafarge\Desktop\header_top.gif">
            <a:extLst>
              <a:ext uri="{FF2B5EF4-FFF2-40B4-BE49-F238E27FC236}">
                <a16:creationId xmlns:a16="http://schemas.microsoft.com/office/drawing/2014/main" id="{F4278E80-EF8A-40BA-BC91-BD4F05FFD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7">
            <a:extLst>
              <a:ext uri="{FF2B5EF4-FFF2-40B4-BE49-F238E27FC236}">
                <a16:creationId xmlns:a16="http://schemas.microsoft.com/office/drawing/2014/main" id="{F889A226-372F-45FD-8EEC-82A8EE5A8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825" y="3284538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fr-FR" sz="1800">
              <a:latin typeface="Arial" panose="020B0604020202020204" pitchFamily="34" charset="0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2BB3885-5FD3-4FBB-AF70-4A47744899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Comité </a:t>
            </a:r>
            <a:r>
              <a:rPr lang="fr-FR" dirty="0" err="1"/>
              <a:t>SMEs</a:t>
            </a:r>
            <a:r>
              <a:rPr lang="fr-FR" dirty="0"/>
              <a:t> &amp; Start-ups</a:t>
            </a:r>
          </a:p>
        </p:txBody>
      </p:sp>
    </p:spTree>
    <p:extLst>
      <p:ext uri="{BB962C8B-B14F-4D97-AF65-F5344CB8AC3E}">
        <p14:creationId xmlns:p14="http://schemas.microsoft.com/office/powerpoint/2010/main" val="2017592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Lafarge\Desktop\header_top.gif">
            <a:extLst>
              <a:ext uri="{FF2B5EF4-FFF2-40B4-BE49-F238E27FC236}">
                <a16:creationId xmlns:a16="http://schemas.microsoft.com/office/drawing/2014/main" id="{F4278E80-EF8A-40BA-BC91-BD4F05FFD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3140716A-F288-4B0C-B210-BDD0D7A9D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27031" y="6333186"/>
            <a:ext cx="54942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dirty="0"/>
              <a:t>P </a:t>
            </a:r>
            <a:fld id="{B00B350D-B3DC-432B-8DE1-AE639AF12CB7}" type="slidenum">
              <a:rPr lang="fr-FR" altLang="fr-FR" smtClean="0"/>
              <a:pPr>
                <a:defRPr/>
              </a:pPr>
              <a:t>2</a:t>
            </a:fld>
            <a:r>
              <a:rPr lang="fr-FR" altLang="fr-FR" dirty="0"/>
              <a:t>/4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DA6C214-E109-40EA-A1F9-5D78EA24AD0E}"/>
              </a:ext>
            </a:extLst>
          </p:cNvPr>
          <p:cNvSpPr/>
          <p:nvPr/>
        </p:nvSpPr>
        <p:spPr>
          <a:xfrm>
            <a:off x="10456" y="1815033"/>
            <a:ext cx="9144000" cy="5040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Évènements organisés en 2022 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E8908A89-4B4D-423B-99C1-824DC1F6DA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101017"/>
              </p:ext>
            </p:extLst>
          </p:nvPr>
        </p:nvGraphicFramePr>
        <p:xfrm>
          <a:off x="13070" y="2636912"/>
          <a:ext cx="9130930" cy="504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0698">
                  <a:extLst>
                    <a:ext uri="{9D8B030D-6E8A-4147-A177-3AD203B41FA5}">
                      <a16:colId xmlns:a16="http://schemas.microsoft.com/office/drawing/2014/main" val="4064080126"/>
                    </a:ext>
                  </a:extLst>
                </a:gridCol>
                <a:gridCol w="6660232">
                  <a:extLst>
                    <a:ext uri="{9D8B030D-6E8A-4147-A177-3AD203B41FA5}">
                      <a16:colId xmlns:a16="http://schemas.microsoft.com/office/drawing/2014/main" val="200320553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fr-FR" sz="2000" dirty="0">
                          <a:effectLst/>
                        </a:rPr>
                        <a:t>19 avril : table ronde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539" marR="56539" marT="0" marB="0" anchor="b"/>
                </a:tc>
                <a:tc>
                  <a:txBody>
                    <a:bodyPr/>
                    <a:lstStyle/>
                    <a:p>
                      <a:r>
                        <a:rPr lang="en-GB" sz="20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Table ronde avec 4iP Council sur SMEs/start-ups and SEPs</a:t>
                      </a:r>
                    </a:p>
                  </a:txBody>
                  <a:tcPr marL="56539" marR="56539" marT="0" marB="0" anchor="b"/>
                </a:tc>
                <a:extLst>
                  <a:ext uri="{0D108BD9-81ED-4DB2-BD59-A6C34878D82A}">
                    <a16:rowId xmlns:a16="http://schemas.microsoft.com/office/drawing/2014/main" val="2153275552"/>
                  </a:ext>
                </a:extLst>
              </a:tr>
            </a:tbl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1D9DDBEC-4D01-4A13-905B-815AF20950AD}"/>
              </a:ext>
            </a:extLst>
          </p:cNvPr>
          <p:cNvSpPr txBox="1"/>
          <p:nvPr/>
        </p:nvSpPr>
        <p:spPr>
          <a:xfrm>
            <a:off x="10456" y="3573016"/>
            <a:ext cx="913354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endParaRPr lang="pt-BR" b="0" i="0" dirty="0">
              <a:solidFill>
                <a:srgbClr val="000000"/>
              </a:solidFill>
              <a:effectLst/>
              <a:latin typeface="+mj-lt"/>
            </a:endParaRP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0D40B6A3-37A7-4A5B-AFCB-967ABC922639}"/>
              </a:ext>
            </a:extLst>
          </p:cNvPr>
          <p:cNvGraphicFramePr>
            <a:graphicFrameLocks noGrp="1"/>
          </p:cNvGraphicFramePr>
          <p:nvPr/>
        </p:nvGraphicFramePr>
        <p:xfrm>
          <a:off x="10456" y="805295"/>
          <a:ext cx="9144000" cy="86868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159583667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57715741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8655812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br>
                        <a:rPr lang="fr-FR" sz="1400" dirty="0">
                          <a:solidFill>
                            <a:srgbClr val="184F78"/>
                          </a:solidFill>
                          <a:effectLst/>
                          <a:latin typeface="+mn-lt"/>
                        </a:rPr>
                      </a:br>
                      <a:r>
                        <a:rPr lang="fr-FR" sz="1400" dirty="0">
                          <a:solidFill>
                            <a:srgbClr val="184F78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  <a:p>
                      <a:r>
                        <a:rPr lang="fr-FR" sz="1400" b="1" dirty="0">
                          <a:solidFill>
                            <a:srgbClr val="184F78"/>
                          </a:solidFill>
                          <a:effectLst/>
                          <a:latin typeface="+mn-lt"/>
                        </a:rPr>
                        <a:t>Comité </a:t>
                      </a:r>
                      <a:r>
                        <a:rPr lang="fr-FR" sz="1400" b="1" dirty="0" err="1">
                          <a:solidFill>
                            <a:srgbClr val="184F78"/>
                          </a:solidFill>
                          <a:effectLst/>
                          <a:latin typeface="+mn-lt"/>
                        </a:rPr>
                        <a:t>SMEs</a:t>
                      </a:r>
                      <a:r>
                        <a:rPr lang="fr-FR" sz="1400" b="1" dirty="0">
                          <a:solidFill>
                            <a:srgbClr val="184F78"/>
                          </a:solidFill>
                          <a:effectLst/>
                          <a:latin typeface="+mn-lt"/>
                        </a:rPr>
                        <a:t>, Start-ups</a:t>
                      </a:r>
                      <a:endParaRPr lang="fr-FR" sz="1400" dirty="0">
                        <a:solidFill>
                          <a:srgbClr val="184F78"/>
                        </a:solidFill>
                        <a:effectLst/>
                        <a:latin typeface="+mn-lt"/>
                      </a:endParaRPr>
                    </a:p>
                    <a:p>
                      <a:r>
                        <a:rPr lang="fr-FR" sz="1400" dirty="0">
                          <a:solidFill>
                            <a:srgbClr val="184F78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rgbClr val="184F78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effectLst/>
                        <a:latin typeface="+mn-lt"/>
                      </a:endParaRP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299150"/>
                  </a:ext>
                </a:extLst>
              </a:tr>
            </a:tbl>
          </a:graphicData>
        </a:graphic>
      </p:graphicFrame>
      <p:graphicFrame>
        <p:nvGraphicFramePr>
          <p:cNvPr id="4" name="Tableau 2">
            <a:extLst>
              <a:ext uri="{FF2B5EF4-FFF2-40B4-BE49-F238E27FC236}">
                <a16:creationId xmlns:a16="http://schemas.microsoft.com/office/drawing/2014/main" id="{629FABB2-FE09-6FA5-2ADC-118FBA5CAB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826473"/>
              </p:ext>
            </p:extLst>
          </p:nvPr>
        </p:nvGraphicFramePr>
        <p:xfrm>
          <a:off x="-12752" y="3547616"/>
          <a:ext cx="9130930" cy="609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2784">
                  <a:extLst>
                    <a:ext uri="{9D8B030D-6E8A-4147-A177-3AD203B41FA5}">
                      <a16:colId xmlns:a16="http://schemas.microsoft.com/office/drawing/2014/main" val="4064080126"/>
                    </a:ext>
                  </a:extLst>
                </a:gridCol>
                <a:gridCol w="6598146">
                  <a:extLst>
                    <a:ext uri="{9D8B030D-6E8A-4147-A177-3AD203B41FA5}">
                      <a16:colId xmlns:a16="http://schemas.microsoft.com/office/drawing/2014/main" val="20032055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20 octobre: table ronde</a:t>
                      </a:r>
                    </a:p>
                  </a:txBody>
                  <a:tcPr marL="56539" marR="56539" marT="0" marB="0" anchor="b"/>
                </a:tc>
                <a:tc>
                  <a:txBody>
                    <a:bodyPr/>
                    <a:lstStyle/>
                    <a:p>
                      <a:r>
                        <a:rPr lang="en-GB" sz="2000" noProof="0" dirty="0">
                          <a:effectLst/>
                        </a:rPr>
                        <a:t>Table ronde avec 4iP Council  - “</a:t>
                      </a:r>
                      <a:r>
                        <a:rPr lang="fr-FR" sz="2000" noProof="0" dirty="0">
                          <a:effectLst/>
                        </a:rPr>
                        <a:t>Est-ce que les petites sociétés souffrent plus que les autres de la violation de brevet </a:t>
                      </a:r>
                      <a:r>
                        <a:rPr lang="en-GB" sz="2000" noProof="0" dirty="0">
                          <a:effectLst/>
                        </a:rPr>
                        <a:t>?”</a:t>
                      </a:r>
                      <a:endParaRPr lang="en-GB" sz="2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539" marR="56539" marT="0" marB="0" anchor="b"/>
                </a:tc>
                <a:extLst>
                  <a:ext uri="{0D108BD9-81ED-4DB2-BD59-A6C34878D82A}">
                    <a16:rowId xmlns:a16="http://schemas.microsoft.com/office/drawing/2014/main" val="2153275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290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Lafarge\Desktop\header_top.gif">
            <a:extLst>
              <a:ext uri="{FF2B5EF4-FFF2-40B4-BE49-F238E27FC236}">
                <a16:creationId xmlns:a16="http://schemas.microsoft.com/office/drawing/2014/main" id="{F4278E80-EF8A-40BA-BC91-BD4F05FFD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3140716A-F288-4B0C-B210-BDD0D7A9D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27031" y="6333186"/>
            <a:ext cx="54942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dirty="0"/>
              <a:t>P </a:t>
            </a:r>
            <a:fld id="{B00B350D-B3DC-432B-8DE1-AE639AF12CB7}" type="slidenum">
              <a:rPr lang="fr-FR" altLang="fr-FR" smtClean="0"/>
              <a:pPr>
                <a:defRPr/>
              </a:pPr>
              <a:t>3</a:t>
            </a:fld>
            <a:r>
              <a:rPr lang="fr-FR" altLang="fr-FR" dirty="0"/>
              <a:t>/4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DA6C214-E109-40EA-A1F9-5D78EA24AD0E}"/>
              </a:ext>
            </a:extLst>
          </p:cNvPr>
          <p:cNvSpPr/>
          <p:nvPr/>
        </p:nvSpPr>
        <p:spPr>
          <a:xfrm>
            <a:off x="0" y="1556792"/>
            <a:ext cx="9144000" cy="5040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Un nouveau membre dans la gouvernance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C81E629-1929-4B62-B7BF-BBDF889B8950}"/>
              </a:ext>
            </a:extLst>
          </p:cNvPr>
          <p:cNvSpPr/>
          <p:nvPr/>
        </p:nvSpPr>
        <p:spPr>
          <a:xfrm>
            <a:off x="26861" y="3198777"/>
            <a:ext cx="9144000" cy="5040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Des priorités sur les nouvelles technologies dites « frontières », applications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AF47F1C-170A-4AD5-9FB4-0A9973CEC681}"/>
              </a:ext>
            </a:extLst>
          </p:cNvPr>
          <p:cNvSpPr/>
          <p:nvPr/>
        </p:nvSpPr>
        <p:spPr>
          <a:xfrm>
            <a:off x="958" y="4941168"/>
            <a:ext cx="9144000" cy="5040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Un modèle mixte entre travail entre membres et conférences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5711932-9DBF-4F50-8BAB-D41AE23A0DB3}"/>
              </a:ext>
            </a:extLst>
          </p:cNvPr>
          <p:cNvSpPr txBox="1"/>
          <p:nvPr/>
        </p:nvSpPr>
        <p:spPr>
          <a:xfrm>
            <a:off x="209139" y="2137432"/>
            <a:ext cx="8827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/>
              <a:t>Romain Vidal rejoint la gouvernance du comité déjà constituée de C. Le Floch, G. Bouma Morio, V. Bolinches, V. Blum et N. Girardin.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3D3A568-BBB4-4803-B41C-4A8C03AD5719}"/>
              </a:ext>
            </a:extLst>
          </p:cNvPr>
          <p:cNvSpPr txBox="1"/>
          <p:nvPr/>
        </p:nvSpPr>
        <p:spPr>
          <a:xfrm>
            <a:off x="185183" y="3864670"/>
            <a:ext cx="88273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/>
              <a:t>Focus principal sur la technologie Blockchain et ces sujets connexes liés aux </a:t>
            </a:r>
            <a:r>
              <a:rPr lang="fr-FR" sz="1600" dirty="0" err="1"/>
              <a:t>NFTs</a:t>
            </a:r>
            <a:r>
              <a:rPr lang="fr-FR" sz="1600" dirty="0"/>
              <a:t>, aux </a:t>
            </a:r>
            <a:r>
              <a:rPr lang="fr-FR" sz="1600" dirty="0" err="1"/>
              <a:t>métaverses</a:t>
            </a:r>
            <a:r>
              <a:rPr lang="fr-FR" sz="1600" dirty="0"/>
              <a:t>, à la tokenisation, </a:t>
            </a:r>
            <a:r>
              <a:rPr lang="fr-FR" sz="1600" dirty="0" err="1"/>
              <a:t>cryptocurrency</a:t>
            </a:r>
            <a:r>
              <a:rPr lang="fr-FR" sz="1600" dirty="0"/>
              <a:t>, smart </a:t>
            </a:r>
            <a:r>
              <a:rPr lang="fr-FR" sz="1600" dirty="0" err="1"/>
              <a:t>contracts</a:t>
            </a:r>
            <a:r>
              <a:rPr lang="fr-FR" sz="1600" dirty="0"/>
              <a:t>, </a:t>
            </a:r>
            <a:r>
              <a:rPr lang="fr-FR" sz="1600" dirty="0" err="1"/>
              <a:t>etc</a:t>
            </a:r>
            <a:r>
              <a:rPr lang="fr-FR" sz="1600" dirty="0"/>
              <a:t> : vulgarisation.  Applications concrètes de la blockchain: IP monétisation, IP management, IP protection. IA également abordée comme sujet complémentaire.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E023F083-9B68-4A16-AF9E-EB47FE52A4D4}"/>
              </a:ext>
            </a:extLst>
          </p:cNvPr>
          <p:cNvSpPr txBox="1"/>
          <p:nvPr/>
        </p:nvSpPr>
        <p:spPr>
          <a:xfrm>
            <a:off x="209139" y="5596758"/>
            <a:ext cx="8827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/>
              <a:t>Après de nombreuses réunions en ligne, retour à un régime mixte avec une réunion hybride de travail entre membres tous les deux mois – 2 conférences par an. </a:t>
            </a:r>
          </a:p>
        </p:txBody>
      </p:sp>
    </p:spTree>
    <p:extLst>
      <p:ext uri="{BB962C8B-B14F-4D97-AF65-F5344CB8AC3E}">
        <p14:creationId xmlns:p14="http://schemas.microsoft.com/office/powerpoint/2010/main" val="2633803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Lafarge\Desktop\header_top.gif">
            <a:extLst>
              <a:ext uri="{FF2B5EF4-FFF2-40B4-BE49-F238E27FC236}">
                <a16:creationId xmlns:a16="http://schemas.microsoft.com/office/drawing/2014/main" id="{F4278E80-EF8A-40BA-BC91-BD4F05FFD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3140716A-F288-4B0C-B210-BDD0D7A9D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27031" y="6333186"/>
            <a:ext cx="54942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dirty="0"/>
              <a:t>P </a:t>
            </a:r>
            <a:fld id="{B00B350D-B3DC-432B-8DE1-AE639AF12CB7}" type="slidenum">
              <a:rPr lang="fr-FR" altLang="fr-FR" smtClean="0"/>
              <a:pPr>
                <a:defRPr/>
              </a:pPr>
              <a:t>4</a:t>
            </a:fld>
            <a:r>
              <a:rPr lang="fr-FR" altLang="fr-FR" dirty="0"/>
              <a:t>/4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DA6C214-E109-40EA-A1F9-5D78EA24AD0E}"/>
              </a:ext>
            </a:extLst>
          </p:cNvPr>
          <p:cNvSpPr/>
          <p:nvPr/>
        </p:nvSpPr>
        <p:spPr>
          <a:xfrm>
            <a:off x="10456" y="1815033"/>
            <a:ext cx="9144000" cy="5040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Programme 2023 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E8908A89-4B4D-423B-99C1-824DC1F6DA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186258"/>
              </p:ext>
            </p:extLst>
          </p:nvPr>
        </p:nvGraphicFramePr>
        <p:xfrm>
          <a:off x="13070" y="2636912"/>
          <a:ext cx="9130930" cy="504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0698">
                  <a:extLst>
                    <a:ext uri="{9D8B030D-6E8A-4147-A177-3AD203B41FA5}">
                      <a16:colId xmlns:a16="http://schemas.microsoft.com/office/drawing/2014/main" val="4064080126"/>
                    </a:ext>
                  </a:extLst>
                </a:gridCol>
                <a:gridCol w="6660232">
                  <a:extLst>
                    <a:ext uri="{9D8B030D-6E8A-4147-A177-3AD203B41FA5}">
                      <a16:colId xmlns:a16="http://schemas.microsoft.com/office/drawing/2014/main" val="200320553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fr-FR" sz="2000" dirty="0">
                          <a:effectLst/>
                        </a:rPr>
                        <a:t>17 Janvier : séminaire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539" marR="56539" marT="0" marB="0" anchor="b"/>
                </a:tc>
                <a:tc>
                  <a:txBody>
                    <a:bodyPr/>
                    <a:lstStyle/>
                    <a:p>
                      <a:r>
                        <a:rPr lang="en-GB" sz="2000" noProof="0" dirty="0">
                          <a:effectLst/>
                        </a:rPr>
                        <a:t>« Blockchain/Web3 &amp; IP: what the heck? » – an introduction</a:t>
                      </a:r>
                      <a:endParaRPr lang="en-GB" sz="2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539" marR="56539" marT="0" marB="0" anchor="b"/>
                </a:tc>
                <a:extLst>
                  <a:ext uri="{0D108BD9-81ED-4DB2-BD59-A6C34878D82A}">
                    <a16:rowId xmlns:a16="http://schemas.microsoft.com/office/drawing/2014/main" val="2153275552"/>
                  </a:ext>
                </a:extLst>
              </a:tr>
            </a:tbl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1D9DDBEC-4D01-4A13-905B-815AF20950AD}"/>
              </a:ext>
            </a:extLst>
          </p:cNvPr>
          <p:cNvSpPr txBox="1"/>
          <p:nvPr/>
        </p:nvSpPr>
        <p:spPr>
          <a:xfrm>
            <a:off x="10456" y="3573016"/>
            <a:ext cx="913354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endParaRPr lang="pt-BR" b="0" i="0" dirty="0">
              <a:solidFill>
                <a:srgbClr val="000000"/>
              </a:solidFill>
              <a:effectLst/>
              <a:latin typeface="+mj-lt"/>
            </a:endParaRP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0D40B6A3-37A7-4A5B-AFCB-967ABC9226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203018"/>
              </p:ext>
            </p:extLst>
          </p:nvPr>
        </p:nvGraphicFramePr>
        <p:xfrm>
          <a:off x="10456" y="805295"/>
          <a:ext cx="9144000" cy="86868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159583667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57715741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8655812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br>
                        <a:rPr lang="fr-FR" sz="1400" dirty="0">
                          <a:solidFill>
                            <a:srgbClr val="184F78"/>
                          </a:solidFill>
                          <a:effectLst/>
                          <a:latin typeface="+mn-lt"/>
                        </a:rPr>
                      </a:br>
                      <a:r>
                        <a:rPr lang="fr-FR" sz="1400" dirty="0">
                          <a:solidFill>
                            <a:srgbClr val="184F78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  <a:p>
                      <a:r>
                        <a:rPr lang="fr-FR" sz="1400" b="1" dirty="0">
                          <a:solidFill>
                            <a:srgbClr val="184F78"/>
                          </a:solidFill>
                          <a:effectLst/>
                          <a:latin typeface="+mn-lt"/>
                        </a:rPr>
                        <a:t>Comité </a:t>
                      </a:r>
                      <a:r>
                        <a:rPr lang="fr-FR" sz="1400" b="1" dirty="0" err="1">
                          <a:solidFill>
                            <a:srgbClr val="184F78"/>
                          </a:solidFill>
                          <a:effectLst/>
                          <a:latin typeface="+mn-lt"/>
                        </a:rPr>
                        <a:t>SMEs</a:t>
                      </a:r>
                      <a:r>
                        <a:rPr lang="fr-FR" sz="1400" b="1" dirty="0">
                          <a:solidFill>
                            <a:srgbClr val="184F78"/>
                          </a:solidFill>
                          <a:effectLst/>
                          <a:latin typeface="+mn-lt"/>
                        </a:rPr>
                        <a:t>, Start-ups</a:t>
                      </a:r>
                      <a:endParaRPr lang="fr-FR" sz="1400" dirty="0">
                        <a:solidFill>
                          <a:srgbClr val="184F78"/>
                        </a:solidFill>
                        <a:effectLst/>
                        <a:latin typeface="+mn-lt"/>
                      </a:endParaRPr>
                    </a:p>
                    <a:p>
                      <a:r>
                        <a:rPr lang="fr-FR" sz="1400" dirty="0">
                          <a:solidFill>
                            <a:srgbClr val="184F78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rgbClr val="184F78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effectLst/>
                        <a:latin typeface="+mn-lt"/>
                      </a:endParaRP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299150"/>
                  </a:ext>
                </a:extLst>
              </a:tr>
            </a:tbl>
          </a:graphicData>
        </a:graphic>
      </p:graphicFrame>
      <p:graphicFrame>
        <p:nvGraphicFramePr>
          <p:cNvPr id="4" name="Tableau 2">
            <a:extLst>
              <a:ext uri="{FF2B5EF4-FFF2-40B4-BE49-F238E27FC236}">
                <a16:creationId xmlns:a16="http://schemas.microsoft.com/office/drawing/2014/main" id="{629FABB2-FE09-6FA5-2ADC-118FBA5CAB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509881"/>
              </p:ext>
            </p:extLst>
          </p:nvPr>
        </p:nvGraphicFramePr>
        <p:xfrm>
          <a:off x="-12752" y="3547616"/>
          <a:ext cx="9130930" cy="609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2784">
                  <a:extLst>
                    <a:ext uri="{9D8B030D-6E8A-4147-A177-3AD203B41FA5}">
                      <a16:colId xmlns:a16="http://schemas.microsoft.com/office/drawing/2014/main" val="4064080126"/>
                    </a:ext>
                  </a:extLst>
                </a:gridCol>
                <a:gridCol w="6598146">
                  <a:extLst>
                    <a:ext uri="{9D8B030D-6E8A-4147-A177-3AD203B41FA5}">
                      <a16:colId xmlns:a16="http://schemas.microsoft.com/office/drawing/2014/main" val="20032055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2000" dirty="0">
                          <a:effectLst/>
                        </a:rPr>
                        <a:t>Juin/Juillet: séminaire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539" marR="56539" marT="0" marB="0" anchor="b"/>
                </a:tc>
                <a:tc>
                  <a:txBody>
                    <a:bodyPr/>
                    <a:lstStyle/>
                    <a:p>
                      <a:r>
                        <a:rPr lang="en-GB" sz="2000" noProof="0" dirty="0">
                          <a:effectLst/>
                        </a:rPr>
                        <a:t>« Blockchain &amp; IP Day – Deep Dive into blockchain/web3 and applications</a:t>
                      </a:r>
                      <a:endParaRPr lang="en-GB" sz="2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539" marR="56539" marT="0" marB="0" anchor="b"/>
                </a:tc>
                <a:extLst>
                  <a:ext uri="{0D108BD9-81ED-4DB2-BD59-A6C34878D82A}">
                    <a16:rowId xmlns:a16="http://schemas.microsoft.com/office/drawing/2014/main" val="2153275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7041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256</Words>
  <Application>Microsoft Macintosh PowerPoint</Application>
  <PresentationFormat>On-screen Show (4:3)</PresentationFormat>
  <Paragraphs>30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Thème Office</vt:lpstr>
      <vt:lpstr>Comité SMEs &amp; Start-ups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Journée IAM/PDS 100 du LES France</dc:title>
  <dc:creator>Catherine Lafarge</dc:creator>
  <cp:lastModifiedBy>Romain Vidal</cp:lastModifiedBy>
  <cp:revision>289</cp:revision>
  <dcterms:created xsi:type="dcterms:W3CDTF">2011-03-25T16:29:26Z</dcterms:created>
  <dcterms:modified xsi:type="dcterms:W3CDTF">2022-12-07T17:31:25Z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463cba9-5f6c-478d-9329-7b2295e4e8ed_Enabled">
    <vt:lpwstr>true</vt:lpwstr>
  </property>
  <property fmtid="{D5CDD505-2E9C-101B-9397-08002B2CF9AE}" pid="3" name="MSIP_Label_e463cba9-5f6c-478d-9329-7b2295e4e8ed_SetDate">
    <vt:lpwstr>2022-12-02T14:51:25Z</vt:lpwstr>
  </property>
  <property fmtid="{D5CDD505-2E9C-101B-9397-08002B2CF9AE}" pid="4" name="MSIP_Label_e463cba9-5f6c-478d-9329-7b2295e4e8ed_Method">
    <vt:lpwstr>Standard</vt:lpwstr>
  </property>
  <property fmtid="{D5CDD505-2E9C-101B-9397-08002B2CF9AE}" pid="5" name="MSIP_Label_e463cba9-5f6c-478d-9329-7b2295e4e8ed_Name">
    <vt:lpwstr>All Employees_2</vt:lpwstr>
  </property>
  <property fmtid="{D5CDD505-2E9C-101B-9397-08002B2CF9AE}" pid="6" name="MSIP_Label_e463cba9-5f6c-478d-9329-7b2295e4e8ed_SiteId">
    <vt:lpwstr>33440fc6-b7c7-412c-bb73-0e70b0198d5a</vt:lpwstr>
  </property>
  <property fmtid="{D5CDD505-2E9C-101B-9397-08002B2CF9AE}" pid="7" name="MSIP_Label_e463cba9-5f6c-478d-9329-7b2295e4e8ed_ActionId">
    <vt:lpwstr>ec75e87c-e71c-4b82-a0e9-cb4336751275</vt:lpwstr>
  </property>
  <property fmtid="{D5CDD505-2E9C-101B-9397-08002B2CF9AE}" pid="8" name="MSIP_Label_e463cba9-5f6c-478d-9329-7b2295e4e8ed_ContentBits">
    <vt:lpwstr>0</vt:lpwstr>
  </property>
</Properties>
</file>