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65" r:id="rId4"/>
    <p:sldId id="291" r:id="rId5"/>
    <p:sldId id="268" r:id="rId6"/>
    <p:sldId id="300" r:id="rId7"/>
    <p:sldId id="301" r:id="rId8"/>
    <p:sldId id="302" r:id="rId9"/>
    <p:sldId id="303" r:id="rId10"/>
    <p:sldId id="304" r:id="rId11"/>
    <p:sldId id="305" r:id="rId12"/>
    <p:sldId id="306" r:id="rId13"/>
    <p:sldId id="307" r:id="rId14"/>
    <p:sldId id="308" r:id="rId15"/>
    <p:sldId id="309" r:id="rId16"/>
    <p:sldId id="310" r:id="rId17"/>
    <p:sldId id="292" r:id="rId18"/>
    <p:sldId id="288" r:id="rId19"/>
    <p:sldId id="290" r:id="rId20"/>
    <p:sldId id="258" r:id="rId21"/>
    <p:sldId id="293" r:id="rId22"/>
    <p:sldId id="261" r:id="rId23"/>
    <p:sldId id="294" r:id="rId24"/>
    <p:sldId id="262" r:id="rId25"/>
    <p:sldId id="298" r:id="rId26"/>
    <p:sldId id="299" r:id="rId27"/>
    <p:sldId id="295"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6765B-2DC6-478F-8C10-28DB335C98DC}" v="9" dt="2022-03-28T12:09:48.8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9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3E0BDF-E86C-4344-8C10-C63DE21DD5AF}"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CAE50-A98A-4C56-A969-C018DF3C4005}" type="slidenum">
              <a:rPr lang="en-GB" smtClean="0"/>
              <a:t>‹N°›</a:t>
            </a:fld>
            <a:endParaRPr lang="en-GB"/>
          </a:p>
        </p:txBody>
      </p:sp>
    </p:spTree>
    <p:extLst>
      <p:ext uri="{BB962C8B-B14F-4D97-AF65-F5344CB8AC3E}">
        <p14:creationId xmlns:p14="http://schemas.microsoft.com/office/powerpoint/2010/main" val="21301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err="1"/>
              <a:t>Dear</a:t>
            </a:r>
            <a:r>
              <a:rPr lang="fr-FR" sz="1200" dirty="0"/>
              <a:t> All,</a:t>
            </a:r>
          </a:p>
          <a:p>
            <a:endParaRPr lang="fr-FR" sz="1200" dirty="0"/>
          </a:p>
          <a:p>
            <a:r>
              <a:rPr lang="fr-FR" sz="1200" dirty="0"/>
              <a:t>It </a:t>
            </a:r>
            <a:r>
              <a:rPr lang="fr-FR" sz="1200" dirty="0" err="1"/>
              <a:t>is</a:t>
            </a:r>
            <a:r>
              <a:rPr lang="fr-FR" sz="1200" dirty="0"/>
              <a:t> a </a:t>
            </a:r>
            <a:r>
              <a:rPr lang="fr-FR" sz="1200" dirty="0" err="1"/>
              <a:t>great</a:t>
            </a:r>
            <a:r>
              <a:rPr lang="fr-FR" sz="1200" dirty="0"/>
              <a:t> </a:t>
            </a:r>
            <a:r>
              <a:rPr lang="fr-FR" sz="1200" dirty="0" err="1"/>
              <a:t>honour</a:t>
            </a:r>
            <a:r>
              <a:rPr lang="fr-FR" sz="1200" dirty="0"/>
              <a:t> for me to </a:t>
            </a:r>
            <a:r>
              <a:rPr lang="fr-FR" sz="1200" dirty="0" err="1"/>
              <a:t>take</a:t>
            </a:r>
            <a:r>
              <a:rPr lang="fr-FR" sz="1200" dirty="0"/>
              <a:t> part to </a:t>
            </a:r>
            <a:r>
              <a:rPr lang="fr-FR" sz="1200" dirty="0" err="1"/>
              <a:t>this</a:t>
            </a:r>
            <a:r>
              <a:rPr lang="fr-FR" sz="1200" dirty="0"/>
              <a:t> panel and to </a:t>
            </a:r>
            <a:r>
              <a:rPr lang="fr-FR" sz="1200" dirty="0" err="1"/>
              <a:t>speak</a:t>
            </a:r>
            <a:r>
              <a:rPr lang="fr-FR" sz="1200" dirty="0"/>
              <a:t> to the LES </a:t>
            </a:r>
            <a:r>
              <a:rPr lang="fr-FR" sz="1200" dirty="0" err="1"/>
              <a:t>members</a:t>
            </a:r>
            <a:r>
              <a:rPr lang="fr-FR" sz="1200" dirty="0"/>
              <a:t>. A </a:t>
            </a:r>
            <a:r>
              <a:rPr lang="fr-FR" sz="1200" dirty="0" err="1"/>
              <a:t>special</a:t>
            </a:r>
            <a:r>
              <a:rPr lang="fr-FR" sz="1200" dirty="0"/>
              <a:t> </a:t>
            </a:r>
            <a:r>
              <a:rPr lang="fr-FR" sz="1200" dirty="0" err="1"/>
              <a:t>thank</a:t>
            </a:r>
            <a:r>
              <a:rPr lang="fr-FR" sz="1200" dirty="0"/>
              <a:t> </a:t>
            </a:r>
            <a:r>
              <a:rPr lang="fr-FR" sz="1200" dirty="0" err="1"/>
              <a:t>you</a:t>
            </a:r>
            <a:r>
              <a:rPr lang="fr-FR" sz="1200" dirty="0"/>
              <a:t> for Kathleen  De Belder </a:t>
            </a:r>
            <a:r>
              <a:rPr lang="fr-FR" sz="1200" dirty="0" err="1"/>
              <a:t>from</a:t>
            </a:r>
            <a:r>
              <a:rPr lang="fr-FR" sz="1200" dirty="0"/>
              <a:t> LES Benelux </a:t>
            </a:r>
            <a:r>
              <a:rPr lang="fr-FR" sz="1200" dirty="0" err="1"/>
              <a:t>who</a:t>
            </a:r>
            <a:r>
              <a:rPr lang="fr-FR" sz="1200" dirty="0"/>
              <a:t> </a:t>
            </a:r>
            <a:r>
              <a:rPr lang="fr-FR" sz="1200" dirty="0" err="1"/>
              <a:t>invited</a:t>
            </a:r>
            <a:r>
              <a:rPr lang="fr-FR" sz="1200" dirty="0"/>
              <a:t> me to </a:t>
            </a:r>
            <a:r>
              <a:rPr lang="fr-FR" sz="1200" dirty="0" err="1"/>
              <a:t>take</a:t>
            </a:r>
            <a:r>
              <a:rPr lang="fr-FR" sz="1200" dirty="0"/>
              <a:t> part to </a:t>
            </a:r>
            <a:r>
              <a:rPr lang="fr-FR" sz="1200" dirty="0" err="1"/>
              <a:t>this</a:t>
            </a:r>
            <a:r>
              <a:rPr lang="fr-FR" sz="1200" dirty="0"/>
              <a:t> </a:t>
            </a:r>
            <a:r>
              <a:rPr lang="fr-FR" sz="1200" dirty="0" err="1"/>
              <a:t>event</a:t>
            </a:r>
            <a:r>
              <a:rPr lang="fr-FR" sz="1200" dirty="0"/>
              <a:t>. </a:t>
            </a:r>
          </a:p>
          <a:p>
            <a:endParaRPr lang="fr-FR" sz="1200" dirty="0"/>
          </a:p>
          <a:p>
            <a:r>
              <a:rPr lang="fr-FR" sz="1200" dirty="0"/>
              <a:t>I </a:t>
            </a:r>
            <a:r>
              <a:rPr lang="fr-FR" sz="1200" dirty="0" err="1"/>
              <a:t>wrote</a:t>
            </a:r>
            <a:r>
              <a:rPr lang="fr-FR" sz="1200" dirty="0"/>
              <a:t> an article </a:t>
            </a:r>
            <a:r>
              <a:rPr lang="fr-FR" sz="1200" dirty="0" err="1"/>
              <a:t>some</a:t>
            </a:r>
            <a:r>
              <a:rPr lang="fr-FR" sz="1200" dirty="0"/>
              <a:t> time </a:t>
            </a:r>
            <a:r>
              <a:rPr lang="fr-FR" sz="1200" dirty="0" err="1"/>
              <a:t>ago</a:t>
            </a:r>
            <a:r>
              <a:rPr lang="fr-FR" sz="1200" dirty="0"/>
              <a:t> </a:t>
            </a:r>
            <a:r>
              <a:rPr lang="fr-FR" sz="1200" dirty="0" err="1"/>
              <a:t>entitled</a:t>
            </a:r>
            <a:r>
              <a:rPr lang="fr-FR" sz="1200" dirty="0"/>
              <a:t> « Are </a:t>
            </a:r>
            <a:r>
              <a:rPr lang="fr-FR" sz="1200" dirty="0" err="1"/>
              <a:t>your</a:t>
            </a:r>
            <a:r>
              <a:rPr lang="fr-FR" sz="1200" dirty="0"/>
              <a:t> </a:t>
            </a:r>
            <a:r>
              <a:rPr lang="fr-FR" sz="1200" dirty="0" err="1"/>
              <a:t>agreements</a:t>
            </a:r>
            <a:r>
              <a:rPr lang="fr-FR" sz="1200" dirty="0"/>
              <a:t> UPC proof? » and </a:t>
            </a:r>
            <a:r>
              <a:rPr lang="fr-FR" sz="1200" dirty="0" err="1"/>
              <a:t>this</a:t>
            </a:r>
            <a:r>
              <a:rPr lang="fr-FR" sz="1200" dirty="0"/>
              <a:t> </a:t>
            </a:r>
            <a:r>
              <a:rPr lang="fr-FR" sz="1200" dirty="0" err="1"/>
              <a:t>is</a:t>
            </a:r>
            <a:r>
              <a:rPr lang="fr-FR" sz="1200" dirty="0"/>
              <a:t> </a:t>
            </a:r>
            <a:r>
              <a:rPr lang="fr-FR" sz="1200" dirty="0" err="1"/>
              <a:t>also</a:t>
            </a:r>
            <a:r>
              <a:rPr lang="fr-FR" sz="1200" dirty="0"/>
              <a:t> </a:t>
            </a:r>
            <a:r>
              <a:rPr lang="fr-FR" sz="1200" dirty="0" err="1"/>
              <a:t>today’s</a:t>
            </a:r>
            <a:r>
              <a:rPr lang="fr-FR" sz="1200" dirty="0"/>
              <a:t> </a:t>
            </a:r>
            <a:r>
              <a:rPr lang="fr-FR" sz="1200" dirty="0" err="1"/>
              <a:t>theme</a:t>
            </a:r>
            <a:r>
              <a:rPr lang="fr-FR" sz="1200" dirty="0"/>
              <a:t>. To </a:t>
            </a:r>
            <a:r>
              <a:rPr lang="fr-FR" sz="1200" dirty="0" err="1"/>
              <a:t>be</a:t>
            </a:r>
            <a:r>
              <a:rPr lang="fr-FR" sz="1200" dirty="0"/>
              <a:t> more </a:t>
            </a:r>
            <a:r>
              <a:rPr lang="fr-FR" sz="1200" dirty="0" err="1"/>
              <a:t>specific</a:t>
            </a:r>
            <a:r>
              <a:rPr lang="fr-FR" sz="1200" dirty="0"/>
              <a:t> the </a:t>
            </a:r>
            <a:r>
              <a:rPr lang="fr-FR" sz="1200" dirty="0" err="1"/>
              <a:t>title</a:t>
            </a:r>
            <a:r>
              <a:rPr lang="fr-FR" sz="1200" dirty="0"/>
              <a:t> </a:t>
            </a:r>
            <a:r>
              <a:rPr lang="fr-FR" sz="1200" dirty="0" err="1"/>
              <a:t>sould</a:t>
            </a:r>
            <a:r>
              <a:rPr lang="fr-FR" sz="1200" dirty="0"/>
              <a:t> have been « are </a:t>
            </a:r>
            <a:r>
              <a:rPr lang="fr-FR" sz="1200" dirty="0" err="1"/>
              <a:t>your</a:t>
            </a:r>
            <a:r>
              <a:rPr lang="fr-FR" sz="1200" dirty="0"/>
              <a:t> agreement UPC AND UNITARY PATENT proof » but </a:t>
            </a:r>
            <a:r>
              <a:rPr lang="fr-FR" sz="1200" dirty="0" err="1"/>
              <a:t>this</a:t>
            </a:r>
            <a:r>
              <a:rPr lang="fr-FR" sz="1200" dirty="0"/>
              <a:t> </a:t>
            </a:r>
            <a:r>
              <a:rPr lang="fr-FR" sz="1200" dirty="0" err="1"/>
              <a:t>does</a:t>
            </a:r>
            <a:r>
              <a:rPr lang="fr-FR" sz="1200" dirty="0"/>
              <a:t> not </a:t>
            </a:r>
            <a:r>
              <a:rPr lang="fr-FR" sz="1200" dirty="0" err="1"/>
              <a:t>sound</a:t>
            </a:r>
            <a:r>
              <a:rPr lang="fr-FR" sz="1200" dirty="0"/>
              <a:t> </a:t>
            </a:r>
            <a:r>
              <a:rPr lang="fr-FR" sz="1200" dirty="0" err="1"/>
              <a:t>great</a:t>
            </a:r>
            <a:r>
              <a:rPr lang="fr-FR" sz="1200" dirty="0"/>
              <a:t>. </a:t>
            </a:r>
            <a:r>
              <a:rPr lang="fr-FR" sz="1200" dirty="0" err="1"/>
              <a:t>However</a:t>
            </a:r>
            <a:r>
              <a:rPr lang="fr-FR" sz="1200" dirty="0"/>
              <a:t>, the </a:t>
            </a:r>
            <a:r>
              <a:rPr lang="fr-FR" sz="1200" dirty="0" err="1"/>
              <a:t>idea</a:t>
            </a:r>
            <a:r>
              <a:rPr lang="fr-FR" sz="1200" dirty="0"/>
              <a:t> </a:t>
            </a:r>
            <a:r>
              <a:rPr lang="fr-FR" sz="1200" dirty="0" err="1"/>
              <a:t>is</a:t>
            </a:r>
            <a:r>
              <a:rPr lang="fr-FR" sz="1200" dirty="0"/>
              <a:t> </a:t>
            </a:r>
            <a:r>
              <a:rPr lang="fr-FR" sz="1200" dirty="0" err="1"/>
              <a:t>obviously</a:t>
            </a:r>
            <a:r>
              <a:rPr lang="fr-FR" sz="1200" dirty="0"/>
              <a:t> to cover UPC as </a:t>
            </a:r>
            <a:r>
              <a:rPr lang="fr-FR" sz="1200" dirty="0" err="1"/>
              <a:t>well</a:t>
            </a:r>
            <a:r>
              <a:rPr lang="fr-FR" sz="1200" dirty="0"/>
              <a:t> as UP.</a:t>
            </a:r>
          </a:p>
          <a:p>
            <a:endParaRPr lang="fr-FR" sz="1200" dirty="0"/>
          </a:p>
          <a:p>
            <a:r>
              <a:rPr lang="fr-FR" sz="1200" dirty="0" err="1"/>
              <a:t>My</a:t>
            </a:r>
            <a:r>
              <a:rPr lang="fr-FR" sz="1200" dirty="0"/>
              <a:t> </a:t>
            </a:r>
            <a:r>
              <a:rPr lang="fr-FR" sz="1200" dirty="0" err="1"/>
              <a:t>role</a:t>
            </a:r>
            <a:r>
              <a:rPr lang="fr-FR" sz="1200" dirty="0"/>
              <a:t> </a:t>
            </a:r>
            <a:r>
              <a:rPr lang="fr-FR" sz="1200" dirty="0" err="1"/>
              <a:t>today</a:t>
            </a:r>
            <a:r>
              <a:rPr lang="fr-FR" sz="1200" dirty="0"/>
              <a:t> </a:t>
            </a:r>
            <a:r>
              <a:rPr lang="fr-FR" sz="1200" dirty="0" err="1"/>
              <a:t>is</a:t>
            </a:r>
            <a:r>
              <a:rPr lang="fr-FR" sz="1200" dirty="0"/>
              <a:t> to set the </a:t>
            </a:r>
            <a:r>
              <a:rPr lang="fr-FR" sz="1200" dirty="0" err="1"/>
              <a:t>scene</a:t>
            </a:r>
            <a:r>
              <a:rPr lang="fr-FR" sz="1200" dirty="0"/>
              <a:t> for the panel discussion. To </a:t>
            </a:r>
            <a:r>
              <a:rPr lang="fr-FR" sz="1200" dirty="0" err="1"/>
              <a:t>give</a:t>
            </a:r>
            <a:r>
              <a:rPr lang="fr-FR" sz="1200" dirty="0"/>
              <a:t> </a:t>
            </a:r>
            <a:r>
              <a:rPr lang="fr-FR" sz="1200" dirty="0" err="1"/>
              <a:t>you</a:t>
            </a:r>
            <a:r>
              <a:rPr lang="fr-FR" sz="1200" dirty="0"/>
              <a:t> a first </a:t>
            </a:r>
            <a:r>
              <a:rPr lang="fr-FR" sz="1200" dirty="0" err="1"/>
              <a:t>overview</a:t>
            </a:r>
            <a:r>
              <a:rPr lang="fr-FR" sz="1200" dirty="0"/>
              <a:t> </a:t>
            </a:r>
            <a:r>
              <a:rPr lang="fr-FR" sz="1200" dirty="0" err="1"/>
              <a:t>before</a:t>
            </a:r>
            <a:r>
              <a:rPr lang="fr-FR" sz="1200" dirty="0"/>
              <a:t> </a:t>
            </a:r>
            <a:r>
              <a:rPr lang="fr-FR" sz="1200" dirty="0" err="1"/>
              <a:t>we</a:t>
            </a:r>
            <a:r>
              <a:rPr lang="fr-FR" sz="1200" dirty="0"/>
              <a:t> </a:t>
            </a:r>
            <a:r>
              <a:rPr lang="fr-FR" sz="1200" dirty="0" err="1"/>
              <a:t>discuss</a:t>
            </a:r>
            <a:r>
              <a:rPr lang="fr-FR" sz="1200" dirty="0"/>
              <a:t> </a:t>
            </a:r>
            <a:r>
              <a:rPr lang="fr-FR" sz="1200" dirty="0" err="1"/>
              <a:t>these</a:t>
            </a:r>
            <a:r>
              <a:rPr lang="fr-FR" sz="1200" dirty="0"/>
              <a:t> points </a:t>
            </a:r>
            <a:r>
              <a:rPr lang="fr-FR" sz="1200" dirty="0" err="1"/>
              <a:t>with</a:t>
            </a:r>
            <a:r>
              <a:rPr lang="fr-FR" sz="1200" dirty="0"/>
              <a:t> </a:t>
            </a:r>
            <a:r>
              <a:rPr lang="fr-FR" sz="1200" dirty="0" err="1"/>
              <a:t>this</a:t>
            </a:r>
            <a:r>
              <a:rPr lang="fr-FR" sz="1200" dirty="0"/>
              <a:t> </a:t>
            </a:r>
            <a:r>
              <a:rPr lang="fr-FR" sz="1200" dirty="0" err="1"/>
              <a:t>great</a:t>
            </a:r>
            <a:r>
              <a:rPr lang="fr-FR" sz="1200" dirty="0"/>
              <a:t> panel and </a:t>
            </a:r>
            <a:r>
              <a:rPr lang="fr-FR" sz="1200" dirty="0" err="1"/>
              <a:t>interact</a:t>
            </a:r>
            <a:r>
              <a:rPr lang="fr-FR" sz="1200" dirty="0"/>
              <a:t> </a:t>
            </a:r>
            <a:r>
              <a:rPr lang="fr-FR" sz="1200" dirty="0" err="1"/>
              <a:t>with</a:t>
            </a:r>
            <a:r>
              <a:rPr lang="fr-FR" sz="1200" dirty="0"/>
              <a:t> </a:t>
            </a:r>
            <a:r>
              <a:rPr lang="fr-FR" sz="1200" dirty="0" err="1"/>
              <a:t>you</a:t>
            </a:r>
            <a:r>
              <a:rPr lang="fr-FR" sz="1200" dirty="0"/>
              <a:t>. </a:t>
            </a:r>
            <a:r>
              <a:rPr lang="fr-FR" sz="1200" dirty="0" err="1"/>
              <a:t>We</a:t>
            </a:r>
            <a:r>
              <a:rPr lang="fr-FR" sz="1200" dirty="0"/>
              <a:t> </a:t>
            </a:r>
            <a:r>
              <a:rPr lang="fr-FR" sz="1200" dirty="0" err="1"/>
              <a:t>will</a:t>
            </a:r>
            <a:r>
              <a:rPr lang="fr-FR" sz="1200" dirty="0"/>
              <a:t> </a:t>
            </a:r>
            <a:r>
              <a:rPr lang="fr-FR" sz="1200" dirty="0" err="1"/>
              <a:t>try</a:t>
            </a:r>
            <a:r>
              <a:rPr lang="fr-FR" sz="1200" dirty="0"/>
              <a:t> to </a:t>
            </a:r>
            <a:r>
              <a:rPr lang="fr-FR" sz="1200" dirty="0" err="1"/>
              <a:t>identify</a:t>
            </a:r>
            <a:r>
              <a:rPr lang="fr-FR" sz="1200" dirty="0"/>
              <a:t> certain aspects of the new system </a:t>
            </a:r>
            <a:r>
              <a:rPr lang="fr-FR" sz="1200" dirty="0" err="1"/>
              <a:t>which</a:t>
            </a:r>
            <a:r>
              <a:rPr lang="fr-FR" sz="1200" dirty="0"/>
              <a:t> can or </a:t>
            </a:r>
            <a:r>
              <a:rPr lang="fr-FR" sz="1200" dirty="0" err="1"/>
              <a:t>needs</a:t>
            </a:r>
            <a:r>
              <a:rPr lang="fr-FR" sz="1200" dirty="0"/>
              <a:t> to </a:t>
            </a:r>
            <a:r>
              <a:rPr lang="fr-FR" sz="1200" dirty="0" err="1"/>
              <a:t>be</a:t>
            </a:r>
            <a:r>
              <a:rPr lang="fr-FR" sz="1200" dirty="0"/>
              <a:t> </a:t>
            </a:r>
            <a:r>
              <a:rPr lang="fr-FR" sz="1200" dirty="0" err="1"/>
              <a:t>anticipated</a:t>
            </a:r>
            <a:r>
              <a:rPr lang="fr-FR" sz="1200" dirty="0"/>
              <a:t> in </a:t>
            </a:r>
            <a:r>
              <a:rPr lang="fr-FR" sz="1200" dirty="0" err="1"/>
              <a:t>your</a:t>
            </a:r>
            <a:r>
              <a:rPr lang="fr-FR" sz="1200" dirty="0"/>
              <a:t> </a:t>
            </a:r>
            <a:r>
              <a:rPr lang="fr-FR" sz="1200" dirty="0" err="1"/>
              <a:t>contractual</a:t>
            </a:r>
            <a:r>
              <a:rPr lang="fr-FR" sz="1200" dirty="0"/>
              <a:t> provisions.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56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104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a:t>
            </a:r>
            <a:r>
              <a:rPr lang="fr-FR" dirty="0" err="1"/>
              <a:t>identified</a:t>
            </a:r>
            <a:r>
              <a:rPr lang="fr-FR" dirty="0"/>
              <a:t> </a:t>
            </a:r>
            <a:r>
              <a:rPr lang="fr-FR" dirty="0" err="1"/>
              <a:t>three</a:t>
            </a:r>
            <a:r>
              <a:rPr lang="fr-FR" dirty="0"/>
              <a:t> aspects </a:t>
            </a:r>
            <a:r>
              <a:rPr lang="fr-FR" dirty="0" err="1"/>
              <a:t>which</a:t>
            </a:r>
            <a:r>
              <a:rPr lang="fr-FR" dirty="0"/>
              <a:t> are </a:t>
            </a:r>
            <a:r>
              <a:rPr lang="fr-FR" dirty="0" err="1"/>
              <a:t>likely</a:t>
            </a:r>
            <a:r>
              <a:rPr lang="fr-FR" dirty="0"/>
              <a:t> to </a:t>
            </a:r>
            <a:r>
              <a:rPr lang="fr-FR" dirty="0" err="1"/>
              <a:t>raise</a:t>
            </a:r>
            <a:r>
              <a:rPr lang="fr-FR" dirty="0"/>
              <a:t> certain </a:t>
            </a:r>
            <a:r>
              <a:rPr lang="fr-FR" dirty="0" err="1"/>
              <a:t>contractual</a:t>
            </a:r>
            <a:r>
              <a:rPr lang="fr-FR" dirty="0"/>
              <a:t> issues.</a:t>
            </a:r>
          </a:p>
          <a:p>
            <a:endParaRPr lang="fr-FR" dirty="0"/>
          </a:p>
          <a:p>
            <a:r>
              <a:rPr lang="fr-FR" dirty="0"/>
              <a:t>- The 1st aspect </a:t>
            </a:r>
            <a:r>
              <a:rPr lang="fr-FR" dirty="0" err="1"/>
              <a:t>is</a:t>
            </a:r>
            <a:r>
              <a:rPr lang="fr-FR" dirty="0"/>
              <a:t> </a:t>
            </a:r>
            <a:r>
              <a:rPr lang="fr-FR" dirty="0" err="1"/>
              <a:t>obtaining</a:t>
            </a:r>
            <a:r>
              <a:rPr lang="fr-FR" dirty="0"/>
              <a:t> an UP. As </a:t>
            </a:r>
            <a:r>
              <a:rPr lang="fr-FR" dirty="0" err="1"/>
              <a:t>you</a:t>
            </a:r>
            <a:r>
              <a:rPr lang="fr-FR" dirty="0"/>
              <a:t> know, </a:t>
            </a:r>
            <a:r>
              <a:rPr lang="fr-FR" dirty="0" err="1"/>
              <a:t>this</a:t>
            </a:r>
            <a:r>
              <a:rPr lang="fr-FR" dirty="0"/>
              <a:t> </a:t>
            </a:r>
            <a:r>
              <a:rPr lang="fr-FR" dirty="0" err="1"/>
              <a:t>is</a:t>
            </a:r>
            <a:r>
              <a:rPr lang="fr-FR" dirty="0"/>
              <a:t> </a:t>
            </a:r>
            <a:r>
              <a:rPr lang="fr-FR" dirty="0" err="1"/>
              <a:t>something</a:t>
            </a:r>
            <a:r>
              <a:rPr lang="fr-FR" dirty="0"/>
              <a:t> </a:t>
            </a:r>
            <a:r>
              <a:rPr lang="fr-FR" dirty="0" err="1"/>
              <a:t>which</a:t>
            </a:r>
            <a:r>
              <a:rPr lang="fr-FR" dirty="0"/>
              <a:t> </a:t>
            </a:r>
            <a:r>
              <a:rPr lang="fr-FR" dirty="0" err="1"/>
              <a:t>is</a:t>
            </a:r>
            <a:r>
              <a:rPr lang="fr-FR" dirty="0"/>
              <a:t> not </a:t>
            </a:r>
            <a:r>
              <a:rPr lang="fr-FR" dirty="0" err="1"/>
              <a:t>automatic</a:t>
            </a:r>
            <a:r>
              <a:rPr lang="fr-FR" dirty="0"/>
              <a:t>. For </a:t>
            </a:r>
            <a:r>
              <a:rPr lang="fr-FR" dirty="0" err="1"/>
              <a:t>your</a:t>
            </a:r>
            <a:r>
              <a:rPr lang="fr-FR" dirty="0"/>
              <a:t> </a:t>
            </a:r>
            <a:r>
              <a:rPr lang="fr-FR" dirty="0" err="1"/>
              <a:t>pending</a:t>
            </a:r>
            <a:r>
              <a:rPr lang="fr-FR" dirty="0"/>
              <a:t> patent applications, </a:t>
            </a:r>
            <a:r>
              <a:rPr lang="fr-FR" dirty="0" err="1"/>
              <a:t>you</a:t>
            </a:r>
            <a:r>
              <a:rPr lang="fr-FR" dirty="0"/>
              <a:t> </a:t>
            </a:r>
            <a:r>
              <a:rPr lang="fr-FR" dirty="0" err="1"/>
              <a:t>will</a:t>
            </a:r>
            <a:r>
              <a:rPr lang="fr-FR" dirty="0"/>
              <a:t> have the </a:t>
            </a:r>
            <a:r>
              <a:rPr lang="fr-FR" dirty="0" err="1"/>
              <a:t>choice</a:t>
            </a:r>
            <a:r>
              <a:rPr lang="fr-FR" dirty="0"/>
              <a:t> to </a:t>
            </a:r>
            <a:r>
              <a:rPr lang="fr-FR" dirty="0" err="1"/>
              <a:t>seek</a:t>
            </a:r>
            <a:r>
              <a:rPr lang="fr-FR" dirty="0"/>
              <a:t> or not the UNITARY EFFECT. This </a:t>
            </a:r>
            <a:r>
              <a:rPr lang="fr-FR" dirty="0" err="1"/>
              <a:t>is</a:t>
            </a:r>
            <a:r>
              <a:rPr lang="fr-FR" dirty="0"/>
              <a:t> a </a:t>
            </a:r>
            <a:r>
              <a:rPr lang="fr-FR" dirty="0" err="1"/>
              <a:t>strategic</a:t>
            </a:r>
            <a:r>
              <a:rPr lang="fr-FR" dirty="0"/>
              <a:t> </a:t>
            </a:r>
            <a:r>
              <a:rPr lang="fr-FR" dirty="0" err="1"/>
              <a:t>choice</a:t>
            </a:r>
            <a:r>
              <a:rPr lang="fr-FR" dirty="0"/>
              <a:t> </a:t>
            </a:r>
            <a:r>
              <a:rPr lang="fr-FR" dirty="0" err="1"/>
              <a:t>which</a:t>
            </a:r>
            <a:r>
              <a:rPr lang="fr-FR" dirty="0"/>
              <a:t> </a:t>
            </a:r>
            <a:r>
              <a:rPr lang="fr-FR" dirty="0" err="1"/>
              <a:t>you</a:t>
            </a:r>
            <a:r>
              <a:rPr lang="fr-FR" dirty="0"/>
              <a:t> </a:t>
            </a:r>
            <a:r>
              <a:rPr lang="fr-FR" dirty="0" err="1"/>
              <a:t>will</a:t>
            </a:r>
            <a:r>
              <a:rPr lang="fr-FR" dirty="0"/>
              <a:t> </a:t>
            </a:r>
            <a:r>
              <a:rPr lang="fr-FR" dirty="0" err="1"/>
              <a:t>need</a:t>
            </a:r>
            <a:r>
              <a:rPr lang="fr-FR" dirty="0"/>
              <a:t> to do </a:t>
            </a:r>
            <a:r>
              <a:rPr lang="fr-FR" dirty="0" err="1"/>
              <a:t>within</a:t>
            </a:r>
            <a:r>
              <a:rPr lang="fr-FR" dirty="0"/>
              <a:t> a </a:t>
            </a:r>
            <a:r>
              <a:rPr lang="fr-FR" dirty="0" err="1"/>
              <a:t>very</a:t>
            </a:r>
            <a:r>
              <a:rPr lang="fr-FR" dirty="0"/>
              <a:t> short </a:t>
            </a:r>
            <a:r>
              <a:rPr lang="fr-FR" dirty="0" err="1"/>
              <a:t>amount</a:t>
            </a:r>
            <a:r>
              <a:rPr lang="fr-FR" dirty="0"/>
              <a:t> of time</a:t>
            </a:r>
          </a:p>
          <a:p>
            <a:endParaRPr lang="fr-FR" dirty="0"/>
          </a:p>
          <a:p>
            <a:pPr marL="171450" indent="-171450">
              <a:buFontTx/>
              <a:buChar char="-"/>
            </a:pPr>
            <a:r>
              <a:rPr lang="fr-FR" dirty="0"/>
              <a:t>The 2</a:t>
            </a:r>
            <a:r>
              <a:rPr lang="fr-FR" baseline="30000" dirty="0"/>
              <a:t>nd</a:t>
            </a:r>
            <a:r>
              <a:rPr lang="fr-FR" dirty="0"/>
              <a:t> aspect </a:t>
            </a:r>
            <a:r>
              <a:rPr lang="fr-FR" dirty="0" err="1"/>
              <a:t>is</a:t>
            </a:r>
            <a:r>
              <a:rPr lang="fr-FR" dirty="0"/>
              <a:t> the </a:t>
            </a:r>
            <a:r>
              <a:rPr lang="fr-FR" dirty="0" err="1"/>
              <a:t>famous</a:t>
            </a:r>
            <a:r>
              <a:rPr lang="fr-FR" dirty="0"/>
              <a:t> « </a:t>
            </a:r>
            <a:r>
              <a:rPr lang="fr-FR" dirty="0" err="1"/>
              <a:t>opt</a:t>
            </a:r>
            <a:r>
              <a:rPr lang="fr-FR" dirty="0"/>
              <a:t> out » </a:t>
            </a:r>
            <a:r>
              <a:rPr lang="fr-FR" dirty="0" err="1"/>
              <a:t>decision</a:t>
            </a:r>
            <a:r>
              <a:rPr lang="fr-FR" dirty="0"/>
              <a:t>. As </a:t>
            </a:r>
            <a:r>
              <a:rPr lang="fr-FR" dirty="0" err="1"/>
              <a:t>you</a:t>
            </a:r>
            <a:r>
              <a:rPr lang="fr-FR" dirty="0"/>
              <a:t> know, </a:t>
            </a:r>
            <a:r>
              <a:rPr lang="fr-FR" dirty="0" err="1"/>
              <a:t>this</a:t>
            </a:r>
            <a:r>
              <a:rPr lang="fr-FR" dirty="0"/>
              <a:t> </a:t>
            </a:r>
            <a:r>
              <a:rPr lang="fr-FR" dirty="0" err="1"/>
              <a:t>is</a:t>
            </a:r>
            <a:r>
              <a:rPr lang="fr-FR" dirty="0"/>
              <a:t> the </a:t>
            </a:r>
            <a:r>
              <a:rPr lang="fr-FR" dirty="0" err="1"/>
              <a:t>possibility</a:t>
            </a:r>
            <a:r>
              <a:rPr lang="fr-FR" dirty="0"/>
              <a:t> to </a:t>
            </a:r>
            <a:r>
              <a:rPr lang="fr-FR" dirty="0" err="1"/>
              <a:t>waive</a:t>
            </a:r>
            <a:r>
              <a:rPr lang="fr-FR" dirty="0"/>
              <a:t> the </a:t>
            </a:r>
            <a:r>
              <a:rPr lang="fr-FR" dirty="0" err="1"/>
              <a:t>UPC’s</a:t>
            </a:r>
            <a:r>
              <a:rPr lang="fr-FR" dirty="0"/>
              <a:t> juridiction. This </a:t>
            </a:r>
            <a:r>
              <a:rPr lang="fr-FR" dirty="0" err="1"/>
              <a:t>decision</a:t>
            </a:r>
            <a:r>
              <a:rPr lang="fr-FR" dirty="0"/>
              <a:t> </a:t>
            </a:r>
            <a:r>
              <a:rPr lang="fr-FR" dirty="0" err="1"/>
              <a:t>is</a:t>
            </a:r>
            <a:r>
              <a:rPr lang="fr-FR" dirty="0"/>
              <a:t> </a:t>
            </a:r>
            <a:r>
              <a:rPr lang="fr-FR" dirty="0" err="1"/>
              <a:t>also</a:t>
            </a:r>
            <a:r>
              <a:rPr lang="fr-FR" dirty="0"/>
              <a:t> </a:t>
            </a:r>
            <a:r>
              <a:rPr lang="fr-FR" dirty="0" err="1"/>
              <a:t>very</a:t>
            </a:r>
            <a:r>
              <a:rPr lang="fr-FR" dirty="0"/>
              <a:t> </a:t>
            </a:r>
            <a:r>
              <a:rPr lang="fr-FR" dirty="0" err="1"/>
              <a:t>strategic</a:t>
            </a:r>
            <a:r>
              <a:rPr lang="fr-FR" dirty="0"/>
              <a:t> and if the </a:t>
            </a:r>
            <a:r>
              <a:rPr lang="fr-FR" dirty="0" err="1"/>
              <a:t>concerned</a:t>
            </a:r>
            <a:r>
              <a:rPr lang="fr-FR" dirty="0"/>
              <a:t> patent </a:t>
            </a:r>
            <a:r>
              <a:rPr lang="fr-FR" dirty="0" err="1"/>
              <a:t>is</a:t>
            </a:r>
            <a:r>
              <a:rPr lang="fr-FR" dirty="0"/>
              <a:t> </a:t>
            </a:r>
            <a:r>
              <a:rPr lang="fr-FR" dirty="0" err="1"/>
              <a:t>co-owned</a:t>
            </a:r>
            <a:r>
              <a:rPr lang="fr-FR" dirty="0"/>
              <a:t> and/or </a:t>
            </a:r>
            <a:r>
              <a:rPr lang="fr-FR" dirty="0" err="1"/>
              <a:t>licensed</a:t>
            </a:r>
            <a:r>
              <a:rPr lang="fr-FR" dirty="0"/>
              <a:t>, </a:t>
            </a:r>
            <a:r>
              <a:rPr lang="fr-FR" dirty="0" err="1"/>
              <a:t>this</a:t>
            </a:r>
            <a:r>
              <a:rPr lang="fr-FR" dirty="0"/>
              <a:t> </a:t>
            </a:r>
            <a:r>
              <a:rPr lang="fr-FR" dirty="0" err="1"/>
              <a:t>decision</a:t>
            </a:r>
            <a:r>
              <a:rPr lang="fr-FR" dirty="0"/>
              <a:t> </a:t>
            </a:r>
            <a:r>
              <a:rPr lang="fr-FR" dirty="0" err="1"/>
              <a:t>may</a:t>
            </a:r>
            <a:r>
              <a:rPr lang="fr-FR" dirty="0"/>
              <a:t> </a:t>
            </a:r>
            <a:r>
              <a:rPr lang="fr-FR" dirty="0" err="1"/>
              <a:t>difficult</a:t>
            </a:r>
            <a:r>
              <a:rPr lang="fr-FR" dirty="0"/>
              <a:t> to </a:t>
            </a:r>
            <a:r>
              <a:rPr lang="fr-FR" dirty="0" err="1"/>
              <a:t>take</a:t>
            </a:r>
            <a:r>
              <a:rPr lang="fr-FR" dirty="0"/>
              <a:t>.</a:t>
            </a:r>
          </a:p>
          <a:p>
            <a:pPr marL="171450" indent="-171450">
              <a:buFontTx/>
              <a:buChar char="-"/>
            </a:pPr>
            <a:endParaRPr lang="fr-FR" dirty="0"/>
          </a:p>
          <a:p>
            <a:pPr marL="171450" indent="-171450">
              <a:buFontTx/>
              <a:buChar char="-"/>
            </a:pPr>
            <a:r>
              <a:rPr lang="fr-FR" dirty="0"/>
              <a:t>The 3rd and last point I </a:t>
            </a:r>
            <a:r>
              <a:rPr lang="fr-FR" dirty="0" err="1"/>
              <a:t>want</a:t>
            </a:r>
            <a:r>
              <a:rPr lang="fr-FR" dirty="0"/>
              <a:t> to cover </a:t>
            </a:r>
            <a:r>
              <a:rPr lang="fr-FR" dirty="0" err="1"/>
              <a:t>today</a:t>
            </a:r>
            <a:r>
              <a:rPr lang="fr-FR" dirty="0"/>
              <a:t> </a:t>
            </a:r>
            <a:r>
              <a:rPr lang="fr-FR" dirty="0" err="1"/>
              <a:t>is</a:t>
            </a:r>
            <a:r>
              <a:rPr lang="fr-FR" dirty="0"/>
              <a:t> more </a:t>
            </a:r>
            <a:r>
              <a:rPr lang="fr-FR" dirty="0" err="1"/>
              <a:t>classic</a:t>
            </a:r>
            <a:r>
              <a:rPr lang="fr-FR" dirty="0"/>
              <a:t>: </a:t>
            </a:r>
            <a:r>
              <a:rPr lang="fr-FR" dirty="0" err="1"/>
              <a:t>we</a:t>
            </a:r>
            <a:r>
              <a:rPr lang="fr-FR" dirty="0"/>
              <a:t> all have provisions in </a:t>
            </a:r>
            <a:r>
              <a:rPr lang="fr-FR" dirty="0" err="1"/>
              <a:t>our</a:t>
            </a:r>
            <a:r>
              <a:rPr lang="fr-FR" dirty="0"/>
              <a:t> </a:t>
            </a:r>
            <a:r>
              <a:rPr lang="fr-FR" dirty="0" err="1"/>
              <a:t>agreements</a:t>
            </a:r>
            <a:r>
              <a:rPr lang="fr-FR" dirty="0"/>
              <a:t> to </a:t>
            </a:r>
            <a:r>
              <a:rPr lang="fr-FR" dirty="0" err="1"/>
              <a:t>limit</a:t>
            </a:r>
            <a:r>
              <a:rPr lang="fr-FR" dirty="0"/>
              <a:t> or </a:t>
            </a:r>
            <a:r>
              <a:rPr lang="fr-FR" dirty="0" err="1"/>
              <a:t>extend</a:t>
            </a:r>
            <a:r>
              <a:rPr lang="fr-FR" dirty="0"/>
              <a:t> the right of the </a:t>
            </a:r>
            <a:r>
              <a:rPr lang="fr-FR" dirty="0" err="1"/>
              <a:t>licensee</a:t>
            </a:r>
            <a:r>
              <a:rPr lang="fr-FR" dirty="0"/>
              <a:t> to </a:t>
            </a:r>
            <a:r>
              <a:rPr lang="fr-FR" dirty="0" err="1"/>
              <a:t>bring</a:t>
            </a:r>
            <a:r>
              <a:rPr lang="fr-FR" dirty="0"/>
              <a:t> an action. The new system </a:t>
            </a:r>
            <a:r>
              <a:rPr lang="fr-FR" dirty="0" err="1"/>
              <a:t>makes</a:t>
            </a:r>
            <a:r>
              <a:rPr lang="fr-FR" dirty="0"/>
              <a:t> </a:t>
            </a:r>
            <a:r>
              <a:rPr lang="fr-FR" dirty="0" err="1"/>
              <a:t>these</a:t>
            </a:r>
            <a:r>
              <a:rPr lang="fr-FR" dirty="0"/>
              <a:t> provisions </a:t>
            </a:r>
            <a:r>
              <a:rPr lang="fr-FR" dirty="0" err="1"/>
              <a:t>even</a:t>
            </a:r>
            <a:r>
              <a:rPr lang="fr-FR" dirty="0"/>
              <a:t> more important </a:t>
            </a:r>
            <a:r>
              <a:rPr lang="fr-FR" dirty="0" err="1"/>
              <a:t>than</a:t>
            </a:r>
            <a:r>
              <a:rPr lang="fr-FR" dirty="0"/>
              <a:t> </a:t>
            </a:r>
            <a:r>
              <a:rPr lang="fr-FR" dirty="0" err="1"/>
              <a:t>before</a:t>
            </a:r>
            <a:r>
              <a:rPr lang="fr-FR" dirty="0"/>
              <a:t>. </a:t>
            </a:r>
            <a:r>
              <a:rPr lang="fr-FR" dirty="0" err="1"/>
              <a:t>We</a:t>
            </a:r>
            <a:r>
              <a:rPr lang="fr-FR" dirty="0"/>
              <a:t> </a:t>
            </a:r>
            <a:r>
              <a:rPr lang="fr-FR" dirty="0" err="1"/>
              <a:t>will</a:t>
            </a:r>
            <a:r>
              <a:rPr lang="fr-FR" dirty="0"/>
              <a:t> </a:t>
            </a:r>
            <a:r>
              <a:rPr lang="fr-FR" dirty="0" err="1"/>
              <a:t>discuss</a:t>
            </a:r>
            <a:r>
              <a:rPr lang="fr-FR" dirty="0"/>
              <a:t> </a:t>
            </a:r>
            <a:r>
              <a:rPr lang="fr-FR" dirty="0" err="1"/>
              <a:t>this</a:t>
            </a:r>
            <a:r>
              <a:rPr lang="fr-FR" dirty="0"/>
              <a:t> </a:t>
            </a:r>
            <a:r>
              <a:rPr lang="fr-FR" dirty="0" err="1"/>
              <a:t>further</a:t>
            </a:r>
            <a:r>
              <a:rPr lang="fr-FR" dirty="0"/>
              <a:t>.</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60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Yo all </a:t>
            </a:r>
            <a:r>
              <a:rPr lang="fr-FR" dirty="0" err="1"/>
              <a:t>already</a:t>
            </a:r>
            <a:r>
              <a:rPr lang="fr-FR" dirty="0"/>
              <a:t> know </a:t>
            </a:r>
            <a:r>
              <a:rPr lang="fr-FR" dirty="0" err="1"/>
              <a:t>what</a:t>
            </a:r>
            <a:r>
              <a:rPr lang="fr-FR" dirty="0"/>
              <a:t> an UP </a:t>
            </a:r>
            <a:r>
              <a:rPr lang="fr-FR" dirty="0" err="1"/>
              <a:t>is</a:t>
            </a:r>
            <a:r>
              <a:rPr lang="fr-FR" dirty="0"/>
              <a:t>. </a:t>
            </a:r>
            <a:r>
              <a:rPr lang="fr-FR" dirty="0" err="1"/>
              <a:t>Today</a:t>
            </a:r>
            <a:r>
              <a:rPr lang="fr-FR" dirty="0"/>
              <a:t>, </a:t>
            </a:r>
            <a:r>
              <a:rPr lang="fr-FR" dirty="0" err="1"/>
              <a:t>after</a:t>
            </a:r>
            <a:r>
              <a:rPr lang="fr-FR" dirty="0"/>
              <a:t> </a:t>
            </a:r>
            <a:r>
              <a:rPr lang="fr-FR" dirty="0" err="1"/>
              <a:t>grant</a:t>
            </a:r>
            <a:r>
              <a:rPr lang="fr-FR" dirty="0"/>
              <a:t>, </a:t>
            </a:r>
            <a:r>
              <a:rPr lang="fr-FR" dirty="0" err="1"/>
              <a:t>you</a:t>
            </a:r>
            <a:r>
              <a:rPr lang="fr-FR" dirty="0"/>
              <a:t> can have a collection of </a:t>
            </a:r>
            <a:r>
              <a:rPr lang="fr-FR" dirty="0" err="1"/>
              <a:t>title</a:t>
            </a:r>
            <a:r>
              <a:rPr lang="fr-FR" dirty="0"/>
              <a:t> in </a:t>
            </a:r>
            <a:r>
              <a:rPr lang="fr-FR" dirty="0" err="1"/>
              <a:t>each</a:t>
            </a:r>
            <a:r>
              <a:rPr lang="fr-FR" dirty="0"/>
              <a:t> country </a:t>
            </a:r>
            <a:r>
              <a:rPr lang="fr-FR" dirty="0" err="1"/>
              <a:t>that</a:t>
            </a:r>
            <a:r>
              <a:rPr lang="fr-FR" dirty="0"/>
              <a:t> </a:t>
            </a:r>
            <a:r>
              <a:rPr lang="fr-FR" dirty="0" err="1"/>
              <a:t>you</a:t>
            </a:r>
            <a:r>
              <a:rPr lang="fr-FR" dirty="0"/>
              <a:t> </a:t>
            </a:r>
            <a:r>
              <a:rPr lang="fr-FR" dirty="0" err="1"/>
              <a:t>designate</a:t>
            </a:r>
            <a:r>
              <a:rPr lang="fr-FR" dirty="0"/>
              <a:t>. </a:t>
            </a:r>
            <a:r>
              <a:rPr lang="fr-FR" dirty="0" err="1"/>
              <a:t>Tomorrow</a:t>
            </a:r>
            <a:r>
              <a:rPr lang="fr-FR" dirty="0"/>
              <a:t> </a:t>
            </a:r>
            <a:r>
              <a:rPr lang="fr-FR" dirty="0" err="1"/>
              <a:t>you</a:t>
            </a:r>
            <a:r>
              <a:rPr lang="fr-FR" dirty="0"/>
              <a:t> </a:t>
            </a:r>
            <a:r>
              <a:rPr lang="fr-FR" dirty="0" err="1"/>
              <a:t>will</a:t>
            </a:r>
            <a:r>
              <a:rPr lang="fr-FR" dirty="0"/>
              <a:t> have the </a:t>
            </a:r>
            <a:r>
              <a:rPr lang="fr-FR" dirty="0" err="1"/>
              <a:t>opportunity</a:t>
            </a:r>
            <a:r>
              <a:rPr lang="fr-FR" dirty="0"/>
              <a:t> to </a:t>
            </a:r>
            <a:r>
              <a:rPr lang="fr-FR" dirty="0" err="1"/>
              <a:t>obtain</a:t>
            </a:r>
            <a:r>
              <a:rPr lang="fr-FR" dirty="0"/>
              <a:t> an </a:t>
            </a:r>
            <a:r>
              <a:rPr lang="fr-FR" dirty="0" err="1"/>
              <a:t>unitary</a:t>
            </a:r>
            <a:r>
              <a:rPr lang="fr-FR" dirty="0"/>
              <a:t> </a:t>
            </a:r>
            <a:r>
              <a:rPr lang="fr-FR" dirty="0" err="1"/>
              <a:t>title</a:t>
            </a:r>
            <a:r>
              <a:rPr lang="fr-FR" dirty="0"/>
              <a:t> for 24 </a:t>
            </a:r>
            <a:r>
              <a:rPr lang="fr-FR" dirty="0" err="1"/>
              <a:t>Member</a:t>
            </a:r>
            <a:r>
              <a:rPr lang="fr-FR" dirty="0"/>
              <a:t> States. </a:t>
            </a:r>
            <a:r>
              <a:rPr lang="en-US" b="0" i="0" dirty="0">
                <a:solidFill>
                  <a:srgbClr val="333333"/>
                </a:solidFill>
                <a:effectLst/>
                <a:latin typeface="Times New Roman" panose="02020603050405020304" pitchFamily="18" charset="0"/>
              </a:rPr>
              <a:t>It shall provide uniform protection and shall have equal effect in all the participating Member States.</a:t>
            </a:r>
            <a:endParaRPr lang="fr-FR" dirty="0"/>
          </a:p>
          <a:p>
            <a:endParaRPr lang="fr-FR" dirty="0"/>
          </a:p>
          <a:p>
            <a:r>
              <a:rPr lang="fr-FR" dirty="0"/>
              <a:t>Like for the EU </a:t>
            </a:r>
            <a:r>
              <a:rPr lang="fr-FR" dirty="0" err="1"/>
              <a:t>trademark</a:t>
            </a:r>
            <a:r>
              <a:rPr lang="fr-FR" dirty="0"/>
              <a:t>, </a:t>
            </a:r>
            <a:r>
              <a:rPr lang="fr-FR" dirty="0" err="1"/>
              <a:t>this</a:t>
            </a:r>
            <a:r>
              <a:rPr lang="fr-FR" dirty="0"/>
              <a:t> has a lot of </a:t>
            </a:r>
            <a:r>
              <a:rPr lang="fr-FR" dirty="0" err="1"/>
              <a:t>advantages</a:t>
            </a:r>
            <a:r>
              <a:rPr lang="fr-FR" dirty="0"/>
              <a:t> : </a:t>
            </a:r>
            <a:r>
              <a:rPr lang="fr-FR" dirty="0" err="1"/>
              <a:t>this</a:t>
            </a:r>
            <a:r>
              <a:rPr lang="fr-FR" dirty="0"/>
              <a:t> </a:t>
            </a:r>
            <a:r>
              <a:rPr lang="fr-FR" dirty="0" err="1"/>
              <a:t>should</a:t>
            </a:r>
            <a:r>
              <a:rPr lang="fr-FR" dirty="0"/>
              <a:t> </a:t>
            </a:r>
            <a:r>
              <a:rPr lang="fr-FR" dirty="0" err="1"/>
              <a:t>be</a:t>
            </a:r>
            <a:r>
              <a:rPr lang="fr-FR" dirty="0"/>
              <a:t> </a:t>
            </a:r>
            <a:r>
              <a:rPr lang="fr-FR" dirty="0" err="1"/>
              <a:t>cheaper</a:t>
            </a:r>
            <a:r>
              <a:rPr lang="fr-FR" dirty="0"/>
              <a:t> and </a:t>
            </a:r>
            <a:r>
              <a:rPr lang="fr-FR" dirty="0" err="1"/>
              <a:t>simpler</a:t>
            </a:r>
            <a:r>
              <a:rPr lang="fr-FR" dirty="0"/>
              <a:t>.  You </a:t>
            </a:r>
            <a:r>
              <a:rPr lang="fr-FR" dirty="0" err="1"/>
              <a:t>only</a:t>
            </a:r>
            <a:r>
              <a:rPr lang="fr-FR" dirty="0"/>
              <a:t> have to </a:t>
            </a:r>
            <a:r>
              <a:rPr lang="fr-FR" dirty="0" err="1"/>
              <a:t>pay</a:t>
            </a:r>
            <a:r>
              <a:rPr lang="fr-FR" dirty="0"/>
              <a:t> one </a:t>
            </a:r>
            <a:r>
              <a:rPr lang="fr-FR" dirty="0" err="1"/>
              <a:t>annual</a:t>
            </a:r>
            <a:r>
              <a:rPr lang="fr-FR" dirty="0"/>
              <a:t> </a:t>
            </a:r>
            <a:r>
              <a:rPr lang="fr-FR" dirty="0" err="1"/>
              <a:t>fee</a:t>
            </a:r>
            <a:r>
              <a:rPr lang="fr-FR" dirty="0"/>
              <a:t> </a:t>
            </a:r>
            <a:r>
              <a:rPr lang="fr-FR" dirty="0" err="1"/>
              <a:t>etc</a:t>
            </a:r>
            <a:endParaRPr lang="fr-FR" dirty="0"/>
          </a:p>
          <a:p>
            <a:endParaRPr lang="fr-FR" dirty="0"/>
          </a:p>
          <a:p>
            <a:r>
              <a:rPr lang="fr-FR" dirty="0"/>
              <a:t>The main drawback </a:t>
            </a:r>
            <a:r>
              <a:rPr lang="fr-FR" dirty="0" err="1"/>
              <a:t>is</a:t>
            </a:r>
            <a:r>
              <a:rPr lang="fr-FR" dirty="0"/>
              <a:t> </a:t>
            </a:r>
            <a:r>
              <a:rPr lang="fr-FR" dirty="0" err="1"/>
              <a:t>that</a:t>
            </a:r>
            <a:r>
              <a:rPr lang="fr-FR" dirty="0"/>
              <a:t> if </a:t>
            </a:r>
            <a:r>
              <a:rPr lang="fr-FR" dirty="0" err="1"/>
              <a:t>you</a:t>
            </a:r>
            <a:r>
              <a:rPr lang="fr-FR" dirty="0"/>
              <a:t> lose </a:t>
            </a:r>
            <a:r>
              <a:rPr lang="fr-FR" dirty="0" err="1"/>
              <a:t>this</a:t>
            </a:r>
            <a:r>
              <a:rPr lang="fr-FR" dirty="0"/>
              <a:t> patent, </a:t>
            </a:r>
            <a:r>
              <a:rPr lang="fr-FR" dirty="0" err="1"/>
              <a:t>you</a:t>
            </a:r>
            <a:r>
              <a:rPr lang="fr-FR" dirty="0"/>
              <a:t> </a:t>
            </a:r>
            <a:r>
              <a:rPr lang="fr-FR" dirty="0" err="1"/>
              <a:t>will</a:t>
            </a:r>
            <a:r>
              <a:rPr lang="fr-FR" dirty="0"/>
              <a:t> lose protection in all </a:t>
            </a:r>
            <a:r>
              <a:rPr lang="fr-FR" dirty="0" err="1"/>
              <a:t>these</a:t>
            </a:r>
            <a:r>
              <a:rPr lang="fr-FR" dirty="0"/>
              <a:t> countries.</a:t>
            </a:r>
          </a:p>
          <a:p>
            <a:endParaRPr lang="fr-FR" dirty="0"/>
          </a:p>
          <a:p>
            <a:r>
              <a:rPr lang="fr-FR" dirty="0" err="1"/>
              <a:t>Another</a:t>
            </a:r>
            <a:r>
              <a:rPr lang="fr-FR" dirty="0"/>
              <a:t> </a:t>
            </a:r>
            <a:r>
              <a:rPr lang="fr-FR" dirty="0" err="1"/>
              <a:t>specifity</a:t>
            </a:r>
            <a:r>
              <a:rPr lang="fr-FR" dirty="0"/>
              <a:t> of the UP </a:t>
            </a:r>
            <a:r>
              <a:rPr lang="fr-FR" dirty="0" err="1"/>
              <a:t>is</a:t>
            </a:r>
            <a:r>
              <a:rPr lang="fr-FR" dirty="0"/>
              <a:t> </a:t>
            </a:r>
            <a:r>
              <a:rPr lang="fr-FR" dirty="0" err="1"/>
              <a:t>that</a:t>
            </a:r>
            <a:r>
              <a:rPr lang="fr-FR" dirty="0"/>
              <a:t> </a:t>
            </a:r>
            <a:r>
              <a:rPr lang="fr-FR" dirty="0" err="1"/>
              <a:t>you</a:t>
            </a:r>
            <a:r>
              <a:rPr lang="fr-FR" dirty="0"/>
              <a:t> </a:t>
            </a:r>
            <a:r>
              <a:rPr lang="fr-FR" dirty="0" err="1"/>
              <a:t>cannot</a:t>
            </a:r>
            <a:r>
              <a:rPr lang="fr-FR" dirty="0"/>
              <a:t> </a:t>
            </a:r>
            <a:r>
              <a:rPr lang="fr-FR" dirty="0" err="1"/>
              <a:t>assign</a:t>
            </a:r>
            <a:r>
              <a:rPr lang="fr-FR" dirty="0"/>
              <a:t> or </a:t>
            </a:r>
            <a:r>
              <a:rPr lang="fr-FR" dirty="0" err="1"/>
              <a:t>transfer</a:t>
            </a:r>
            <a:r>
              <a:rPr lang="fr-FR" dirty="0"/>
              <a:t> a part of the </a:t>
            </a:r>
            <a:r>
              <a:rPr lang="fr-FR" dirty="0" err="1"/>
              <a:t>territory</a:t>
            </a:r>
            <a:r>
              <a:rPr lang="fr-FR" dirty="0"/>
              <a:t> </a:t>
            </a:r>
            <a:r>
              <a:rPr lang="fr-FR" dirty="0" err="1"/>
              <a:t>covered</a:t>
            </a:r>
            <a:r>
              <a:rPr lang="fr-FR" dirty="0"/>
              <a:t> by the UP. This </a:t>
            </a:r>
            <a:r>
              <a:rPr lang="fr-FR" dirty="0" err="1"/>
              <a:t>is</a:t>
            </a:r>
            <a:r>
              <a:rPr lang="fr-FR" dirty="0"/>
              <a:t> </a:t>
            </a:r>
            <a:r>
              <a:rPr lang="fr-FR" dirty="0" err="1"/>
              <a:t>prohibited</a:t>
            </a:r>
            <a:r>
              <a:rPr lang="fr-FR" dirty="0"/>
              <a:t> by art. 3(2). On the </a:t>
            </a:r>
            <a:r>
              <a:rPr lang="fr-FR" dirty="0" err="1"/>
              <a:t>other</a:t>
            </a:r>
            <a:r>
              <a:rPr lang="fr-FR" dirty="0"/>
              <a:t> hand, </a:t>
            </a:r>
            <a:r>
              <a:rPr lang="fr-FR" dirty="0" err="1"/>
              <a:t>it</a:t>
            </a:r>
            <a:r>
              <a:rPr lang="fr-FR" dirty="0"/>
              <a:t> </a:t>
            </a:r>
            <a:r>
              <a:rPr lang="fr-FR" dirty="0" err="1"/>
              <a:t>is</a:t>
            </a:r>
            <a:r>
              <a:rPr lang="fr-FR" dirty="0"/>
              <a:t> possible to </a:t>
            </a:r>
            <a:r>
              <a:rPr lang="fr-FR" dirty="0" err="1"/>
              <a:t>grant</a:t>
            </a:r>
            <a:r>
              <a:rPr lang="fr-FR" dirty="0"/>
              <a:t> </a:t>
            </a:r>
            <a:r>
              <a:rPr lang="fr-FR" dirty="0" err="1"/>
              <a:t>licenses</a:t>
            </a:r>
            <a:r>
              <a:rPr lang="fr-FR" dirty="0"/>
              <a:t> for </a:t>
            </a:r>
            <a:r>
              <a:rPr lang="fr-FR" dirty="0" err="1"/>
              <a:t>only</a:t>
            </a:r>
            <a:r>
              <a:rPr lang="fr-FR" dirty="0"/>
              <a:t> certain part of the </a:t>
            </a:r>
            <a:r>
              <a:rPr lang="fr-FR" dirty="0" err="1"/>
              <a:t>territory</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264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During</a:t>
            </a:r>
            <a:r>
              <a:rPr lang="fr-FR" dirty="0"/>
              <a:t> the </a:t>
            </a:r>
            <a:r>
              <a:rPr lang="fr-FR" dirty="0" err="1"/>
              <a:t>previous</a:t>
            </a:r>
            <a:r>
              <a:rPr lang="fr-FR" dirty="0"/>
              <a:t> session, </a:t>
            </a:r>
            <a:r>
              <a:rPr lang="fr-FR" dirty="0" err="1"/>
              <a:t>we</a:t>
            </a:r>
            <a:r>
              <a:rPr lang="fr-FR" dirty="0"/>
              <a:t> </a:t>
            </a:r>
            <a:r>
              <a:rPr lang="fr-FR" dirty="0" err="1"/>
              <a:t>heard</a:t>
            </a:r>
            <a:r>
              <a:rPr lang="fr-FR" dirty="0"/>
              <a:t> </a:t>
            </a:r>
            <a:r>
              <a:rPr lang="fr-FR" dirty="0" err="1"/>
              <a:t>that</a:t>
            </a:r>
            <a:r>
              <a:rPr lang="fr-FR" dirty="0"/>
              <a:t> the new system </a:t>
            </a:r>
            <a:r>
              <a:rPr lang="fr-FR" dirty="0" err="1"/>
              <a:t>should</a:t>
            </a:r>
            <a:r>
              <a:rPr lang="fr-FR" dirty="0"/>
              <a:t> enter </a:t>
            </a:r>
            <a:r>
              <a:rPr lang="fr-FR" dirty="0" err="1"/>
              <a:t>into</a:t>
            </a:r>
            <a:r>
              <a:rPr lang="fr-FR" dirty="0"/>
              <a:t> force by the end of </a:t>
            </a:r>
            <a:r>
              <a:rPr lang="fr-FR" dirty="0" err="1"/>
              <a:t>this</a:t>
            </a:r>
            <a:r>
              <a:rPr lang="fr-FR" dirty="0"/>
              <a:t> </a:t>
            </a:r>
            <a:r>
              <a:rPr lang="fr-FR" dirty="0" err="1"/>
              <a:t>year</a:t>
            </a:r>
            <a:r>
              <a:rPr lang="fr-FR" dirty="0"/>
              <a:t>. This </a:t>
            </a:r>
            <a:r>
              <a:rPr lang="fr-FR" dirty="0" err="1"/>
              <a:t>means</a:t>
            </a:r>
            <a:r>
              <a:rPr lang="fr-FR" dirty="0"/>
              <a:t> </a:t>
            </a:r>
            <a:r>
              <a:rPr lang="fr-FR" dirty="0" err="1"/>
              <a:t>that</a:t>
            </a:r>
            <a:r>
              <a:rPr lang="fr-FR" dirty="0"/>
              <a:t> </a:t>
            </a:r>
            <a:r>
              <a:rPr lang="fr-FR" dirty="0" err="1"/>
              <a:t>you</a:t>
            </a:r>
            <a:r>
              <a:rPr lang="fr-FR" dirty="0"/>
              <a:t> </a:t>
            </a:r>
            <a:r>
              <a:rPr lang="fr-FR" dirty="0" err="1"/>
              <a:t>may</a:t>
            </a:r>
            <a:r>
              <a:rPr lang="fr-FR" dirty="0"/>
              <a:t> </a:t>
            </a:r>
            <a:r>
              <a:rPr lang="fr-FR" dirty="0" err="1"/>
              <a:t>need</a:t>
            </a:r>
            <a:r>
              <a:rPr lang="fr-FR" dirty="0"/>
              <a:t> to </a:t>
            </a:r>
            <a:r>
              <a:rPr lang="fr-FR" dirty="0" err="1"/>
              <a:t>take</a:t>
            </a:r>
            <a:r>
              <a:rPr lang="fr-FR" dirty="0"/>
              <a:t> a </a:t>
            </a:r>
            <a:r>
              <a:rPr lang="fr-FR" dirty="0" err="1"/>
              <a:t>decision</a:t>
            </a:r>
            <a:r>
              <a:rPr lang="fr-FR" dirty="0"/>
              <a:t> as to the </a:t>
            </a:r>
            <a:r>
              <a:rPr lang="fr-FR" dirty="0" err="1"/>
              <a:t>unitary</a:t>
            </a:r>
            <a:r>
              <a:rPr lang="fr-FR" dirty="0"/>
              <a:t> </a:t>
            </a:r>
            <a:r>
              <a:rPr lang="fr-FR" dirty="0" err="1"/>
              <a:t>effect</a:t>
            </a:r>
            <a:r>
              <a:rPr lang="fr-FR" dirty="0"/>
              <a:t> </a:t>
            </a:r>
            <a:r>
              <a:rPr lang="fr-FR" dirty="0" err="1"/>
              <a:t>very</a:t>
            </a:r>
            <a:r>
              <a:rPr lang="fr-FR" dirty="0"/>
              <a:t> </a:t>
            </a:r>
            <a:r>
              <a:rPr lang="fr-FR" dirty="0" err="1"/>
              <a:t>soon</a:t>
            </a:r>
            <a:r>
              <a:rPr lang="fr-FR" dirty="0"/>
              <a:t>. Indeed, </a:t>
            </a:r>
            <a:r>
              <a:rPr lang="fr-FR" dirty="0" err="1"/>
              <a:t>this</a:t>
            </a:r>
            <a:r>
              <a:rPr lang="fr-FR" dirty="0"/>
              <a:t> </a:t>
            </a:r>
            <a:r>
              <a:rPr lang="fr-FR" dirty="0" err="1"/>
              <a:t>is</a:t>
            </a:r>
            <a:r>
              <a:rPr lang="fr-FR" dirty="0"/>
              <a:t> </a:t>
            </a:r>
            <a:r>
              <a:rPr lang="fr-FR" dirty="0" err="1"/>
              <a:t>something</a:t>
            </a:r>
            <a:r>
              <a:rPr lang="fr-FR" dirty="0"/>
              <a:t> </a:t>
            </a:r>
            <a:r>
              <a:rPr lang="fr-FR" dirty="0" err="1"/>
              <a:t>which</a:t>
            </a:r>
            <a:r>
              <a:rPr lang="fr-FR" dirty="0"/>
              <a:t> </a:t>
            </a:r>
            <a:r>
              <a:rPr lang="fr-FR" dirty="0" err="1"/>
              <a:t>is</a:t>
            </a:r>
            <a:r>
              <a:rPr lang="fr-FR" dirty="0"/>
              <a:t> not </a:t>
            </a:r>
            <a:r>
              <a:rPr lang="fr-FR" dirty="0" err="1"/>
              <a:t>always</a:t>
            </a:r>
            <a:r>
              <a:rPr lang="fr-FR" dirty="0"/>
              <a:t> </a:t>
            </a:r>
            <a:r>
              <a:rPr lang="fr-FR" dirty="0" err="1"/>
              <a:t>clear</a:t>
            </a:r>
            <a:r>
              <a:rPr lang="fr-FR" dirty="0"/>
              <a:t> but a UP </a:t>
            </a:r>
            <a:r>
              <a:rPr lang="fr-FR" dirty="0" err="1"/>
              <a:t>is</a:t>
            </a:r>
            <a:r>
              <a:rPr lang="fr-FR" dirty="0"/>
              <a:t> </a:t>
            </a:r>
            <a:r>
              <a:rPr lang="fr-FR" dirty="0" err="1"/>
              <a:t>just</a:t>
            </a:r>
            <a:r>
              <a:rPr lang="fr-FR" dirty="0"/>
              <a:t> an </a:t>
            </a:r>
            <a:r>
              <a:rPr lang="fr-FR" dirty="0" err="1"/>
              <a:t>classic</a:t>
            </a:r>
            <a:r>
              <a:rPr lang="fr-FR" dirty="0"/>
              <a:t> EP.  Once the system </a:t>
            </a:r>
            <a:r>
              <a:rPr lang="fr-FR" dirty="0" err="1"/>
              <a:t>will</a:t>
            </a:r>
            <a:r>
              <a:rPr lang="fr-FR" dirty="0"/>
              <a:t> </a:t>
            </a:r>
            <a:r>
              <a:rPr lang="fr-FR" dirty="0" err="1"/>
              <a:t>be</a:t>
            </a:r>
            <a:r>
              <a:rPr lang="fr-FR" dirty="0"/>
              <a:t> in force, </a:t>
            </a:r>
            <a:r>
              <a:rPr lang="fr-FR" dirty="0" err="1"/>
              <a:t>each</a:t>
            </a:r>
            <a:r>
              <a:rPr lang="fr-FR" dirty="0"/>
              <a:t> EP </a:t>
            </a:r>
            <a:r>
              <a:rPr lang="fr-FR" dirty="0" err="1"/>
              <a:t>could</a:t>
            </a:r>
            <a:r>
              <a:rPr lang="fr-FR" dirty="0"/>
              <a:t> </a:t>
            </a:r>
            <a:r>
              <a:rPr lang="fr-FR" dirty="0" err="1"/>
              <a:t>become</a:t>
            </a:r>
            <a:r>
              <a:rPr lang="fr-FR" dirty="0"/>
              <a:t> an UP. You </a:t>
            </a:r>
            <a:r>
              <a:rPr lang="fr-FR" dirty="0" err="1"/>
              <a:t>don’t</a:t>
            </a:r>
            <a:r>
              <a:rPr lang="fr-FR" dirty="0"/>
              <a:t> have to file a new patent application. All the patent applications </a:t>
            </a:r>
            <a:r>
              <a:rPr lang="fr-FR" dirty="0" err="1"/>
              <a:t>which</a:t>
            </a:r>
            <a:r>
              <a:rPr lang="fr-FR" dirty="0"/>
              <a:t> are </a:t>
            </a:r>
            <a:r>
              <a:rPr lang="fr-FR" dirty="0" err="1"/>
              <a:t>currently</a:t>
            </a:r>
            <a:r>
              <a:rPr lang="fr-FR" dirty="0"/>
              <a:t> </a:t>
            </a:r>
            <a:r>
              <a:rPr lang="fr-FR" dirty="0" err="1"/>
              <a:t>pending</a:t>
            </a:r>
            <a:r>
              <a:rPr lang="fr-FR" dirty="0"/>
              <a:t> </a:t>
            </a:r>
            <a:r>
              <a:rPr lang="fr-FR" dirty="0" err="1"/>
              <a:t>could</a:t>
            </a:r>
            <a:r>
              <a:rPr lang="fr-FR" dirty="0"/>
              <a:t> </a:t>
            </a:r>
            <a:r>
              <a:rPr lang="fr-FR" dirty="0" err="1"/>
              <a:t>benefit</a:t>
            </a:r>
            <a:r>
              <a:rPr lang="fr-FR" dirty="0"/>
              <a:t> </a:t>
            </a:r>
            <a:r>
              <a:rPr lang="fr-FR" dirty="0" err="1"/>
              <a:t>from</a:t>
            </a:r>
            <a:r>
              <a:rPr lang="fr-FR" dirty="0"/>
              <a:t> the UNITARY PROTECTION. </a:t>
            </a:r>
          </a:p>
          <a:p>
            <a:endParaRPr lang="fr-FR" dirty="0"/>
          </a:p>
          <a:p>
            <a:r>
              <a:rPr lang="fr-FR" dirty="0"/>
              <a:t>This </a:t>
            </a:r>
            <a:r>
              <a:rPr lang="fr-FR" dirty="0" err="1"/>
              <a:t>means</a:t>
            </a:r>
            <a:r>
              <a:rPr lang="fr-FR" dirty="0"/>
              <a:t> </a:t>
            </a:r>
            <a:r>
              <a:rPr lang="fr-FR" dirty="0" err="1"/>
              <a:t>that</a:t>
            </a:r>
            <a:r>
              <a:rPr lang="fr-FR" dirty="0"/>
              <a:t> if </a:t>
            </a:r>
            <a:r>
              <a:rPr lang="fr-FR" dirty="0" err="1"/>
              <a:t>you</a:t>
            </a:r>
            <a:r>
              <a:rPr lang="fr-FR" dirty="0"/>
              <a:t> have </a:t>
            </a:r>
            <a:r>
              <a:rPr lang="fr-FR" dirty="0" err="1"/>
              <a:t>pending</a:t>
            </a:r>
            <a:r>
              <a:rPr lang="fr-FR" dirty="0"/>
              <a:t> patent applications, </a:t>
            </a:r>
            <a:r>
              <a:rPr lang="fr-FR" dirty="0" err="1"/>
              <a:t>you</a:t>
            </a:r>
            <a:r>
              <a:rPr lang="fr-FR" dirty="0"/>
              <a:t> </a:t>
            </a:r>
            <a:r>
              <a:rPr lang="fr-FR" dirty="0" err="1"/>
              <a:t>could</a:t>
            </a:r>
            <a:r>
              <a:rPr lang="fr-FR" dirty="0"/>
              <a:t> </a:t>
            </a:r>
            <a:r>
              <a:rPr lang="fr-FR" dirty="0" err="1"/>
              <a:t>obtain</a:t>
            </a:r>
            <a:r>
              <a:rPr lang="fr-FR" dirty="0"/>
              <a:t> an </a:t>
            </a:r>
            <a:r>
              <a:rPr lang="fr-FR" dirty="0" err="1"/>
              <a:t>unitary</a:t>
            </a:r>
            <a:r>
              <a:rPr lang="fr-FR" dirty="0"/>
              <a:t> patent as </a:t>
            </a:r>
            <a:r>
              <a:rPr lang="fr-FR" dirty="0" err="1"/>
              <a:t>soon</a:t>
            </a:r>
            <a:r>
              <a:rPr lang="fr-FR" dirty="0"/>
              <a:t> as the new system starts.</a:t>
            </a:r>
          </a:p>
          <a:p>
            <a:endParaRPr lang="fr-FR" dirty="0"/>
          </a:p>
          <a:p>
            <a:r>
              <a:rPr lang="fr-FR" dirty="0"/>
              <a:t>This </a:t>
            </a:r>
            <a:r>
              <a:rPr lang="fr-FR" dirty="0" err="1"/>
              <a:t>is</a:t>
            </a:r>
            <a:r>
              <a:rPr lang="fr-FR" dirty="0"/>
              <a:t> an </a:t>
            </a:r>
            <a:r>
              <a:rPr lang="fr-FR" dirty="0" err="1"/>
              <a:t>opportunity</a:t>
            </a:r>
            <a:r>
              <a:rPr lang="fr-FR" dirty="0"/>
              <a:t> for the </a:t>
            </a:r>
            <a:r>
              <a:rPr lang="fr-FR" dirty="0" err="1"/>
              <a:t>reasons</a:t>
            </a:r>
            <a:r>
              <a:rPr lang="fr-FR" dirty="0"/>
              <a:t> </a:t>
            </a:r>
            <a:r>
              <a:rPr lang="fr-FR" dirty="0" err="1"/>
              <a:t>which</a:t>
            </a:r>
            <a:r>
              <a:rPr lang="fr-FR" dirty="0"/>
              <a:t> I </a:t>
            </a:r>
            <a:r>
              <a:rPr lang="fr-FR" dirty="0" err="1"/>
              <a:t>already</a:t>
            </a:r>
            <a:r>
              <a:rPr lang="fr-FR" dirty="0"/>
              <a:t> </a:t>
            </a:r>
            <a:r>
              <a:rPr lang="fr-FR" dirty="0" err="1"/>
              <a:t>mentionned</a:t>
            </a:r>
            <a:r>
              <a:rPr lang="fr-FR" dirty="0"/>
              <a:t> : </a:t>
            </a:r>
            <a:r>
              <a:rPr lang="fr-FR" dirty="0" err="1"/>
              <a:t>you</a:t>
            </a:r>
            <a:r>
              <a:rPr lang="fr-FR" dirty="0"/>
              <a:t> </a:t>
            </a:r>
            <a:r>
              <a:rPr lang="fr-FR" dirty="0" err="1"/>
              <a:t>will</a:t>
            </a:r>
            <a:r>
              <a:rPr lang="fr-FR" dirty="0"/>
              <a:t> have a single </a:t>
            </a:r>
            <a:r>
              <a:rPr lang="fr-FR" dirty="0" err="1"/>
              <a:t>title</a:t>
            </a:r>
            <a:r>
              <a:rPr lang="fr-FR" dirty="0"/>
              <a:t> </a:t>
            </a:r>
            <a:r>
              <a:rPr lang="fr-FR" dirty="0" err="1"/>
              <a:t>which</a:t>
            </a:r>
            <a:r>
              <a:rPr lang="fr-FR" dirty="0"/>
              <a:t> </a:t>
            </a:r>
            <a:r>
              <a:rPr lang="fr-FR" dirty="0" err="1"/>
              <a:t>will</a:t>
            </a:r>
            <a:r>
              <a:rPr lang="fr-FR" dirty="0"/>
              <a:t> </a:t>
            </a:r>
            <a:r>
              <a:rPr lang="fr-FR" dirty="0" err="1"/>
              <a:t>be</a:t>
            </a:r>
            <a:r>
              <a:rPr lang="fr-FR" dirty="0"/>
              <a:t> </a:t>
            </a:r>
            <a:r>
              <a:rPr lang="fr-FR" dirty="0" err="1"/>
              <a:t>valid</a:t>
            </a:r>
            <a:r>
              <a:rPr lang="fr-FR" dirty="0"/>
              <a:t> in </a:t>
            </a:r>
            <a:r>
              <a:rPr lang="fr-FR" dirty="0" err="1"/>
              <a:t>several</a:t>
            </a:r>
            <a:r>
              <a:rPr lang="fr-FR" dirty="0"/>
              <a:t> countries.</a:t>
            </a:r>
          </a:p>
          <a:p>
            <a:endParaRPr lang="fr-FR" dirty="0"/>
          </a:p>
          <a:p>
            <a:r>
              <a:rPr lang="fr-FR" dirty="0"/>
              <a:t>And </a:t>
            </a:r>
            <a:r>
              <a:rPr lang="fr-FR" dirty="0" err="1"/>
              <a:t>you</a:t>
            </a:r>
            <a:r>
              <a:rPr lang="fr-FR" dirty="0"/>
              <a:t> have a </a:t>
            </a:r>
            <a:r>
              <a:rPr lang="fr-FR" dirty="0" err="1"/>
              <a:t>very</a:t>
            </a:r>
            <a:r>
              <a:rPr lang="fr-FR" dirty="0"/>
              <a:t> short time </a:t>
            </a:r>
            <a:r>
              <a:rPr lang="fr-FR" dirty="0" err="1"/>
              <a:t>period</a:t>
            </a:r>
            <a:r>
              <a:rPr lang="fr-FR" dirty="0"/>
              <a:t> to </a:t>
            </a:r>
            <a:r>
              <a:rPr lang="fr-FR" dirty="0" err="1"/>
              <a:t>benefit</a:t>
            </a:r>
            <a:r>
              <a:rPr lang="fr-FR" dirty="0"/>
              <a:t> </a:t>
            </a:r>
            <a:r>
              <a:rPr lang="fr-FR" dirty="0" err="1"/>
              <a:t>from</a:t>
            </a:r>
            <a:r>
              <a:rPr lang="fr-FR" dirty="0"/>
              <a:t> </a:t>
            </a:r>
            <a:r>
              <a:rPr lang="fr-FR" dirty="0" err="1"/>
              <a:t>this</a:t>
            </a:r>
            <a:r>
              <a:rPr lang="fr-FR" dirty="0"/>
              <a:t> </a:t>
            </a:r>
            <a:r>
              <a:rPr lang="fr-FR" dirty="0" err="1"/>
              <a:t>opportunity</a:t>
            </a:r>
            <a:r>
              <a:rPr lang="fr-FR" dirty="0"/>
              <a:t>. If </a:t>
            </a:r>
            <a:r>
              <a:rPr lang="fr-FR" dirty="0" err="1"/>
              <a:t>you</a:t>
            </a:r>
            <a:r>
              <a:rPr lang="fr-FR" dirty="0"/>
              <a:t> miss the 1 </a:t>
            </a:r>
            <a:r>
              <a:rPr lang="fr-FR" dirty="0" err="1"/>
              <a:t>month</a:t>
            </a:r>
            <a:r>
              <a:rPr lang="fr-FR" dirty="0"/>
              <a:t> deadline = &gt; </a:t>
            </a:r>
            <a:r>
              <a:rPr lang="fr-FR" dirty="0" err="1"/>
              <a:t>you</a:t>
            </a:r>
            <a:r>
              <a:rPr lang="fr-FR" dirty="0"/>
              <a:t> </a:t>
            </a:r>
            <a:r>
              <a:rPr lang="fr-FR" dirty="0" err="1"/>
              <a:t>will</a:t>
            </a:r>
            <a:r>
              <a:rPr lang="fr-FR" dirty="0"/>
              <a:t> </a:t>
            </a:r>
            <a:r>
              <a:rPr lang="fr-FR" dirty="0" err="1"/>
              <a:t>never</a:t>
            </a:r>
            <a:r>
              <a:rPr lang="fr-FR" dirty="0"/>
              <a:t> </a:t>
            </a:r>
            <a:r>
              <a:rPr lang="fr-FR" dirty="0" err="1"/>
              <a:t>benefit</a:t>
            </a:r>
            <a:r>
              <a:rPr lang="fr-FR" dirty="0"/>
              <a:t> </a:t>
            </a:r>
            <a:r>
              <a:rPr lang="fr-FR" dirty="0" err="1"/>
              <a:t>from</a:t>
            </a:r>
            <a:r>
              <a:rPr lang="fr-FR" dirty="0"/>
              <a:t> the </a:t>
            </a:r>
            <a:r>
              <a:rPr lang="fr-FR" dirty="0" err="1"/>
              <a:t>unitary</a:t>
            </a:r>
            <a:r>
              <a:rPr lang="fr-FR" dirty="0"/>
              <a:t> protection. You </a:t>
            </a:r>
            <a:r>
              <a:rPr lang="fr-FR" dirty="0" err="1"/>
              <a:t>will</a:t>
            </a:r>
            <a:r>
              <a:rPr lang="fr-FR" dirty="0"/>
              <a:t> </a:t>
            </a:r>
            <a:r>
              <a:rPr lang="fr-FR" dirty="0" err="1"/>
              <a:t>obtain</a:t>
            </a:r>
            <a:r>
              <a:rPr lang="fr-FR" dirty="0"/>
              <a:t> a « </a:t>
            </a:r>
            <a:r>
              <a:rPr lang="fr-FR" dirty="0" err="1"/>
              <a:t>classic</a:t>
            </a:r>
            <a:r>
              <a:rPr lang="fr-FR" dirty="0"/>
              <a:t> » EP. You </a:t>
            </a:r>
            <a:r>
              <a:rPr lang="fr-FR" dirty="0" err="1"/>
              <a:t>will</a:t>
            </a:r>
            <a:r>
              <a:rPr lang="fr-FR" dirty="0"/>
              <a:t> </a:t>
            </a:r>
            <a:r>
              <a:rPr lang="fr-FR" dirty="0" err="1"/>
              <a:t>keep</a:t>
            </a:r>
            <a:r>
              <a:rPr lang="fr-FR" dirty="0"/>
              <a:t> the </a:t>
            </a:r>
            <a:r>
              <a:rPr lang="fr-FR" dirty="0" err="1"/>
              <a:t>possilibity</a:t>
            </a:r>
            <a:r>
              <a:rPr lang="fr-FR" dirty="0"/>
              <a:t> to </a:t>
            </a:r>
            <a:r>
              <a:rPr lang="fr-FR" dirty="0" err="1"/>
              <a:t>litigate</a:t>
            </a:r>
            <a:r>
              <a:rPr lang="fr-FR" dirty="0"/>
              <a:t> </a:t>
            </a:r>
            <a:r>
              <a:rPr lang="fr-FR" dirty="0" err="1"/>
              <a:t>before</a:t>
            </a:r>
            <a:r>
              <a:rPr lang="fr-FR" dirty="0"/>
              <a:t> the UPC</a:t>
            </a:r>
          </a:p>
          <a:p>
            <a:endParaRPr lang="fr-FR" dirty="0"/>
          </a:p>
          <a:p>
            <a:r>
              <a:rPr lang="fr-FR" dirty="0"/>
              <a:t>So, if </a:t>
            </a:r>
            <a:r>
              <a:rPr lang="fr-FR" dirty="0" err="1"/>
              <a:t>you</a:t>
            </a:r>
            <a:r>
              <a:rPr lang="fr-FR" dirty="0"/>
              <a:t> </a:t>
            </a:r>
            <a:r>
              <a:rPr lang="fr-FR" dirty="0" err="1"/>
              <a:t>want</a:t>
            </a:r>
            <a:r>
              <a:rPr lang="fr-FR" dirty="0"/>
              <a:t> to </a:t>
            </a:r>
            <a:r>
              <a:rPr lang="fr-FR" dirty="0" err="1"/>
              <a:t>obtain</a:t>
            </a:r>
            <a:r>
              <a:rPr lang="fr-FR" dirty="0"/>
              <a:t> an UP, how </a:t>
            </a:r>
            <a:r>
              <a:rPr lang="fr-FR" dirty="0" err="1"/>
              <a:t>does</a:t>
            </a:r>
            <a:r>
              <a:rPr lang="fr-FR" dirty="0"/>
              <a:t> </a:t>
            </a:r>
            <a:r>
              <a:rPr lang="fr-FR" dirty="0" err="1"/>
              <a:t>it</a:t>
            </a:r>
            <a:r>
              <a:rPr lang="fr-FR" dirty="0"/>
              <a:t> </a:t>
            </a:r>
            <a:r>
              <a:rPr lang="fr-FR" dirty="0" err="1"/>
              <a:t>work</a:t>
            </a:r>
            <a:r>
              <a:rPr lang="fr-FR" dirty="0"/>
              <a:t>? </a:t>
            </a:r>
          </a:p>
          <a:p>
            <a:endParaRPr lang="fr-FR" dirty="0"/>
          </a:p>
          <a:p>
            <a:r>
              <a:rPr lang="fr-FR" dirty="0"/>
              <a:t>- </a:t>
            </a:r>
            <a:r>
              <a:rPr lang="fr-FR" b="0" i="0" dirty="0" err="1">
                <a:solidFill>
                  <a:srgbClr val="333333"/>
                </a:solidFill>
                <a:effectLst/>
                <a:latin typeface="Times New Roman" panose="02020603050405020304" pitchFamily="18" charset="0"/>
              </a:rPr>
              <a:t>proprietor</a:t>
            </a:r>
            <a:r>
              <a:rPr lang="fr-FR" b="0" i="0" dirty="0">
                <a:solidFill>
                  <a:srgbClr val="333333"/>
                </a:solidFill>
                <a:effectLst/>
                <a:latin typeface="Times New Roman" panose="02020603050405020304" pitchFamily="18" charset="0"/>
              </a:rPr>
              <a:t> of a </a:t>
            </a:r>
            <a:r>
              <a:rPr lang="fr-FR" b="0" i="0" dirty="0" err="1">
                <a:solidFill>
                  <a:srgbClr val="333333"/>
                </a:solidFill>
                <a:effectLst/>
                <a:latin typeface="Times New Roman" panose="02020603050405020304" pitchFamily="18" charset="0"/>
              </a:rPr>
              <a:t>European</a:t>
            </a:r>
            <a:r>
              <a:rPr lang="fr-FR" b="0" i="0" dirty="0">
                <a:solidFill>
                  <a:srgbClr val="333333"/>
                </a:solidFill>
                <a:effectLst/>
                <a:latin typeface="Times New Roman" panose="02020603050405020304" pitchFamily="18" charset="0"/>
              </a:rPr>
              <a:t> patent</a:t>
            </a:r>
            <a:r>
              <a:rPr lang="fr-FR" dirty="0"/>
              <a:t> has to file a « </a:t>
            </a:r>
            <a:r>
              <a:rPr lang="fr-FR" dirty="0" err="1"/>
              <a:t>request</a:t>
            </a:r>
            <a:r>
              <a:rPr lang="fr-FR" dirty="0"/>
              <a:t> for </a:t>
            </a:r>
            <a:r>
              <a:rPr lang="fr-FR" dirty="0" err="1"/>
              <a:t>unitary</a:t>
            </a:r>
            <a:r>
              <a:rPr lang="fr-FR" dirty="0"/>
              <a:t> </a:t>
            </a:r>
            <a:r>
              <a:rPr lang="fr-FR" dirty="0" err="1"/>
              <a:t>effect</a:t>
            </a:r>
            <a:r>
              <a:rPr lang="fr-FR" dirty="0"/>
              <a: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54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a:t>
            </a:r>
            <a:r>
              <a:rPr lang="fr-FR" dirty="0" err="1"/>
              <a:t>raise</a:t>
            </a:r>
            <a:r>
              <a:rPr lang="fr-FR" dirty="0"/>
              <a:t> the question « </a:t>
            </a:r>
            <a:r>
              <a:rPr lang="fr-FR" dirty="0" err="1"/>
              <a:t>who</a:t>
            </a:r>
            <a:r>
              <a:rPr lang="fr-FR" dirty="0"/>
              <a:t> </a:t>
            </a:r>
            <a:r>
              <a:rPr lang="fr-FR" dirty="0" err="1"/>
              <a:t>is</a:t>
            </a:r>
            <a:r>
              <a:rPr lang="fr-FR" dirty="0"/>
              <a:t> the patent </a:t>
            </a:r>
            <a:r>
              <a:rPr lang="fr-FR" dirty="0" err="1"/>
              <a:t>proprietor</a:t>
            </a:r>
            <a:r>
              <a:rPr lang="fr-FR" dirty="0"/>
              <a:t> » </a:t>
            </a:r>
            <a:r>
              <a:rPr lang="fr-FR" dirty="0" err="1"/>
              <a:t>particularly</a:t>
            </a:r>
            <a:r>
              <a:rPr lang="fr-FR" dirty="0"/>
              <a:t> in case of </a:t>
            </a:r>
            <a:r>
              <a:rPr lang="fr-FR" dirty="0" err="1"/>
              <a:t>co-ownership</a:t>
            </a:r>
            <a:r>
              <a:rPr lang="fr-FR" dirty="0"/>
              <a:t>. </a:t>
            </a:r>
          </a:p>
          <a:p>
            <a:endParaRPr lang="fr-FR" dirty="0"/>
          </a:p>
          <a:p>
            <a:r>
              <a:rPr lang="fr-FR" dirty="0"/>
              <a:t>If the </a:t>
            </a:r>
            <a:r>
              <a:rPr lang="fr-FR" dirty="0" err="1"/>
              <a:t>coowners</a:t>
            </a:r>
            <a:r>
              <a:rPr lang="fr-FR" dirty="0"/>
              <a:t> </a:t>
            </a:r>
            <a:r>
              <a:rPr lang="fr-FR" dirty="0" err="1"/>
              <a:t>disagree</a:t>
            </a:r>
            <a:r>
              <a:rPr lang="fr-FR" dirty="0"/>
              <a:t> on the </a:t>
            </a:r>
            <a:r>
              <a:rPr lang="fr-FR" dirty="0" err="1"/>
              <a:t>opportunity</a:t>
            </a:r>
            <a:r>
              <a:rPr lang="fr-FR" dirty="0"/>
              <a:t> to </a:t>
            </a:r>
            <a:r>
              <a:rPr lang="fr-FR" dirty="0" err="1"/>
              <a:t>obtain</a:t>
            </a:r>
            <a:r>
              <a:rPr lang="fr-FR" dirty="0"/>
              <a:t> an UP of not, </a:t>
            </a:r>
            <a:r>
              <a:rPr lang="fr-FR" dirty="0" err="1"/>
              <a:t>this</a:t>
            </a:r>
            <a:r>
              <a:rPr lang="fr-FR" dirty="0"/>
              <a:t> </a:t>
            </a:r>
            <a:r>
              <a:rPr lang="fr-FR" dirty="0" err="1"/>
              <a:t>may</a:t>
            </a:r>
            <a:r>
              <a:rPr lang="fr-FR" dirty="0"/>
              <a:t> </a:t>
            </a:r>
            <a:r>
              <a:rPr lang="fr-FR" dirty="0" err="1"/>
              <a:t>raise</a:t>
            </a:r>
            <a:r>
              <a:rPr lang="fr-FR" dirty="0"/>
              <a:t> complexe </a:t>
            </a:r>
            <a:r>
              <a:rPr lang="fr-FR" dirty="0" err="1"/>
              <a:t>legal</a:t>
            </a:r>
            <a:r>
              <a:rPr lang="fr-FR" dirty="0"/>
              <a:t> questions. </a:t>
            </a:r>
            <a:r>
              <a:rPr lang="fr-FR" dirty="0" err="1"/>
              <a:t>Which</a:t>
            </a:r>
            <a:r>
              <a:rPr lang="fr-FR" dirty="0"/>
              <a:t> </a:t>
            </a:r>
            <a:r>
              <a:rPr lang="fr-FR" dirty="0" err="1"/>
              <a:t>co-ownership</a:t>
            </a:r>
            <a:r>
              <a:rPr lang="fr-FR" dirty="0"/>
              <a:t> </a:t>
            </a:r>
            <a:r>
              <a:rPr lang="fr-FR" dirty="0" err="1"/>
              <a:t>regime</a:t>
            </a:r>
            <a:r>
              <a:rPr lang="fr-FR" dirty="0"/>
              <a:t> </a:t>
            </a:r>
            <a:r>
              <a:rPr lang="fr-FR" dirty="0" err="1"/>
              <a:t>should</a:t>
            </a:r>
            <a:r>
              <a:rPr lang="fr-FR" dirty="0"/>
              <a:t> </a:t>
            </a:r>
            <a:r>
              <a:rPr lang="fr-FR" dirty="0" err="1"/>
              <a:t>apply</a:t>
            </a:r>
            <a:r>
              <a:rPr lang="fr-FR" dirty="0"/>
              <a:t>? This </a:t>
            </a:r>
            <a:r>
              <a:rPr lang="fr-FR" dirty="0" err="1"/>
              <a:t>may</a:t>
            </a:r>
            <a:r>
              <a:rPr lang="fr-FR" dirty="0"/>
              <a:t> </a:t>
            </a:r>
            <a:r>
              <a:rPr lang="fr-FR" dirty="0" err="1"/>
              <a:t>be</a:t>
            </a:r>
            <a:r>
              <a:rPr lang="fr-FR" dirty="0"/>
              <a:t> </a:t>
            </a:r>
            <a:r>
              <a:rPr lang="fr-FR" dirty="0" err="1"/>
              <a:t>complicated</a:t>
            </a:r>
            <a:r>
              <a:rPr lang="fr-FR" dirty="0"/>
              <a:t>. </a:t>
            </a:r>
            <a:r>
              <a:rPr lang="fr-FR" dirty="0" err="1"/>
              <a:t>According</a:t>
            </a:r>
            <a:r>
              <a:rPr lang="fr-FR" dirty="0"/>
              <a:t> to Art 7, </a:t>
            </a:r>
            <a:r>
              <a:rPr lang="fr-FR" dirty="0" err="1"/>
              <a:t>this</a:t>
            </a:r>
            <a:r>
              <a:rPr lang="fr-FR" dirty="0"/>
              <a:t> </a:t>
            </a:r>
            <a:r>
              <a:rPr lang="fr-FR" dirty="0" err="1"/>
              <a:t>would</a:t>
            </a:r>
            <a:r>
              <a:rPr lang="fr-FR" dirty="0"/>
              <a:t> </a:t>
            </a:r>
            <a:r>
              <a:rPr lang="fr-FR" dirty="0" err="1"/>
              <a:t>be</a:t>
            </a:r>
            <a:r>
              <a:rPr lang="fr-FR" dirty="0"/>
              <a:t> the </a:t>
            </a:r>
            <a:r>
              <a:rPr lang="fr-FR" dirty="0" err="1"/>
              <a:t>law</a:t>
            </a:r>
            <a:r>
              <a:rPr lang="fr-FR" dirty="0"/>
              <a:t> of the 1rst application. So if the 1rt </a:t>
            </a:r>
            <a:r>
              <a:rPr lang="fr-FR" dirty="0" err="1"/>
              <a:t>applicant</a:t>
            </a:r>
            <a:r>
              <a:rPr lang="fr-FR" dirty="0"/>
              <a:t> </a:t>
            </a:r>
            <a:r>
              <a:rPr lang="fr-FR" dirty="0" err="1"/>
              <a:t>is</a:t>
            </a:r>
            <a:r>
              <a:rPr lang="fr-FR" dirty="0"/>
              <a:t> a French </a:t>
            </a:r>
            <a:r>
              <a:rPr lang="fr-FR" dirty="0" err="1"/>
              <a:t>company</a:t>
            </a:r>
            <a:r>
              <a:rPr lang="fr-FR" dirty="0"/>
              <a:t>, the </a:t>
            </a:r>
            <a:r>
              <a:rPr lang="fr-FR" dirty="0" err="1"/>
              <a:t>decision</a:t>
            </a:r>
            <a:r>
              <a:rPr lang="fr-FR" dirty="0"/>
              <a:t> </a:t>
            </a:r>
            <a:r>
              <a:rPr lang="fr-FR" dirty="0" err="1"/>
              <a:t>making</a:t>
            </a:r>
            <a:r>
              <a:rPr lang="fr-FR" dirty="0"/>
              <a:t> process </a:t>
            </a:r>
            <a:r>
              <a:rPr lang="fr-FR" dirty="0" err="1"/>
              <a:t>would</a:t>
            </a:r>
            <a:r>
              <a:rPr lang="fr-FR" dirty="0"/>
              <a:t> </a:t>
            </a:r>
            <a:r>
              <a:rPr lang="fr-FR" dirty="0" err="1"/>
              <a:t>be</a:t>
            </a:r>
            <a:r>
              <a:rPr lang="fr-FR" dirty="0"/>
              <a:t> </a:t>
            </a:r>
            <a:r>
              <a:rPr lang="fr-FR" dirty="0" err="1"/>
              <a:t>governed</a:t>
            </a:r>
            <a:r>
              <a:rPr lang="fr-FR" dirty="0"/>
              <a:t> by article L.613-29 IPC</a:t>
            </a:r>
          </a:p>
          <a:p>
            <a:endParaRPr lang="fr-FR" dirty="0"/>
          </a:p>
          <a:p>
            <a:r>
              <a:rPr lang="fr-FR" dirty="0"/>
              <a:t>It </a:t>
            </a:r>
            <a:r>
              <a:rPr lang="fr-FR" dirty="0" err="1"/>
              <a:t>is</a:t>
            </a:r>
            <a:r>
              <a:rPr lang="fr-FR" dirty="0"/>
              <a:t> </a:t>
            </a:r>
            <a:r>
              <a:rPr lang="fr-FR" dirty="0" err="1"/>
              <a:t>then</a:t>
            </a:r>
            <a:r>
              <a:rPr lang="fr-FR" dirty="0"/>
              <a:t> </a:t>
            </a:r>
            <a:r>
              <a:rPr lang="fr-FR" dirty="0" err="1"/>
              <a:t>very</a:t>
            </a:r>
            <a:r>
              <a:rPr lang="fr-FR" dirty="0"/>
              <a:t> </a:t>
            </a:r>
            <a:r>
              <a:rPr lang="fr-FR" dirty="0" err="1"/>
              <a:t>difficult</a:t>
            </a:r>
            <a:r>
              <a:rPr lang="fr-FR" dirty="0"/>
              <a:t> at </a:t>
            </a:r>
            <a:r>
              <a:rPr lang="fr-FR" dirty="0" err="1"/>
              <a:t>this</a:t>
            </a:r>
            <a:r>
              <a:rPr lang="fr-FR" dirty="0"/>
              <a:t> stage to </a:t>
            </a:r>
            <a:r>
              <a:rPr lang="fr-FR" dirty="0" err="1"/>
              <a:t>anticipate</a:t>
            </a:r>
            <a:r>
              <a:rPr lang="fr-FR" dirty="0"/>
              <a:t> the </a:t>
            </a:r>
            <a:r>
              <a:rPr lang="fr-FR" dirty="0" err="1"/>
              <a:t>outcome</a:t>
            </a:r>
            <a:r>
              <a:rPr lang="fr-FR" dirty="0"/>
              <a:t> of </a:t>
            </a:r>
            <a:r>
              <a:rPr lang="fr-FR" dirty="0" err="1"/>
              <a:t>this</a:t>
            </a:r>
            <a:r>
              <a:rPr lang="fr-FR" dirty="0"/>
              <a:t> </a:t>
            </a:r>
            <a:r>
              <a:rPr lang="fr-FR" dirty="0" err="1"/>
              <a:t>kind</a:t>
            </a:r>
            <a:r>
              <a:rPr lang="fr-FR" dirty="0"/>
              <a:t> of dispute and </a:t>
            </a:r>
            <a:r>
              <a:rPr lang="fr-FR" dirty="0" err="1"/>
              <a:t>it</a:t>
            </a:r>
            <a:r>
              <a:rPr lang="fr-FR" dirty="0"/>
              <a:t> </a:t>
            </a:r>
            <a:r>
              <a:rPr lang="fr-FR" dirty="0" err="1"/>
              <a:t>could</a:t>
            </a:r>
            <a:r>
              <a:rPr lang="fr-FR" dirty="0"/>
              <a:t> </a:t>
            </a:r>
            <a:r>
              <a:rPr lang="fr-FR" dirty="0" err="1"/>
              <a:t>weaken</a:t>
            </a:r>
            <a:r>
              <a:rPr lang="fr-FR" dirty="0"/>
              <a:t> the effective protection.</a:t>
            </a:r>
          </a:p>
          <a:p>
            <a:endParaRPr lang="fr-FR" dirty="0"/>
          </a:p>
          <a:p>
            <a:r>
              <a:rPr lang="fr-FR" dirty="0"/>
              <a:t>It </a:t>
            </a:r>
            <a:r>
              <a:rPr lang="fr-FR" dirty="0" err="1"/>
              <a:t>then</a:t>
            </a:r>
            <a:r>
              <a:rPr lang="fr-FR" dirty="0"/>
              <a:t> </a:t>
            </a:r>
            <a:r>
              <a:rPr lang="fr-FR" dirty="0" err="1"/>
              <a:t>highly</a:t>
            </a:r>
            <a:r>
              <a:rPr lang="fr-FR" dirty="0"/>
              <a:t> </a:t>
            </a:r>
            <a:r>
              <a:rPr lang="fr-FR" dirty="0" err="1"/>
              <a:t>recommended</a:t>
            </a:r>
            <a:r>
              <a:rPr lang="fr-FR" dirty="0"/>
              <a:t> to have a </a:t>
            </a:r>
            <a:r>
              <a:rPr lang="fr-FR" dirty="0" err="1"/>
              <a:t>contractual</a:t>
            </a:r>
            <a:r>
              <a:rPr lang="fr-FR" dirty="0"/>
              <a:t> provision in place </a:t>
            </a:r>
            <a:r>
              <a:rPr lang="fr-FR" dirty="0" err="1"/>
              <a:t>which</a:t>
            </a:r>
            <a:r>
              <a:rPr lang="fr-FR" dirty="0"/>
              <a:t> </a:t>
            </a:r>
            <a:r>
              <a:rPr lang="fr-FR" dirty="0" err="1"/>
              <a:t>will</a:t>
            </a:r>
            <a:r>
              <a:rPr lang="fr-FR" dirty="0"/>
              <a:t> </a:t>
            </a:r>
            <a:r>
              <a:rPr lang="fr-FR" dirty="0" err="1"/>
              <a:t>clearly</a:t>
            </a:r>
            <a:r>
              <a:rPr lang="fr-FR" dirty="0"/>
              <a:t> </a:t>
            </a:r>
            <a:r>
              <a:rPr lang="fr-FR" dirty="0" err="1"/>
              <a:t>establish</a:t>
            </a:r>
            <a:r>
              <a:rPr lang="fr-FR" dirty="0"/>
              <a:t> </a:t>
            </a:r>
            <a:r>
              <a:rPr lang="fr-FR" dirty="0" err="1"/>
              <a:t>that</a:t>
            </a:r>
            <a:r>
              <a:rPr lang="fr-FR" dirty="0"/>
              <a:t> one of the </a:t>
            </a:r>
            <a:r>
              <a:rPr lang="fr-FR" dirty="0" err="1"/>
              <a:t>co-owner</a:t>
            </a:r>
            <a:r>
              <a:rPr lang="fr-FR" dirty="0"/>
              <a:t> </a:t>
            </a:r>
            <a:r>
              <a:rPr lang="fr-FR" dirty="0" err="1"/>
              <a:t>is</a:t>
            </a:r>
            <a:r>
              <a:rPr lang="fr-FR" dirty="0"/>
              <a:t> </a:t>
            </a:r>
            <a:r>
              <a:rPr lang="fr-FR" dirty="0" err="1"/>
              <a:t>entitled</a:t>
            </a:r>
            <a:r>
              <a:rPr lang="fr-FR" dirty="0"/>
              <a:t> to </a:t>
            </a:r>
            <a:r>
              <a:rPr lang="fr-FR" dirty="0" err="1"/>
              <a:t>seek</a:t>
            </a:r>
            <a:r>
              <a:rPr lang="fr-FR" dirty="0"/>
              <a:t> the </a:t>
            </a:r>
            <a:r>
              <a:rPr lang="fr-FR" dirty="0" err="1"/>
              <a:t>unitary</a:t>
            </a:r>
            <a:r>
              <a:rPr lang="fr-FR" dirty="0"/>
              <a:t> protection on </a:t>
            </a:r>
            <a:r>
              <a:rPr lang="fr-FR" dirty="0" err="1"/>
              <a:t>behalf</a:t>
            </a:r>
            <a:r>
              <a:rPr lang="fr-FR" dirty="0"/>
              <a:t> of the </a:t>
            </a:r>
            <a:r>
              <a:rPr lang="fr-FR" dirty="0" err="1"/>
              <a:t>others</a:t>
            </a:r>
            <a:r>
              <a:rPr lang="fr-FR" dirty="0"/>
              <a: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02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second question in relation </a:t>
            </a:r>
            <a:r>
              <a:rPr lang="fr-FR" dirty="0" err="1"/>
              <a:t>with</a:t>
            </a:r>
            <a:r>
              <a:rPr lang="fr-FR" dirty="0"/>
              <a:t> the </a:t>
            </a:r>
            <a:r>
              <a:rPr lang="fr-FR" dirty="0" err="1"/>
              <a:t>unitary</a:t>
            </a:r>
            <a:r>
              <a:rPr lang="fr-FR" dirty="0"/>
              <a:t> </a:t>
            </a:r>
            <a:r>
              <a:rPr lang="fr-FR" dirty="0" err="1"/>
              <a:t>effect</a:t>
            </a:r>
            <a:r>
              <a:rPr lang="fr-FR" dirty="0"/>
              <a:t> </a:t>
            </a:r>
            <a:r>
              <a:rPr lang="fr-FR" dirty="0" err="1"/>
              <a:t>request</a:t>
            </a:r>
            <a:r>
              <a:rPr lang="fr-FR" dirty="0"/>
              <a:t> </a:t>
            </a:r>
            <a:r>
              <a:rPr lang="fr-FR" dirty="0" err="1"/>
              <a:t>is</a:t>
            </a:r>
            <a:r>
              <a:rPr lang="fr-FR" dirty="0"/>
              <a:t> the </a:t>
            </a:r>
            <a:r>
              <a:rPr lang="fr-FR" dirty="0" err="1"/>
              <a:t>licensee’s</a:t>
            </a:r>
            <a:r>
              <a:rPr lang="fr-FR" dirty="0"/>
              <a:t> </a:t>
            </a:r>
          </a:p>
          <a:p>
            <a:endParaRPr lang="fr-FR" dirty="0"/>
          </a:p>
          <a:p>
            <a:r>
              <a:rPr lang="fr-FR" dirty="0"/>
              <a:t>The </a:t>
            </a:r>
            <a:r>
              <a:rPr lang="fr-FR" dirty="0" err="1"/>
              <a:t>regulation</a:t>
            </a:r>
            <a:r>
              <a:rPr lang="fr-FR" dirty="0"/>
              <a:t> </a:t>
            </a:r>
            <a:r>
              <a:rPr lang="fr-FR" dirty="0" err="1"/>
              <a:t>only</a:t>
            </a:r>
            <a:r>
              <a:rPr lang="fr-FR" dirty="0"/>
              <a:t> </a:t>
            </a:r>
            <a:r>
              <a:rPr lang="fr-FR" dirty="0" err="1"/>
              <a:t>refers</a:t>
            </a:r>
            <a:r>
              <a:rPr lang="fr-FR" dirty="0"/>
              <a:t> to « </a:t>
            </a:r>
            <a:r>
              <a:rPr lang="fr-FR" dirty="0" err="1"/>
              <a:t>proprietor</a:t>
            </a:r>
            <a:r>
              <a:rPr lang="fr-FR" dirty="0"/>
              <a:t> ». </a:t>
            </a:r>
            <a:r>
              <a:rPr lang="fr-FR" dirty="0" err="1"/>
              <a:t>Does</a:t>
            </a:r>
            <a:r>
              <a:rPr lang="fr-FR" dirty="0"/>
              <a:t> </a:t>
            </a:r>
            <a:r>
              <a:rPr lang="fr-FR" dirty="0" err="1"/>
              <a:t>it</a:t>
            </a:r>
            <a:r>
              <a:rPr lang="fr-FR" dirty="0"/>
              <a:t> </a:t>
            </a:r>
            <a:r>
              <a:rPr lang="fr-FR" dirty="0" err="1"/>
              <a:t>mean</a:t>
            </a:r>
            <a:r>
              <a:rPr lang="fr-FR" dirty="0"/>
              <a:t> </a:t>
            </a:r>
            <a:r>
              <a:rPr lang="fr-FR" dirty="0" err="1"/>
              <a:t>that</a:t>
            </a:r>
            <a:r>
              <a:rPr lang="fr-FR" dirty="0"/>
              <a:t> the </a:t>
            </a:r>
            <a:r>
              <a:rPr lang="fr-FR" dirty="0" err="1"/>
              <a:t>licensee</a:t>
            </a:r>
            <a:r>
              <a:rPr lang="fr-FR" dirty="0"/>
              <a:t> has </a:t>
            </a:r>
            <a:r>
              <a:rPr lang="fr-FR" dirty="0" err="1"/>
              <a:t>nothing</a:t>
            </a:r>
            <a:r>
              <a:rPr lang="fr-FR" dirty="0"/>
              <a:t> to </a:t>
            </a:r>
            <a:r>
              <a:rPr lang="fr-FR" dirty="0" err="1"/>
              <a:t>say</a:t>
            </a:r>
            <a:r>
              <a:rPr lang="fr-FR" dirty="0"/>
              <a:t>?</a:t>
            </a:r>
          </a:p>
          <a:p>
            <a:endParaRPr lang="fr-FR" dirty="0"/>
          </a:p>
          <a:p>
            <a:r>
              <a:rPr lang="fr-FR" dirty="0" err="1"/>
              <a:t>From</a:t>
            </a:r>
            <a:r>
              <a:rPr lang="fr-FR" dirty="0"/>
              <a:t> a </a:t>
            </a:r>
            <a:r>
              <a:rPr lang="fr-FR" dirty="0" err="1"/>
              <a:t>commerical</a:t>
            </a:r>
            <a:r>
              <a:rPr lang="fr-FR" dirty="0"/>
              <a:t> point of </a:t>
            </a:r>
            <a:r>
              <a:rPr lang="fr-FR" dirty="0" err="1"/>
              <a:t>view</a:t>
            </a:r>
            <a:r>
              <a:rPr lang="fr-FR" dirty="0"/>
              <a:t>, </a:t>
            </a:r>
          </a:p>
          <a:p>
            <a:endParaRPr lang="fr-FR" dirty="0"/>
          </a:p>
          <a:p>
            <a:r>
              <a:rPr lang="fr-FR" dirty="0"/>
              <a:t>Even </a:t>
            </a:r>
            <a:r>
              <a:rPr lang="fr-FR" dirty="0" err="1"/>
              <a:t>from</a:t>
            </a:r>
            <a:r>
              <a:rPr lang="fr-FR" dirty="0"/>
              <a:t> a </a:t>
            </a:r>
            <a:r>
              <a:rPr lang="fr-FR" dirty="0" err="1"/>
              <a:t>legal</a:t>
            </a:r>
            <a:r>
              <a:rPr lang="fr-FR" dirty="0"/>
              <a:t> point of </a:t>
            </a:r>
            <a:r>
              <a:rPr lang="fr-FR" dirty="0" err="1"/>
              <a:t>view</a:t>
            </a:r>
            <a:r>
              <a:rPr lang="fr-FR" dirty="0"/>
              <a:t>, </a:t>
            </a:r>
            <a:r>
              <a:rPr lang="fr-FR" dirty="0" err="1"/>
              <a:t>this</a:t>
            </a:r>
            <a:r>
              <a:rPr lang="fr-FR" dirty="0"/>
              <a:t> </a:t>
            </a:r>
            <a:r>
              <a:rPr lang="fr-FR" dirty="0" err="1"/>
              <a:t>may</a:t>
            </a:r>
            <a:r>
              <a:rPr lang="fr-FR" dirty="0"/>
              <a:t> </a:t>
            </a:r>
            <a:r>
              <a:rPr lang="fr-FR" dirty="0" err="1"/>
              <a:t>be</a:t>
            </a:r>
            <a:r>
              <a:rPr lang="fr-FR" dirty="0"/>
              <a:t> </a:t>
            </a:r>
            <a:r>
              <a:rPr lang="fr-FR" dirty="0" err="1"/>
              <a:t>dangerous</a:t>
            </a:r>
            <a:r>
              <a:rPr lang="fr-FR" dirty="0"/>
              <a:t> to </a:t>
            </a:r>
            <a:r>
              <a:rPr lang="fr-FR" dirty="0" err="1"/>
              <a:t>take</a:t>
            </a:r>
            <a:r>
              <a:rPr lang="fr-FR" dirty="0"/>
              <a:t> a </a:t>
            </a:r>
            <a:r>
              <a:rPr lang="fr-FR" dirty="0" err="1"/>
              <a:t>decision</a:t>
            </a:r>
            <a:r>
              <a:rPr lang="fr-FR" dirty="0"/>
              <a:t> on </a:t>
            </a:r>
            <a:r>
              <a:rPr lang="fr-FR" dirty="0" err="1"/>
              <a:t>unitary</a:t>
            </a:r>
            <a:r>
              <a:rPr lang="fr-FR" dirty="0"/>
              <a:t> patent if the </a:t>
            </a:r>
            <a:r>
              <a:rPr lang="fr-FR" dirty="0" err="1"/>
              <a:t>licensee</a:t>
            </a:r>
            <a:r>
              <a:rPr lang="fr-FR" dirty="0"/>
              <a:t> </a:t>
            </a:r>
            <a:r>
              <a:rPr lang="fr-FR" dirty="0" err="1"/>
              <a:t>disagree</a:t>
            </a:r>
            <a:r>
              <a:rPr lang="fr-FR" dirty="0"/>
              <a:t>. : </a:t>
            </a:r>
            <a:r>
              <a:rPr lang="fr-FR" dirty="0" err="1"/>
              <a:t>some</a:t>
            </a:r>
            <a:r>
              <a:rPr lang="fr-FR" dirty="0"/>
              <a:t> </a:t>
            </a:r>
            <a:r>
              <a:rPr lang="fr-FR" dirty="0" err="1"/>
              <a:t>license</a:t>
            </a:r>
            <a:r>
              <a:rPr lang="fr-FR" dirty="0"/>
              <a:t> agreement have provision </a:t>
            </a:r>
            <a:r>
              <a:rPr lang="fr-FR" dirty="0" err="1"/>
              <a:t>according</a:t>
            </a:r>
            <a:r>
              <a:rPr lang="fr-FR" dirty="0"/>
              <a:t> to </a:t>
            </a:r>
            <a:r>
              <a:rPr lang="fr-FR" dirty="0" err="1"/>
              <a:t>which</a:t>
            </a:r>
            <a:r>
              <a:rPr lang="fr-FR" dirty="0"/>
              <a:t> the </a:t>
            </a:r>
            <a:r>
              <a:rPr lang="fr-FR" dirty="0" err="1"/>
              <a:t>patentee</a:t>
            </a:r>
            <a:r>
              <a:rPr lang="fr-FR" dirty="0"/>
              <a:t> </a:t>
            </a:r>
            <a:r>
              <a:rPr lang="fr-FR" dirty="0" err="1"/>
              <a:t>cannot</a:t>
            </a:r>
            <a:r>
              <a:rPr lang="fr-FR" dirty="0"/>
              <a:t> abandon the protection in certain </a:t>
            </a:r>
            <a:r>
              <a:rPr lang="fr-FR" dirty="0" err="1"/>
              <a:t>territories</a:t>
            </a:r>
            <a:r>
              <a:rPr lang="fr-FR" dirty="0"/>
              <a:t> </a:t>
            </a:r>
            <a:r>
              <a:rPr lang="fr-FR" dirty="0" err="1"/>
              <a:t>whithout</a:t>
            </a:r>
            <a:r>
              <a:rPr lang="fr-FR" dirty="0"/>
              <a:t> </a:t>
            </a:r>
            <a:r>
              <a:rPr lang="fr-FR" dirty="0" err="1"/>
              <a:t>warnng</a:t>
            </a:r>
            <a:r>
              <a:rPr lang="fr-FR" dirty="0"/>
              <a:t> the </a:t>
            </a:r>
            <a:r>
              <a:rPr lang="fr-FR" dirty="0" err="1"/>
              <a:t>licensee</a:t>
            </a:r>
            <a:r>
              <a:rPr lang="fr-FR" dirty="0"/>
              <a:t> ; </a:t>
            </a:r>
            <a:r>
              <a:rPr lang="fr-FR" dirty="0" err="1"/>
              <a:t>licensee</a:t>
            </a:r>
            <a:r>
              <a:rPr lang="fr-FR" dirty="0"/>
              <a:t> </a:t>
            </a:r>
            <a:r>
              <a:rPr lang="fr-FR" dirty="0" err="1"/>
              <a:t>may</a:t>
            </a:r>
            <a:r>
              <a:rPr lang="fr-FR" dirty="0"/>
              <a:t> </a:t>
            </a:r>
            <a:r>
              <a:rPr lang="fr-FR" dirty="0" err="1"/>
              <a:t>then</a:t>
            </a:r>
            <a:r>
              <a:rPr lang="fr-FR" dirty="0"/>
              <a:t> </a:t>
            </a:r>
            <a:r>
              <a:rPr lang="fr-FR" dirty="0" err="1"/>
              <a:t>benefit</a:t>
            </a:r>
            <a:r>
              <a:rPr lang="fr-FR" dirty="0"/>
              <a: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299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second </a:t>
            </a:r>
            <a:r>
              <a:rPr lang="fr-FR" dirty="0" err="1"/>
              <a:t>strategic</a:t>
            </a:r>
            <a:r>
              <a:rPr lang="fr-FR" dirty="0"/>
              <a:t> </a:t>
            </a:r>
            <a:r>
              <a:rPr lang="fr-FR" dirty="0" err="1"/>
              <a:t>decision</a:t>
            </a:r>
            <a:r>
              <a:rPr lang="fr-FR" dirty="0"/>
              <a:t> </a:t>
            </a:r>
            <a:r>
              <a:rPr lang="fr-FR" dirty="0" err="1"/>
              <a:t>which</a:t>
            </a:r>
            <a:r>
              <a:rPr lang="fr-FR" dirty="0"/>
              <a:t> </a:t>
            </a:r>
            <a:r>
              <a:rPr lang="fr-FR" dirty="0" err="1"/>
              <a:t>needs</a:t>
            </a:r>
            <a:r>
              <a:rPr lang="fr-FR" dirty="0"/>
              <a:t> anticipation </a:t>
            </a:r>
            <a:r>
              <a:rPr lang="fr-FR" dirty="0" err="1"/>
              <a:t>is</a:t>
            </a:r>
            <a:r>
              <a:rPr lang="fr-FR" dirty="0"/>
              <a:t> the OPT OUT.</a:t>
            </a:r>
          </a:p>
          <a:p>
            <a:endParaRPr lang="fr-FR" dirty="0"/>
          </a:p>
          <a:p>
            <a:r>
              <a:rPr lang="fr-FR" dirty="0"/>
              <a:t>As </a:t>
            </a:r>
            <a:r>
              <a:rPr lang="fr-FR" dirty="0" err="1"/>
              <a:t>you</a:t>
            </a:r>
            <a:r>
              <a:rPr lang="fr-FR" dirty="0"/>
              <a:t> all know, the </a:t>
            </a:r>
            <a:r>
              <a:rPr lang="fr-FR" dirty="0" err="1"/>
              <a:t>opt</a:t>
            </a:r>
            <a:r>
              <a:rPr lang="fr-FR" dirty="0"/>
              <a:t> out (art 83 UPCA) </a:t>
            </a:r>
            <a:r>
              <a:rPr lang="fr-FR" dirty="0" err="1"/>
              <a:t>is</a:t>
            </a:r>
            <a:r>
              <a:rPr lang="fr-FR" dirty="0"/>
              <a:t> the </a:t>
            </a:r>
            <a:r>
              <a:rPr lang="fr-FR" dirty="0" err="1"/>
              <a:t>possibility</a:t>
            </a:r>
            <a:r>
              <a:rPr lang="fr-FR" dirty="0"/>
              <a:t> </a:t>
            </a:r>
            <a:r>
              <a:rPr lang="fr-FR" dirty="0" err="1"/>
              <a:t>during</a:t>
            </a:r>
            <a:r>
              <a:rPr lang="fr-FR" dirty="0"/>
              <a:t> the </a:t>
            </a:r>
            <a:r>
              <a:rPr lang="fr-FR" dirty="0" err="1"/>
              <a:t>transitionnal</a:t>
            </a:r>
            <a:r>
              <a:rPr lang="fr-FR" dirty="0"/>
              <a:t> </a:t>
            </a:r>
            <a:r>
              <a:rPr lang="fr-FR" dirty="0" err="1"/>
              <a:t>period</a:t>
            </a:r>
            <a:r>
              <a:rPr lang="fr-FR" dirty="0"/>
              <a:t> to </a:t>
            </a:r>
            <a:r>
              <a:rPr lang="fr-FR" dirty="0" err="1"/>
              <a:t>waive</a:t>
            </a:r>
            <a:r>
              <a:rPr lang="fr-FR" dirty="0"/>
              <a:t> the UPC juridiction for « </a:t>
            </a:r>
            <a:r>
              <a:rPr lang="fr-FR" dirty="0" err="1"/>
              <a:t>classic</a:t>
            </a:r>
            <a:r>
              <a:rPr lang="fr-FR" dirty="0"/>
              <a:t> » EP</a:t>
            </a:r>
          </a:p>
          <a:p>
            <a:endParaRPr lang="fr-FR" dirty="0"/>
          </a:p>
          <a:p>
            <a:r>
              <a:rPr lang="fr-FR" dirty="0"/>
              <a:t>This </a:t>
            </a:r>
            <a:r>
              <a:rPr lang="fr-FR" dirty="0" err="1"/>
              <a:t>is</a:t>
            </a:r>
            <a:r>
              <a:rPr lang="fr-FR" dirty="0"/>
              <a:t> </a:t>
            </a:r>
            <a:r>
              <a:rPr lang="fr-FR" dirty="0" err="1"/>
              <a:t>very</a:t>
            </a:r>
            <a:r>
              <a:rPr lang="fr-FR" dirty="0"/>
              <a:t> </a:t>
            </a:r>
            <a:r>
              <a:rPr lang="fr-FR" dirty="0" err="1"/>
              <a:t>different</a:t>
            </a:r>
            <a:r>
              <a:rPr lang="fr-FR" dirty="0"/>
              <a:t>:</a:t>
            </a:r>
          </a:p>
          <a:p>
            <a:pPr marL="171450" indent="-171450">
              <a:buFontTx/>
              <a:buChar char="-"/>
            </a:pPr>
            <a:r>
              <a:rPr lang="fr-FR" dirty="0"/>
              <a:t>This </a:t>
            </a:r>
            <a:r>
              <a:rPr lang="fr-FR" dirty="0" err="1"/>
              <a:t>is</a:t>
            </a:r>
            <a:r>
              <a:rPr lang="fr-FR" dirty="0"/>
              <a:t> not </a:t>
            </a:r>
            <a:r>
              <a:rPr lang="fr-FR" dirty="0" err="1"/>
              <a:t>irreversible</a:t>
            </a:r>
            <a:endParaRPr lang="fr-FR" dirty="0"/>
          </a:p>
          <a:p>
            <a:pPr marL="171450" indent="-171450">
              <a:buFontTx/>
              <a:buChar char="-"/>
            </a:pPr>
            <a:r>
              <a:rPr lang="fr-FR" dirty="0"/>
              <a:t>This </a:t>
            </a:r>
            <a:r>
              <a:rPr lang="fr-FR" dirty="0" err="1"/>
              <a:t>concerns</a:t>
            </a:r>
            <a:r>
              <a:rPr lang="fr-FR" dirty="0"/>
              <a:t> the « </a:t>
            </a:r>
            <a:r>
              <a:rPr lang="fr-FR" dirty="0" err="1"/>
              <a:t>classic</a:t>
            </a:r>
            <a:r>
              <a:rPr lang="fr-FR" dirty="0"/>
              <a:t> » EP </a:t>
            </a:r>
            <a:r>
              <a:rPr lang="fr-FR" dirty="0" err="1"/>
              <a:t>only</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971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614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E9289A-3BC5-47D8-B727-3D7AA2E9B45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863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5355-DB53-443E-B061-2B8011E5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7B71F8-FB8A-4D41-9D92-2807C87B3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FB922F-3A07-43FE-A495-329A4B8765BB}"/>
              </a:ext>
            </a:extLst>
          </p:cNvPr>
          <p:cNvSpPr>
            <a:spLocks noGrp="1"/>
          </p:cNvSpPr>
          <p:nvPr>
            <p:ph type="dt" sz="half" idx="10"/>
          </p:nvPr>
        </p:nvSpPr>
        <p:spPr/>
        <p:txBody>
          <a:bodyPr/>
          <a:lstStyle/>
          <a:p>
            <a:fld id="{A2292D71-2C1A-4359-A7FD-47BCFA598817}" type="datetime1">
              <a:rPr lang="en-GB" smtClean="0"/>
              <a:t>30/03/2022</a:t>
            </a:fld>
            <a:endParaRPr lang="en-GB"/>
          </a:p>
        </p:txBody>
      </p:sp>
      <p:sp>
        <p:nvSpPr>
          <p:cNvPr id="5" name="Footer Placeholder 4">
            <a:extLst>
              <a:ext uri="{FF2B5EF4-FFF2-40B4-BE49-F238E27FC236}">
                <a16:creationId xmlns:a16="http://schemas.microsoft.com/office/drawing/2014/main" id="{9302BAF7-929D-4EDF-8885-C1D26CCB0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FB55F-DBC6-493D-85F8-7A405961D99A}"/>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379196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9660-740E-4E23-B84E-6CCF3D6817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EE355-1D4D-42C4-918F-70671F27A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13F6B-5D7A-4A64-93AD-A6C53D984AAA}"/>
              </a:ext>
            </a:extLst>
          </p:cNvPr>
          <p:cNvSpPr>
            <a:spLocks noGrp="1"/>
          </p:cNvSpPr>
          <p:nvPr>
            <p:ph type="dt" sz="half" idx="10"/>
          </p:nvPr>
        </p:nvSpPr>
        <p:spPr/>
        <p:txBody>
          <a:bodyPr/>
          <a:lstStyle/>
          <a:p>
            <a:fld id="{26FB716A-9F86-4913-BB12-3956DEB7D74E}" type="datetime1">
              <a:rPr lang="en-GB" smtClean="0"/>
              <a:t>30/03/2022</a:t>
            </a:fld>
            <a:endParaRPr lang="en-GB"/>
          </a:p>
        </p:txBody>
      </p:sp>
      <p:sp>
        <p:nvSpPr>
          <p:cNvPr id="5" name="Footer Placeholder 4">
            <a:extLst>
              <a:ext uri="{FF2B5EF4-FFF2-40B4-BE49-F238E27FC236}">
                <a16:creationId xmlns:a16="http://schemas.microsoft.com/office/drawing/2014/main" id="{E111A864-9C6E-4347-AD37-EAD4E4820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1F7CB-F1BD-4F60-831B-047F52CAA8C0}"/>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091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6B310-42DC-4038-BE71-1B3F9E5CE9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FF2727-505D-4DEF-A7C3-CCDB5B9492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ABA88-A920-4AE9-A1B0-46F0DCA4E401}"/>
              </a:ext>
            </a:extLst>
          </p:cNvPr>
          <p:cNvSpPr>
            <a:spLocks noGrp="1"/>
          </p:cNvSpPr>
          <p:nvPr>
            <p:ph type="dt" sz="half" idx="10"/>
          </p:nvPr>
        </p:nvSpPr>
        <p:spPr/>
        <p:txBody>
          <a:bodyPr/>
          <a:lstStyle/>
          <a:p>
            <a:fld id="{B0B0164C-8163-4546-8889-B7C454000CC2}" type="datetime1">
              <a:rPr lang="en-GB" smtClean="0"/>
              <a:t>30/03/2022</a:t>
            </a:fld>
            <a:endParaRPr lang="en-GB"/>
          </a:p>
        </p:txBody>
      </p:sp>
      <p:sp>
        <p:nvSpPr>
          <p:cNvPr id="5" name="Footer Placeholder 4">
            <a:extLst>
              <a:ext uri="{FF2B5EF4-FFF2-40B4-BE49-F238E27FC236}">
                <a16:creationId xmlns:a16="http://schemas.microsoft.com/office/drawing/2014/main" id="{C4FBD2EC-BE3D-433E-8E07-AA0DBB47D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BCD86-75FB-47C6-A3F8-AE8CEC0BC943}"/>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225136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A5355-DB53-443E-B061-2B8011E5D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7B71F8-FB8A-4D41-9D92-2807C87B3D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FB922F-3A07-43FE-A495-329A4B8765BB}"/>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9302BAF7-929D-4EDF-8885-C1D26CCB0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8FB55F-DBC6-493D-85F8-7A405961D99A}"/>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41776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F26B-563D-4426-A98A-F239987D2E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1DF362-84A1-4FAC-BB95-D7ED9ACF2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CE1B2-48E9-46A0-9EFC-AEEAF456A3FA}"/>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32E3D331-5782-49DE-BFDC-F6B3885C4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F24AB-A506-4408-970A-7CA9A78C5297}"/>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52234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AC90-8D2F-4EE3-8CC0-83ADB03960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4B5CC8-185A-4FA4-A228-D857938B3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AB9CA3-EDB2-4D3B-B871-93B15C701100}"/>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CCDD2BDD-7BEB-4CF2-BC70-58DA591B7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86542-9A09-48B0-BD0A-CEC721466331}"/>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7162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34FC-9EF7-488E-B7D4-60019CB0A3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04B85A-C03A-42BD-8204-34F5140E0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5A7CF9-C507-4795-A5AE-F370200D0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DD4D9B-BE08-4481-BBB2-9652EB8B23CF}"/>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6" name="Footer Placeholder 5">
            <a:extLst>
              <a:ext uri="{FF2B5EF4-FFF2-40B4-BE49-F238E27FC236}">
                <a16:creationId xmlns:a16="http://schemas.microsoft.com/office/drawing/2014/main" id="{3DF78B87-C076-483B-A254-DB09E5BDE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D37B92-71B6-46BD-94F4-ADD42CA012F9}"/>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69169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288-BCE3-461D-957A-0C57328B6A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69103-96E5-450F-B06F-1EEF39EF7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F7B0E-8D6E-497C-B10A-042CB08E34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88E5A9-CAA6-4881-BA42-3116D0EBE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FDE366-2B74-407A-B29B-36B5F9489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F2A298-9741-4D40-9F3B-53683DF60339}"/>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8" name="Footer Placeholder 7">
            <a:extLst>
              <a:ext uri="{FF2B5EF4-FFF2-40B4-BE49-F238E27FC236}">
                <a16:creationId xmlns:a16="http://schemas.microsoft.com/office/drawing/2014/main" id="{CA740207-774B-4426-BBCF-A84CE9C95E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403AB5-B8C5-4C85-B3FA-0F6BB94F32D8}"/>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422237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F307-AB86-4484-905D-BB8CCF2956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922C87-F865-4211-9A97-8E942CCA9AB1}"/>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4" name="Footer Placeholder 3">
            <a:extLst>
              <a:ext uri="{FF2B5EF4-FFF2-40B4-BE49-F238E27FC236}">
                <a16:creationId xmlns:a16="http://schemas.microsoft.com/office/drawing/2014/main" id="{8F538FD7-3E55-4B2E-8171-0DFF727EFB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D9056E-AD25-4125-BB0B-4C085E93FB13}"/>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46505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887E7-4A88-4C4E-ABF6-D9E9DA99B9F0}"/>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3" name="Footer Placeholder 2">
            <a:extLst>
              <a:ext uri="{FF2B5EF4-FFF2-40B4-BE49-F238E27FC236}">
                <a16:creationId xmlns:a16="http://schemas.microsoft.com/office/drawing/2014/main" id="{DF14CD34-74FD-4E36-AF27-9D6FD2010D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7CD58F-C595-436A-9034-B2AC36D08B1F}"/>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76157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95DE-71D5-4C4F-ACAE-94E2C26EA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DA023-8CF6-4F2C-A206-DF697A356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A7CA11-4507-41CA-8BAE-5D0230D63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2E3CF-85BC-490A-80FA-5C7B1E7DF965}"/>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6" name="Footer Placeholder 5">
            <a:extLst>
              <a:ext uri="{FF2B5EF4-FFF2-40B4-BE49-F238E27FC236}">
                <a16:creationId xmlns:a16="http://schemas.microsoft.com/office/drawing/2014/main" id="{217622EE-1431-4D8B-8048-88132C4ED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F91C4-6FE0-4BA7-917C-08D8BB274181}"/>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2947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F26B-563D-4426-A98A-F239987D2ED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1DF362-84A1-4FAC-BB95-D7ED9ACF2C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FCE1B2-48E9-46A0-9EFC-AEEAF456A3FA}"/>
              </a:ext>
            </a:extLst>
          </p:cNvPr>
          <p:cNvSpPr>
            <a:spLocks noGrp="1"/>
          </p:cNvSpPr>
          <p:nvPr>
            <p:ph type="dt" sz="half" idx="10"/>
          </p:nvPr>
        </p:nvSpPr>
        <p:spPr/>
        <p:txBody>
          <a:bodyPr/>
          <a:lstStyle/>
          <a:p>
            <a:fld id="{D0A85FEA-CE85-415C-9EF8-135850D63FE8}" type="datetime1">
              <a:rPr lang="en-GB" smtClean="0"/>
              <a:t>30/03/2022</a:t>
            </a:fld>
            <a:endParaRPr lang="en-GB"/>
          </a:p>
        </p:txBody>
      </p:sp>
      <p:sp>
        <p:nvSpPr>
          <p:cNvPr id="5" name="Footer Placeholder 4">
            <a:extLst>
              <a:ext uri="{FF2B5EF4-FFF2-40B4-BE49-F238E27FC236}">
                <a16:creationId xmlns:a16="http://schemas.microsoft.com/office/drawing/2014/main" id="{32E3D331-5782-49DE-BFDC-F6B3885C4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DF24AB-A506-4408-970A-7CA9A78C5297}"/>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2501509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498D-4A9D-4CBC-8974-03A54AB9E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68AA69-AABD-4556-9C9D-FAF8FD1F9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8EEC98-4BF1-4A0B-9B2F-1BB4B156E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DD05D-D89B-4E2F-8C3B-07CBFDB424AB}"/>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6" name="Footer Placeholder 5">
            <a:extLst>
              <a:ext uri="{FF2B5EF4-FFF2-40B4-BE49-F238E27FC236}">
                <a16:creationId xmlns:a16="http://schemas.microsoft.com/office/drawing/2014/main" id="{FC504B56-6DAC-4395-BEBE-CCA0A05BD5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7534B-B0C3-47E8-BFA3-E15FD87763E4}"/>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506234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9660-740E-4E23-B84E-6CCF3D6817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E9EE355-1D4D-42C4-918F-70671F27A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13F6B-5D7A-4A64-93AD-A6C53D984AAA}"/>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E111A864-9C6E-4347-AD37-EAD4E48208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D1F7CB-F1BD-4F60-831B-047F52CAA8C0}"/>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050268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A6B310-42DC-4038-BE71-1B3F9E5CE9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FF2727-505D-4DEF-A7C3-CCDB5B9492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7ABA88-A920-4AE9-A1B0-46F0DCA4E401}"/>
              </a:ext>
            </a:extLst>
          </p:cNvPr>
          <p:cNvSpPr>
            <a:spLocks noGrp="1"/>
          </p:cNvSpPr>
          <p:nvPr>
            <p:ph type="dt" sz="half" idx="10"/>
          </p:nvPr>
        </p:nvSpPr>
        <p:spPr/>
        <p:txBody>
          <a:body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C4FBD2EC-BE3D-433E-8E07-AA0DBB47D2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CBCD86-75FB-47C6-A3F8-AE8CEC0BC943}"/>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235774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AC90-8D2F-4EE3-8CC0-83ADB03960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4B5CC8-185A-4FA4-A228-D857938B34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AB9CA3-EDB2-4D3B-B871-93B15C701100}"/>
              </a:ext>
            </a:extLst>
          </p:cNvPr>
          <p:cNvSpPr>
            <a:spLocks noGrp="1"/>
          </p:cNvSpPr>
          <p:nvPr>
            <p:ph type="dt" sz="half" idx="10"/>
          </p:nvPr>
        </p:nvSpPr>
        <p:spPr/>
        <p:txBody>
          <a:bodyPr/>
          <a:lstStyle/>
          <a:p>
            <a:fld id="{B3315E84-851A-41C0-98D0-A5223687D5CF}" type="datetime1">
              <a:rPr lang="en-GB" smtClean="0"/>
              <a:t>30/03/2022</a:t>
            </a:fld>
            <a:endParaRPr lang="en-GB"/>
          </a:p>
        </p:txBody>
      </p:sp>
      <p:sp>
        <p:nvSpPr>
          <p:cNvPr id="5" name="Footer Placeholder 4">
            <a:extLst>
              <a:ext uri="{FF2B5EF4-FFF2-40B4-BE49-F238E27FC236}">
                <a16:creationId xmlns:a16="http://schemas.microsoft.com/office/drawing/2014/main" id="{CCDD2BDD-7BEB-4CF2-BC70-58DA591B7E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886542-9A09-48B0-BD0A-CEC721466331}"/>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3577083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B34FC-9EF7-488E-B7D4-60019CB0A3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04B85A-C03A-42BD-8204-34F5140E0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5A7CF9-C507-4795-A5AE-F370200D07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DD4D9B-BE08-4481-BBB2-9652EB8B23CF}"/>
              </a:ext>
            </a:extLst>
          </p:cNvPr>
          <p:cNvSpPr>
            <a:spLocks noGrp="1"/>
          </p:cNvSpPr>
          <p:nvPr>
            <p:ph type="dt" sz="half" idx="10"/>
          </p:nvPr>
        </p:nvSpPr>
        <p:spPr/>
        <p:txBody>
          <a:bodyPr/>
          <a:lstStyle/>
          <a:p>
            <a:fld id="{49320C88-6389-4E88-BE8E-F4ADE1975A60}" type="datetime1">
              <a:rPr lang="en-GB" smtClean="0"/>
              <a:t>30/03/2022</a:t>
            </a:fld>
            <a:endParaRPr lang="en-GB"/>
          </a:p>
        </p:txBody>
      </p:sp>
      <p:sp>
        <p:nvSpPr>
          <p:cNvPr id="6" name="Footer Placeholder 5">
            <a:extLst>
              <a:ext uri="{FF2B5EF4-FFF2-40B4-BE49-F238E27FC236}">
                <a16:creationId xmlns:a16="http://schemas.microsoft.com/office/drawing/2014/main" id="{3DF78B87-C076-483B-A254-DB09E5BDE2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D37B92-71B6-46BD-94F4-ADD42CA012F9}"/>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173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2288-BCE3-461D-957A-0C57328B6A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69103-96E5-450F-B06F-1EEF39EF75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5F7B0E-8D6E-497C-B10A-042CB08E34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F88E5A9-CAA6-4881-BA42-3116D0EBE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FDE366-2B74-407A-B29B-36B5F9489C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F2A298-9741-4D40-9F3B-53683DF60339}"/>
              </a:ext>
            </a:extLst>
          </p:cNvPr>
          <p:cNvSpPr>
            <a:spLocks noGrp="1"/>
          </p:cNvSpPr>
          <p:nvPr>
            <p:ph type="dt" sz="half" idx="10"/>
          </p:nvPr>
        </p:nvSpPr>
        <p:spPr/>
        <p:txBody>
          <a:bodyPr/>
          <a:lstStyle/>
          <a:p>
            <a:fld id="{7F1632CC-2BE5-4081-AA19-1CC84CA80EB7}" type="datetime1">
              <a:rPr lang="en-GB" smtClean="0"/>
              <a:t>30/03/2022</a:t>
            </a:fld>
            <a:endParaRPr lang="en-GB"/>
          </a:p>
        </p:txBody>
      </p:sp>
      <p:sp>
        <p:nvSpPr>
          <p:cNvPr id="8" name="Footer Placeholder 7">
            <a:extLst>
              <a:ext uri="{FF2B5EF4-FFF2-40B4-BE49-F238E27FC236}">
                <a16:creationId xmlns:a16="http://schemas.microsoft.com/office/drawing/2014/main" id="{CA740207-774B-4426-BBCF-A84CE9C95E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403AB5-B8C5-4C85-B3FA-0F6BB94F32D8}"/>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26912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F307-AB86-4484-905D-BB8CCF2956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922C87-F865-4211-9A97-8E942CCA9AB1}"/>
              </a:ext>
            </a:extLst>
          </p:cNvPr>
          <p:cNvSpPr>
            <a:spLocks noGrp="1"/>
          </p:cNvSpPr>
          <p:nvPr>
            <p:ph type="dt" sz="half" idx="10"/>
          </p:nvPr>
        </p:nvSpPr>
        <p:spPr/>
        <p:txBody>
          <a:bodyPr/>
          <a:lstStyle/>
          <a:p>
            <a:fld id="{31F65B89-7262-480C-880D-248C8CB1224D}" type="datetime1">
              <a:rPr lang="en-GB" smtClean="0"/>
              <a:t>30/03/2022</a:t>
            </a:fld>
            <a:endParaRPr lang="en-GB"/>
          </a:p>
        </p:txBody>
      </p:sp>
      <p:sp>
        <p:nvSpPr>
          <p:cNvPr id="4" name="Footer Placeholder 3">
            <a:extLst>
              <a:ext uri="{FF2B5EF4-FFF2-40B4-BE49-F238E27FC236}">
                <a16:creationId xmlns:a16="http://schemas.microsoft.com/office/drawing/2014/main" id="{8F538FD7-3E55-4B2E-8171-0DFF727EFB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D9056E-AD25-4125-BB0B-4C085E93FB13}"/>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423293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887E7-4A88-4C4E-ABF6-D9E9DA99B9F0}"/>
              </a:ext>
            </a:extLst>
          </p:cNvPr>
          <p:cNvSpPr>
            <a:spLocks noGrp="1"/>
          </p:cNvSpPr>
          <p:nvPr>
            <p:ph type="dt" sz="half" idx="10"/>
          </p:nvPr>
        </p:nvSpPr>
        <p:spPr/>
        <p:txBody>
          <a:bodyPr/>
          <a:lstStyle/>
          <a:p>
            <a:fld id="{BB152DC6-5F46-4159-8E12-4DCBC0C5CF03}" type="datetime1">
              <a:rPr lang="en-GB" smtClean="0"/>
              <a:t>30/03/2022</a:t>
            </a:fld>
            <a:endParaRPr lang="en-GB"/>
          </a:p>
        </p:txBody>
      </p:sp>
      <p:sp>
        <p:nvSpPr>
          <p:cNvPr id="3" name="Footer Placeholder 2">
            <a:extLst>
              <a:ext uri="{FF2B5EF4-FFF2-40B4-BE49-F238E27FC236}">
                <a16:creationId xmlns:a16="http://schemas.microsoft.com/office/drawing/2014/main" id="{DF14CD34-74FD-4E36-AF27-9D6FD2010D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7CD58F-C595-436A-9034-B2AC36D08B1F}"/>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264620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295DE-71D5-4C4F-ACAE-94E2C26EA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DA023-8CF6-4F2C-A206-DF697A3562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A7CA11-4507-41CA-8BAE-5D0230D63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2E3CF-85BC-490A-80FA-5C7B1E7DF965}"/>
              </a:ext>
            </a:extLst>
          </p:cNvPr>
          <p:cNvSpPr>
            <a:spLocks noGrp="1"/>
          </p:cNvSpPr>
          <p:nvPr>
            <p:ph type="dt" sz="half" idx="10"/>
          </p:nvPr>
        </p:nvSpPr>
        <p:spPr/>
        <p:txBody>
          <a:bodyPr/>
          <a:lstStyle/>
          <a:p>
            <a:fld id="{B5004335-D115-4DBB-B2C7-93089F37D74B}" type="datetime1">
              <a:rPr lang="en-GB" smtClean="0"/>
              <a:t>30/03/2022</a:t>
            </a:fld>
            <a:endParaRPr lang="en-GB"/>
          </a:p>
        </p:txBody>
      </p:sp>
      <p:sp>
        <p:nvSpPr>
          <p:cNvPr id="6" name="Footer Placeholder 5">
            <a:extLst>
              <a:ext uri="{FF2B5EF4-FFF2-40B4-BE49-F238E27FC236}">
                <a16:creationId xmlns:a16="http://schemas.microsoft.com/office/drawing/2014/main" id="{217622EE-1431-4D8B-8048-88132C4ED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F91C4-6FE0-4BA7-917C-08D8BB274181}"/>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15107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498D-4A9D-4CBC-8974-03A54AB9E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68AA69-AABD-4556-9C9D-FAF8FD1F94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58EEC98-4BF1-4A0B-9B2F-1BB4B156E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8DD05D-D89B-4E2F-8C3B-07CBFDB424AB}"/>
              </a:ext>
            </a:extLst>
          </p:cNvPr>
          <p:cNvSpPr>
            <a:spLocks noGrp="1"/>
          </p:cNvSpPr>
          <p:nvPr>
            <p:ph type="dt" sz="half" idx="10"/>
          </p:nvPr>
        </p:nvSpPr>
        <p:spPr/>
        <p:txBody>
          <a:bodyPr/>
          <a:lstStyle/>
          <a:p>
            <a:fld id="{CF791D19-E2ED-400F-963A-995B68DF1382}" type="datetime1">
              <a:rPr lang="en-GB" smtClean="0"/>
              <a:t>30/03/2022</a:t>
            </a:fld>
            <a:endParaRPr lang="en-GB"/>
          </a:p>
        </p:txBody>
      </p:sp>
      <p:sp>
        <p:nvSpPr>
          <p:cNvPr id="6" name="Footer Placeholder 5">
            <a:extLst>
              <a:ext uri="{FF2B5EF4-FFF2-40B4-BE49-F238E27FC236}">
                <a16:creationId xmlns:a16="http://schemas.microsoft.com/office/drawing/2014/main" id="{FC504B56-6DAC-4395-BEBE-CCA0A05BD5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D7534B-B0C3-47E8-BFA3-E15FD87763E4}"/>
              </a:ext>
            </a:extLst>
          </p:cNvPr>
          <p:cNvSpPr>
            <a:spLocks noGrp="1"/>
          </p:cNvSpPr>
          <p:nvPr>
            <p:ph type="sldNum" sz="quarter" idx="12"/>
          </p:nvPr>
        </p:nvSpPr>
        <p:spPr/>
        <p:txBody>
          <a:bodyPr/>
          <a:lstStyle/>
          <a:p>
            <a:fld id="{8D6E7BC5-8E15-44D3-93A4-00DB9C9F1AD6}" type="slidenum">
              <a:rPr lang="en-GB" smtClean="0"/>
              <a:t>‹N°›</a:t>
            </a:fld>
            <a:endParaRPr lang="en-GB"/>
          </a:p>
        </p:txBody>
      </p:sp>
    </p:spTree>
    <p:extLst>
      <p:ext uri="{BB962C8B-B14F-4D97-AF65-F5344CB8AC3E}">
        <p14:creationId xmlns:p14="http://schemas.microsoft.com/office/powerpoint/2010/main" val="206934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B946A-B35E-438F-9765-E8F27B93C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61360-96AC-44D4-88A0-8365F17E2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E3575-48E9-4F0A-97EF-810F3E2CD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5C3DF-A312-4DAC-ACC9-99582F414F8F}" type="datetime1">
              <a:rPr lang="en-GB" smtClean="0"/>
              <a:t>30/03/2022</a:t>
            </a:fld>
            <a:endParaRPr lang="en-GB"/>
          </a:p>
        </p:txBody>
      </p:sp>
      <p:sp>
        <p:nvSpPr>
          <p:cNvPr id="5" name="Footer Placeholder 4">
            <a:extLst>
              <a:ext uri="{FF2B5EF4-FFF2-40B4-BE49-F238E27FC236}">
                <a16:creationId xmlns:a16="http://schemas.microsoft.com/office/drawing/2014/main" id="{12623122-832D-4C49-ABEB-F89533543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85FFBC-092E-437E-A514-9693FC087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E7BC5-8E15-44D3-93A4-00DB9C9F1AD6}" type="slidenum">
              <a:rPr lang="en-GB" smtClean="0"/>
              <a:t>‹N°›</a:t>
            </a:fld>
            <a:endParaRPr lang="en-GB"/>
          </a:p>
        </p:txBody>
      </p:sp>
    </p:spTree>
    <p:extLst>
      <p:ext uri="{BB962C8B-B14F-4D97-AF65-F5344CB8AC3E}">
        <p14:creationId xmlns:p14="http://schemas.microsoft.com/office/powerpoint/2010/main" val="2684274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1B946A-B35E-438F-9765-E8F27B93C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261360-96AC-44D4-88A0-8365F17E26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E3575-48E9-4F0A-97EF-810F3E2CD5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E6220-57BF-4768-8FAC-D859D522ADCD}" type="datetimeFigureOut">
              <a:rPr lang="en-GB" smtClean="0"/>
              <a:t>30/03/2022</a:t>
            </a:fld>
            <a:endParaRPr lang="en-GB"/>
          </a:p>
        </p:txBody>
      </p:sp>
      <p:sp>
        <p:nvSpPr>
          <p:cNvPr id="5" name="Footer Placeholder 4">
            <a:extLst>
              <a:ext uri="{FF2B5EF4-FFF2-40B4-BE49-F238E27FC236}">
                <a16:creationId xmlns:a16="http://schemas.microsoft.com/office/drawing/2014/main" id="{12623122-832D-4C49-ABEB-F89533543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85FFBC-092E-437E-A514-9693FC087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E7BC5-8E15-44D3-93A4-00DB9C9F1AD6}" type="slidenum">
              <a:rPr lang="en-GB" smtClean="0"/>
              <a:t>‹N°›</a:t>
            </a:fld>
            <a:endParaRPr lang="en-GB"/>
          </a:p>
        </p:txBody>
      </p:sp>
    </p:spTree>
    <p:extLst>
      <p:ext uri="{BB962C8B-B14F-4D97-AF65-F5344CB8AC3E}">
        <p14:creationId xmlns:p14="http://schemas.microsoft.com/office/powerpoint/2010/main" val="3160228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ecretariat@les-benelux.org" TargetMode="External"/><Relationship Id="rId1" Type="http://schemas.openxmlformats.org/officeDocument/2006/relationships/slideLayout" Target="../slideLayouts/slideLayout2.xml"/><Relationship Id="rId4" Type="http://schemas.openxmlformats.org/officeDocument/2006/relationships/image" Target="http://www.les-france.org/offres/image_inline_src/758/758_ckeditor_mailing_110322_164310_1.p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www.les-france.org/offres/image_inline_src/758/758_ckeditor_mailing_110322_164310_1.pn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si2022.org/" TargetMode="Externa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38">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159854-4D95-4784-9C3B-CD6B2BD7B933}"/>
              </a:ext>
            </a:extLst>
          </p:cNvPr>
          <p:cNvSpPr>
            <a:spLocks noGrp="1"/>
          </p:cNvSpPr>
          <p:nvPr>
            <p:ph type="ctrTitle"/>
          </p:nvPr>
        </p:nvSpPr>
        <p:spPr>
          <a:xfrm>
            <a:off x="6746628" y="1783959"/>
            <a:ext cx="4645250" cy="2889114"/>
          </a:xfrm>
        </p:spPr>
        <p:txBody>
          <a:bodyPr anchor="b">
            <a:normAutofit/>
          </a:bodyPr>
          <a:lstStyle/>
          <a:p>
            <a:pPr algn="l"/>
            <a:r>
              <a:rPr lang="en-US" sz="2900" b="1" i="0">
                <a:solidFill>
                  <a:schemeClr val="bg1"/>
                </a:solidFill>
                <a:effectLst/>
                <a:latin typeface="inherit"/>
              </a:rPr>
              <a:t>Unified Patent Court Part II: </a:t>
            </a:r>
            <a:br>
              <a:rPr lang="en-US" sz="2900" b="1" i="0">
                <a:solidFill>
                  <a:schemeClr val="bg1"/>
                </a:solidFill>
                <a:effectLst/>
                <a:latin typeface="inherit"/>
              </a:rPr>
            </a:br>
            <a:r>
              <a:rPr lang="en-US" sz="2900" b="1" i="0">
                <a:solidFill>
                  <a:schemeClr val="bg1"/>
                </a:solidFill>
                <a:effectLst/>
                <a:latin typeface="inherit"/>
              </a:rPr>
              <a:t>Practical advice about the impact </a:t>
            </a:r>
            <a:br>
              <a:rPr lang="en-US" sz="2900" b="1" i="0">
                <a:solidFill>
                  <a:schemeClr val="bg1"/>
                </a:solidFill>
                <a:effectLst/>
                <a:latin typeface="inherit"/>
              </a:rPr>
            </a:br>
            <a:r>
              <a:rPr lang="en-US" sz="2900" b="1" i="0">
                <a:solidFill>
                  <a:schemeClr val="bg1"/>
                </a:solidFill>
                <a:effectLst/>
                <a:latin typeface="inherit"/>
              </a:rPr>
              <a:t>on current and future license agreements</a:t>
            </a:r>
            <a:br>
              <a:rPr lang="en-US" sz="2900" b="1" i="0">
                <a:solidFill>
                  <a:schemeClr val="bg1"/>
                </a:solidFill>
                <a:effectLst/>
                <a:latin typeface="inherit"/>
              </a:rPr>
            </a:br>
            <a:br>
              <a:rPr lang="en-US" sz="2900" b="1" i="0">
                <a:solidFill>
                  <a:schemeClr val="bg1"/>
                </a:solidFill>
                <a:effectLst/>
                <a:latin typeface="inherit"/>
              </a:rPr>
            </a:br>
            <a:r>
              <a:rPr lang="en-US" sz="2900" b="1" i="0">
                <a:solidFill>
                  <a:schemeClr val="bg1"/>
                </a:solidFill>
                <a:effectLst/>
                <a:latin typeface="inherit"/>
              </a:rPr>
              <a:t>March 28, 2022</a:t>
            </a:r>
            <a:endParaRPr lang="en-GB" sz="2900" dirty="0">
              <a:solidFill>
                <a:schemeClr val="bg1"/>
              </a:solidFill>
            </a:endParaRPr>
          </a:p>
        </p:txBody>
      </p:sp>
      <p:sp>
        <p:nvSpPr>
          <p:cNvPr id="3" name="Subtitle 2">
            <a:extLst>
              <a:ext uri="{FF2B5EF4-FFF2-40B4-BE49-F238E27FC236}">
                <a16:creationId xmlns:a16="http://schemas.microsoft.com/office/drawing/2014/main" id="{40F1C407-A54C-44DD-B4EA-A30073EA3CC6}"/>
              </a:ext>
            </a:extLst>
          </p:cNvPr>
          <p:cNvSpPr>
            <a:spLocks noGrp="1"/>
          </p:cNvSpPr>
          <p:nvPr>
            <p:ph type="subTitle" idx="1"/>
          </p:nvPr>
        </p:nvSpPr>
        <p:spPr>
          <a:xfrm>
            <a:off x="6746627" y="4750893"/>
            <a:ext cx="4645250" cy="1147863"/>
          </a:xfrm>
        </p:spPr>
        <p:txBody>
          <a:bodyPr anchor="t">
            <a:normAutofit/>
          </a:bodyPr>
          <a:lstStyle/>
          <a:p>
            <a:pPr algn="l"/>
            <a:r>
              <a:rPr lang="en-US" sz="2000" b="1">
                <a:solidFill>
                  <a:schemeClr val="bg1"/>
                </a:solidFill>
              </a:rPr>
              <a:t>LES France</a:t>
            </a:r>
          </a:p>
          <a:p>
            <a:pPr algn="l"/>
            <a:r>
              <a:rPr lang="en-US" sz="2000" b="1">
                <a:solidFill>
                  <a:schemeClr val="bg1"/>
                </a:solidFill>
              </a:rPr>
              <a:t>LES Benelux</a:t>
            </a:r>
            <a:endParaRPr lang="en-GB" sz="2000" b="1">
              <a:solidFill>
                <a:schemeClr val="bg1"/>
              </a:solidFill>
            </a:endParaRPr>
          </a:p>
        </p:txBody>
      </p:sp>
      <p:sp>
        <p:nvSpPr>
          <p:cNvPr id="45" name="Freeform: Shape 4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66B12D45-3538-4020-B019-5CF528FEE5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1687416"/>
            <a:ext cx="4047843" cy="2114997"/>
          </a:xfrm>
          <a:prstGeom prst="rect">
            <a:avLst/>
          </a:prstGeom>
        </p:spPr>
      </p:pic>
      <p:sp>
        <p:nvSpPr>
          <p:cNvPr id="7" name="Slide Number Placeholder 6">
            <a:extLst>
              <a:ext uri="{FF2B5EF4-FFF2-40B4-BE49-F238E27FC236}">
                <a16:creationId xmlns:a16="http://schemas.microsoft.com/office/drawing/2014/main" id="{6E3AB9F6-F02B-4DF3-853B-69784A53FE2E}"/>
              </a:ext>
            </a:extLst>
          </p:cNvPr>
          <p:cNvSpPr>
            <a:spLocks noGrp="1"/>
          </p:cNvSpPr>
          <p:nvPr>
            <p:ph type="sldNum" sz="quarter" idx="12"/>
          </p:nvPr>
        </p:nvSpPr>
        <p:spPr/>
        <p:txBody>
          <a:bodyPr/>
          <a:lstStyle/>
          <a:p>
            <a:fld id="{8D6E7BC5-8E15-44D3-93A4-00DB9C9F1AD6}" type="slidenum">
              <a:rPr lang="en-GB" smtClean="0"/>
              <a:t>1</a:t>
            </a:fld>
            <a:endParaRPr lang="en-GB"/>
          </a:p>
        </p:txBody>
      </p:sp>
    </p:spTree>
    <p:extLst>
      <p:ext uri="{BB962C8B-B14F-4D97-AF65-F5344CB8AC3E}">
        <p14:creationId xmlns:p14="http://schemas.microsoft.com/office/powerpoint/2010/main" val="213231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necteur droit 32">
            <a:extLst>
              <a:ext uri="{FF2B5EF4-FFF2-40B4-BE49-F238E27FC236}">
                <a16:creationId xmlns:a16="http://schemas.microsoft.com/office/drawing/2014/main" id="{1C5757BA-A1F2-4473-9A52-333FE4CE3CC4}"/>
              </a:ext>
            </a:extLst>
          </p:cNvPr>
          <p:cNvCxnSpPr>
            <a:cxnSpLocks/>
          </p:cNvCxnSpPr>
          <p:nvPr/>
        </p:nvCxnSpPr>
        <p:spPr>
          <a:xfrm>
            <a:off x="8702360" y="3737761"/>
            <a:ext cx="0" cy="991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35DB5B16-0B7E-4F66-8DF9-3E64276A0081}"/>
              </a:ext>
            </a:extLst>
          </p:cNvPr>
          <p:cNvCxnSpPr>
            <a:cxnSpLocks/>
          </p:cNvCxnSpPr>
          <p:nvPr/>
        </p:nvCxnSpPr>
        <p:spPr>
          <a:xfrm flipH="1">
            <a:off x="1861931" y="3737761"/>
            <a:ext cx="1339604" cy="9556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1A216600-5CA6-498C-B181-D7B2289E9581}"/>
              </a:ext>
            </a:extLst>
          </p:cNvPr>
          <p:cNvCxnSpPr>
            <a:cxnSpLocks/>
          </p:cNvCxnSpPr>
          <p:nvPr/>
        </p:nvCxnSpPr>
        <p:spPr>
          <a:xfrm>
            <a:off x="3542449" y="3753090"/>
            <a:ext cx="1062666" cy="885843"/>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Image 25">
            <a:extLst>
              <a:ext uri="{FF2B5EF4-FFF2-40B4-BE49-F238E27FC236}">
                <a16:creationId xmlns:a16="http://schemas.microsoft.com/office/drawing/2014/main" id="{450FA32C-2C62-4AB1-BC16-9FE1DDE97814}"/>
              </a:ext>
            </a:extLst>
          </p:cNvPr>
          <p:cNvPicPr>
            <a:picLocks noChangeAspect="1"/>
          </p:cNvPicPr>
          <p:nvPr/>
        </p:nvPicPr>
        <p:blipFill>
          <a:blip r:embed="rId3"/>
          <a:stretch>
            <a:fillRect/>
          </a:stretch>
        </p:blipFill>
        <p:spPr>
          <a:xfrm>
            <a:off x="7256222" y="4805362"/>
            <a:ext cx="752475" cy="723900"/>
          </a:xfrm>
          <a:prstGeom prst="rect">
            <a:avLst/>
          </a:prstGeom>
        </p:spPr>
      </p:pic>
      <p:pic>
        <p:nvPicPr>
          <p:cNvPr id="25" name="Image 24">
            <a:extLst>
              <a:ext uri="{FF2B5EF4-FFF2-40B4-BE49-F238E27FC236}">
                <a16:creationId xmlns:a16="http://schemas.microsoft.com/office/drawing/2014/main" id="{4410856E-5A38-4E54-AFF6-11A2C7C4AE40}"/>
              </a:ext>
            </a:extLst>
          </p:cNvPr>
          <p:cNvPicPr>
            <a:picLocks noChangeAspect="1"/>
          </p:cNvPicPr>
          <p:nvPr/>
        </p:nvPicPr>
        <p:blipFill>
          <a:blip r:embed="rId4"/>
          <a:stretch>
            <a:fillRect/>
          </a:stretch>
        </p:blipFill>
        <p:spPr>
          <a:xfrm>
            <a:off x="6795015" y="2814593"/>
            <a:ext cx="922415" cy="686761"/>
          </a:xfrm>
          <a:prstGeom prst="rect">
            <a:avLst/>
          </a:prstGeom>
        </p:spPr>
      </p:pic>
      <p:pic>
        <p:nvPicPr>
          <p:cNvPr id="21" name="Image 20">
            <a:extLst>
              <a:ext uri="{FF2B5EF4-FFF2-40B4-BE49-F238E27FC236}">
                <a16:creationId xmlns:a16="http://schemas.microsoft.com/office/drawing/2014/main" id="{03E99D09-CC28-467C-AA9E-A187786EB934}"/>
              </a:ext>
            </a:extLst>
          </p:cNvPr>
          <p:cNvPicPr>
            <a:picLocks noChangeAspect="1"/>
          </p:cNvPicPr>
          <p:nvPr/>
        </p:nvPicPr>
        <p:blipFill>
          <a:blip r:embed="rId5"/>
          <a:stretch>
            <a:fillRect/>
          </a:stretch>
        </p:blipFill>
        <p:spPr>
          <a:xfrm>
            <a:off x="53731" y="4896076"/>
            <a:ext cx="667985" cy="768183"/>
          </a:xfrm>
          <a:prstGeom prst="rect">
            <a:avLst/>
          </a:prstGeom>
        </p:spPr>
      </p:pic>
      <p:pic>
        <p:nvPicPr>
          <p:cNvPr id="20" name="Image 19">
            <a:extLst>
              <a:ext uri="{FF2B5EF4-FFF2-40B4-BE49-F238E27FC236}">
                <a16:creationId xmlns:a16="http://schemas.microsoft.com/office/drawing/2014/main" id="{83C1F99D-304A-42FC-957E-DDDC5FFF99CD}"/>
              </a:ext>
            </a:extLst>
          </p:cNvPr>
          <p:cNvPicPr>
            <a:picLocks noChangeAspect="1"/>
          </p:cNvPicPr>
          <p:nvPr/>
        </p:nvPicPr>
        <p:blipFill>
          <a:blip r:embed="rId6"/>
          <a:stretch>
            <a:fillRect/>
          </a:stretch>
        </p:blipFill>
        <p:spPr>
          <a:xfrm>
            <a:off x="3378724" y="4740334"/>
            <a:ext cx="876300" cy="923925"/>
          </a:xfrm>
          <a:prstGeom prst="rect">
            <a:avLst/>
          </a:prstGeom>
        </p:spPr>
      </p:pic>
      <p:pic>
        <p:nvPicPr>
          <p:cNvPr id="13" name="Image 12">
            <a:extLst>
              <a:ext uri="{FF2B5EF4-FFF2-40B4-BE49-F238E27FC236}">
                <a16:creationId xmlns:a16="http://schemas.microsoft.com/office/drawing/2014/main" id="{A8D47D47-9ADA-4F22-AA39-46473EA5B4F6}"/>
              </a:ext>
            </a:extLst>
          </p:cNvPr>
          <p:cNvPicPr>
            <a:picLocks noChangeAspect="1"/>
          </p:cNvPicPr>
          <p:nvPr/>
        </p:nvPicPr>
        <p:blipFill>
          <a:blip r:embed="rId7"/>
          <a:stretch>
            <a:fillRect/>
          </a:stretch>
        </p:blipFill>
        <p:spPr>
          <a:xfrm>
            <a:off x="1295194" y="2664740"/>
            <a:ext cx="933450" cy="933450"/>
          </a:xfrm>
          <a:prstGeom prst="rect">
            <a:avLst/>
          </a:prstGeom>
        </p:spPr>
      </p:pic>
      <p:sp>
        <p:nvSpPr>
          <p:cNvPr id="2" name="Titre 1">
            <a:extLst>
              <a:ext uri="{FF2B5EF4-FFF2-40B4-BE49-F238E27FC236}">
                <a16:creationId xmlns:a16="http://schemas.microsoft.com/office/drawing/2014/main" id="{56FEC7D4-091B-4F20-AEB5-C9C992021781}"/>
              </a:ext>
            </a:extLst>
          </p:cNvPr>
          <p:cNvSpPr>
            <a:spLocks noGrp="1"/>
          </p:cNvSpPr>
          <p:nvPr>
            <p:ph type="title"/>
          </p:nvPr>
        </p:nvSpPr>
        <p:spPr/>
        <p:txBody>
          <a:bodyPr>
            <a:normAutofit/>
          </a:bodyPr>
          <a:lstStyle/>
          <a:p>
            <a:r>
              <a:rPr lang="en-GB" sz="36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What about the licensee’s position as to the unitary effect?</a:t>
            </a:r>
            <a:endParaRPr lang="en-GB" sz="3600"/>
          </a:p>
        </p:txBody>
      </p:sp>
      <p:sp>
        <p:nvSpPr>
          <p:cNvPr id="4" name="ZoneTexte 3">
            <a:extLst>
              <a:ext uri="{FF2B5EF4-FFF2-40B4-BE49-F238E27FC236}">
                <a16:creationId xmlns:a16="http://schemas.microsoft.com/office/drawing/2014/main" id="{FE8D2558-62F4-461F-84B0-8295F53794A9}"/>
              </a:ext>
            </a:extLst>
          </p:cNvPr>
          <p:cNvSpPr txBox="1"/>
          <p:nvPr/>
        </p:nvSpPr>
        <p:spPr>
          <a:xfrm>
            <a:off x="2269364" y="1690688"/>
            <a:ext cx="7369996" cy="6771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a:ln>
                  <a:noFill/>
                </a:ln>
                <a:solidFill>
                  <a:prstClr val="black"/>
                </a:solidFill>
                <a:effectLst/>
                <a:uLnTx/>
                <a:uFillTx/>
                <a:latin typeface="Calibri" panose="020F0502020204030204"/>
                <a:ea typeface="+mn-ea"/>
                <a:cs typeface="+mn-cs"/>
              </a:rPr>
              <a:t>Could be relevant </a:t>
            </a: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to</a:t>
            </a:r>
            <a:r>
              <a:rPr kumimoji="0" lang="en-GB" sz="1800" b="0" i="0" u="none" strike="noStrike" kern="1200" cap="none" spc="0" normalizeH="0" baseline="0">
                <a:ln>
                  <a:noFill/>
                </a:ln>
                <a:solidFill>
                  <a:prstClr val="black"/>
                </a:solidFill>
                <a:effectLst/>
                <a:uLnTx/>
                <a:uFillTx/>
                <a:latin typeface="Calibri" panose="020F0502020204030204"/>
                <a:ea typeface="+mn-ea"/>
                <a:cs typeface="+mn-cs"/>
              </a:rPr>
              <a:t> include a contractual mechanism in the license to obtain the licensee’s position as to the unitary effect of the licensed patent </a:t>
            </a:r>
          </a:p>
        </p:txBody>
      </p:sp>
      <p:sp>
        <p:nvSpPr>
          <p:cNvPr id="6" name="Flèche : droite 5">
            <a:extLst>
              <a:ext uri="{FF2B5EF4-FFF2-40B4-BE49-F238E27FC236}">
                <a16:creationId xmlns:a16="http://schemas.microsoft.com/office/drawing/2014/main" id="{A602D51B-5EC4-4BFB-B7EC-FE3F9D2F7923}"/>
              </a:ext>
            </a:extLst>
          </p:cNvPr>
          <p:cNvSpPr/>
          <p:nvPr/>
        </p:nvSpPr>
        <p:spPr>
          <a:xfrm>
            <a:off x="1535033" y="1851031"/>
            <a:ext cx="553065" cy="423133"/>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a:ln>
                <a:noFill/>
              </a:ln>
              <a:solidFill>
                <a:srgbClr val="5B9BD5">
                  <a:lumMod val="60000"/>
                  <a:lumOff val="40000"/>
                </a:srgbClr>
              </a:solidFill>
              <a:effectLst/>
              <a:uLnTx/>
              <a:uFillTx/>
              <a:latin typeface="Calibri" panose="020F0502020204030204"/>
              <a:ea typeface="+mn-ea"/>
              <a:cs typeface="+mn-cs"/>
            </a:endParaRPr>
          </a:p>
        </p:txBody>
      </p:sp>
      <p:grpSp>
        <p:nvGrpSpPr>
          <p:cNvPr id="7" name="Groupe 6">
            <a:extLst>
              <a:ext uri="{FF2B5EF4-FFF2-40B4-BE49-F238E27FC236}">
                <a16:creationId xmlns:a16="http://schemas.microsoft.com/office/drawing/2014/main" id="{3F27D7E1-FDFF-4436-A1C6-9B76A678BDD0}"/>
              </a:ext>
            </a:extLst>
          </p:cNvPr>
          <p:cNvGrpSpPr/>
          <p:nvPr/>
        </p:nvGrpSpPr>
        <p:grpSpPr>
          <a:xfrm>
            <a:off x="2088098" y="2614018"/>
            <a:ext cx="2847681" cy="1139072"/>
            <a:chOff x="0" y="686116"/>
            <a:chExt cx="2847681" cy="1139072"/>
          </a:xfrm>
          <a:solidFill>
            <a:srgbClr val="0000FF"/>
          </a:solidFill>
        </p:grpSpPr>
        <p:sp>
          <p:nvSpPr>
            <p:cNvPr id="8" name="Flèche : chevron 7">
              <a:extLst>
                <a:ext uri="{FF2B5EF4-FFF2-40B4-BE49-F238E27FC236}">
                  <a16:creationId xmlns:a16="http://schemas.microsoft.com/office/drawing/2014/main" id="{B6CB36AD-9444-4D7F-80DD-8CF4B286D0F9}"/>
                </a:ext>
              </a:extLst>
            </p:cNvPr>
            <p:cNvSpPr/>
            <p:nvPr/>
          </p:nvSpPr>
          <p:spPr>
            <a:xfrm>
              <a:off x="0" y="686116"/>
              <a:ext cx="2847681" cy="113907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lèche : chevron 4">
              <a:extLst>
                <a:ext uri="{FF2B5EF4-FFF2-40B4-BE49-F238E27FC236}">
                  <a16:creationId xmlns:a16="http://schemas.microsoft.com/office/drawing/2014/main" id="{0AECBDC6-013B-4348-8BDC-29603C7ED889}"/>
                </a:ext>
              </a:extLst>
            </p:cNvPr>
            <p:cNvSpPr txBox="1"/>
            <p:nvPr/>
          </p:nvSpPr>
          <p:spPr>
            <a:xfrm>
              <a:off x="639809" y="737856"/>
              <a:ext cx="1708609" cy="10202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a:ln>
                    <a:noFill/>
                  </a:ln>
                  <a:solidFill>
                    <a:prstClr val="white"/>
                  </a:solidFill>
                  <a:effectLst/>
                  <a:uLnTx/>
                  <a:uFillTx/>
                  <a:latin typeface="Calibri" panose="020F0502020204030204"/>
                  <a:ea typeface="+mn-ea"/>
                  <a:cs typeface="+mn-cs"/>
                </a:rPr>
                <a:t>Anticipation</a:t>
              </a:r>
            </a:p>
          </p:txBody>
        </p:sp>
      </p:grpSp>
      <p:grpSp>
        <p:nvGrpSpPr>
          <p:cNvPr id="10" name="Groupe 9">
            <a:extLst>
              <a:ext uri="{FF2B5EF4-FFF2-40B4-BE49-F238E27FC236}">
                <a16:creationId xmlns:a16="http://schemas.microsoft.com/office/drawing/2014/main" id="{6E3E339A-E7D3-4D2F-87DC-CE0C4E2BA000}"/>
              </a:ext>
            </a:extLst>
          </p:cNvPr>
          <p:cNvGrpSpPr/>
          <p:nvPr/>
        </p:nvGrpSpPr>
        <p:grpSpPr>
          <a:xfrm>
            <a:off x="7431488" y="2606353"/>
            <a:ext cx="2847681" cy="1139072"/>
            <a:chOff x="0" y="686116"/>
            <a:chExt cx="2847681" cy="1139072"/>
          </a:xfrm>
          <a:solidFill>
            <a:srgbClr val="0000FF"/>
          </a:solidFill>
        </p:grpSpPr>
        <p:sp>
          <p:nvSpPr>
            <p:cNvPr id="11" name="Flèche : chevron 10">
              <a:extLst>
                <a:ext uri="{FF2B5EF4-FFF2-40B4-BE49-F238E27FC236}">
                  <a16:creationId xmlns:a16="http://schemas.microsoft.com/office/drawing/2014/main" id="{D1E0BEA5-3F36-478A-A1B2-E8CBDFC0A8D0}"/>
                </a:ext>
              </a:extLst>
            </p:cNvPr>
            <p:cNvSpPr/>
            <p:nvPr/>
          </p:nvSpPr>
          <p:spPr>
            <a:xfrm>
              <a:off x="0" y="686116"/>
              <a:ext cx="2847681" cy="113907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lèche : chevron 4">
              <a:extLst>
                <a:ext uri="{FF2B5EF4-FFF2-40B4-BE49-F238E27FC236}">
                  <a16:creationId xmlns:a16="http://schemas.microsoft.com/office/drawing/2014/main" id="{9978C400-9E5C-41DA-AC60-56169CF03104}"/>
                </a:ext>
              </a:extLst>
            </p:cNvPr>
            <p:cNvSpPr txBox="1"/>
            <p:nvPr/>
          </p:nvSpPr>
          <p:spPr>
            <a:xfrm>
              <a:off x="569537" y="715678"/>
              <a:ext cx="1708609" cy="99110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a:ln>
                    <a:noFill/>
                  </a:ln>
                  <a:solidFill>
                    <a:prstClr val="white"/>
                  </a:solidFill>
                  <a:effectLst/>
                  <a:uLnTx/>
                  <a:uFillTx/>
                  <a:latin typeface="Calibri" panose="020F0502020204030204"/>
                  <a:ea typeface="+mn-ea"/>
                  <a:cs typeface="+mn-cs"/>
                </a:rPr>
                <a:t>Licensee’s participation</a:t>
              </a:r>
            </a:p>
          </p:txBody>
        </p:sp>
      </p:grpSp>
      <p:grpSp>
        <p:nvGrpSpPr>
          <p:cNvPr id="14" name="Groupe 13">
            <a:extLst>
              <a:ext uri="{FF2B5EF4-FFF2-40B4-BE49-F238E27FC236}">
                <a16:creationId xmlns:a16="http://schemas.microsoft.com/office/drawing/2014/main" id="{36D5D88F-5FD5-4659-83F9-5F190B5EF8E3}"/>
              </a:ext>
            </a:extLst>
          </p:cNvPr>
          <p:cNvGrpSpPr/>
          <p:nvPr/>
        </p:nvGrpSpPr>
        <p:grpSpPr>
          <a:xfrm>
            <a:off x="387725" y="4693363"/>
            <a:ext cx="2719460" cy="1139072"/>
            <a:chOff x="0" y="686116"/>
            <a:chExt cx="2847681" cy="1139072"/>
          </a:xfrm>
        </p:grpSpPr>
        <p:sp>
          <p:nvSpPr>
            <p:cNvPr id="15" name="Flèche : chevron 14">
              <a:extLst>
                <a:ext uri="{FF2B5EF4-FFF2-40B4-BE49-F238E27FC236}">
                  <a16:creationId xmlns:a16="http://schemas.microsoft.com/office/drawing/2014/main" id="{93019885-D141-4B78-86AD-58DFE9CAB444}"/>
                </a:ext>
              </a:extLst>
            </p:cNvPr>
            <p:cNvSpPr/>
            <p:nvPr/>
          </p:nvSpPr>
          <p:spPr>
            <a:xfrm>
              <a:off x="0" y="686116"/>
              <a:ext cx="2847681" cy="1139072"/>
            </a:xfrm>
            <a:prstGeom prst="chevron">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Flèche : chevron 4">
              <a:extLst>
                <a:ext uri="{FF2B5EF4-FFF2-40B4-BE49-F238E27FC236}">
                  <a16:creationId xmlns:a16="http://schemas.microsoft.com/office/drawing/2014/main" id="{EF68A118-D69E-463F-B7D2-1D188E3A33C0}"/>
                </a:ext>
              </a:extLst>
            </p:cNvPr>
            <p:cNvSpPr txBox="1"/>
            <p:nvPr/>
          </p:nvSpPr>
          <p:spPr>
            <a:xfrm>
              <a:off x="569535" y="686116"/>
              <a:ext cx="1937357" cy="11390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6007" tIns="18669" rIns="18669" bIns="18669"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a:ln>
                    <a:noFill/>
                  </a:ln>
                  <a:solidFill>
                    <a:prstClr val="white"/>
                  </a:solidFill>
                  <a:effectLst/>
                  <a:uLnTx/>
                  <a:uFillTx/>
                  <a:latin typeface="Calibri" panose="020F0502020204030204"/>
                  <a:ea typeface="+mn-ea"/>
                  <a:cs typeface="+mn-cs"/>
                </a:rPr>
                <a:t>Proprietor must anticipate to submit a valid request in time</a:t>
              </a:r>
            </a:p>
          </p:txBody>
        </p:sp>
      </p:grpSp>
      <p:grpSp>
        <p:nvGrpSpPr>
          <p:cNvPr id="17" name="Groupe 16">
            <a:extLst>
              <a:ext uri="{FF2B5EF4-FFF2-40B4-BE49-F238E27FC236}">
                <a16:creationId xmlns:a16="http://schemas.microsoft.com/office/drawing/2014/main" id="{0FC4FF4B-EA6A-4F69-B87D-A00C1143BF0E}"/>
              </a:ext>
            </a:extLst>
          </p:cNvPr>
          <p:cNvGrpSpPr/>
          <p:nvPr/>
        </p:nvGrpSpPr>
        <p:grpSpPr>
          <a:xfrm>
            <a:off x="3789013" y="4649953"/>
            <a:ext cx="2847681" cy="1225891"/>
            <a:chOff x="0" y="938363"/>
            <a:chExt cx="3474948" cy="1389979"/>
          </a:xfrm>
          <a:solidFill>
            <a:schemeClr val="accent5">
              <a:lumMod val="60000"/>
              <a:lumOff val="40000"/>
            </a:schemeClr>
          </a:solidFill>
        </p:grpSpPr>
        <p:sp>
          <p:nvSpPr>
            <p:cNvPr id="18" name="Flèche : chevron 17">
              <a:extLst>
                <a:ext uri="{FF2B5EF4-FFF2-40B4-BE49-F238E27FC236}">
                  <a16:creationId xmlns:a16="http://schemas.microsoft.com/office/drawing/2014/main" id="{086BC7C7-3209-4C48-B8E0-5D806B1DA989}"/>
                </a:ext>
              </a:extLst>
            </p:cNvPr>
            <p:cNvSpPr/>
            <p:nvPr/>
          </p:nvSpPr>
          <p:spPr>
            <a:xfrm>
              <a:off x="0" y="938363"/>
              <a:ext cx="3474948" cy="1389979"/>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lèche : chevron 4">
              <a:extLst>
                <a:ext uri="{FF2B5EF4-FFF2-40B4-BE49-F238E27FC236}">
                  <a16:creationId xmlns:a16="http://schemas.microsoft.com/office/drawing/2014/main" id="{11B1214C-E82F-4D4A-BAE9-EF1FD5A97C97}"/>
                </a:ext>
              </a:extLst>
            </p:cNvPr>
            <p:cNvSpPr txBox="1"/>
            <p:nvPr/>
          </p:nvSpPr>
          <p:spPr>
            <a:xfrm>
              <a:off x="694991" y="977881"/>
              <a:ext cx="2007606" cy="12915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011" tIns="29337" rIns="29337" bIns="29337" numCol="1" spcCol="1270" anchor="ctr" anchorCtr="0">
              <a:noAutofit/>
            </a:bodyPr>
            <a:lstStyle/>
            <a:p>
              <a:pPr marL="0" marR="0" lvl="0" indent="0" algn="ctr" defTabSz="9779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a:ln>
                    <a:noFill/>
                  </a:ln>
                  <a:solidFill>
                    <a:srgbClr val="FFFFFF"/>
                  </a:solidFill>
                  <a:effectLst/>
                  <a:uLnTx/>
                  <a:uFillTx/>
                  <a:latin typeface="Calibri" panose="020F0502020204030204"/>
                  <a:ea typeface="+mn-ea"/>
                  <a:cs typeface="+mn-cs"/>
                </a:rPr>
                <a:t>ensure an effective contractual mechanism to obtain in due time the approval of co-proprietors</a:t>
              </a:r>
              <a:endParaRPr kumimoji="0" lang="en-GB" sz="1400" b="0" i="0" u="none" strike="noStrike" kern="1200" cap="none" spc="0" normalizeH="0" baseline="0">
                <a:ln>
                  <a:noFill/>
                </a:ln>
                <a:solidFill>
                  <a:prstClr val="white"/>
                </a:solidFill>
                <a:effectLst/>
                <a:uLnTx/>
                <a:uFillTx/>
                <a:latin typeface="Calibri" panose="020F0502020204030204"/>
                <a:ea typeface="+mn-ea"/>
                <a:cs typeface="+mn-cs"/>
              </a:endParaRPr>
            </a:p>
          </p:txBody>
        </p:sp>
      </p:grpSp>
      <p:grpSp>
        <p:nvGrpSpPr>
          <p:cNvPr id="22" name="Groupe 21">
            <a:extLst>
              <a:ext uri="{FF2B5EF4-FFF2-40B4-BE49-F238E27FC236}">
                <a16:creationId xmlns:a16="http://schemas.microsoft.com/office/drawing/2014/main" id="{316086F7-046D-4D2D-9832-A64AFDB0ECAB}"/>
              </a:ext>
            </a:extLst>
          </p:cNvPr>
          <p:cNvGrpSpPr/>
          <p:nvPr/>
        </p:nvGrpSpPr>
        <p:grpSpPr>
          <a:xfrm>
            <a:off x="7598323" y="4632761"/>
            <a:ext cx="2847681" cy="1139072"/>
            <a:chOff x="0" y="686116"/>
            <a:chExt cx="2847681" cy="1139072"/>
          </a:xfrm>
          <a:solidFill>
            <a:schemeClr val="accent5">
              <a:lumMod val="60000"/>
              <a:lumOff val="40000"/>
            </a:schemeClr>
          </a:solidFill>
        </p:grpSpPr>
        <p:sp>
          <p:nvSpPr>
            <p:cNvPr id="23" name="Flèche : chevron 22">
              <a:extLst>
                <a:ext uri="{FF2B5EF4-FFF2-40B4-BE49-F238E27FC236}">
                  <a16:creationId xmlns:a16="http://schemas.microsoft.com/office/drawing/2014/main" id="{9D542A10-7248-440B-B222-38B1E8F5CD7C}"/>
                </a:ext>
              </a:extLst>
            </p:cNvPr>
            <p:cNvSpPr/>
            <p:nvPr/>
          </p:nvSpPr>
          <p:spPr>
            <a:xfrm>
              <a:off x="0" y="686116"/>
              <a:ext cx="2847681" cy="1139072"/>
            </a:xfrm>
            <a:prstGeom prst="chevr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lèche : chevron 4">
              <a:extLst>
                <a:ext uri="{FF2B5EF4-FFF2-40B4-BE49-F238E27FC236}">
                  <a16:creationId xmlns:a16="http://schemas.microsoft.com/office/drawing/2014/main" id="{79EDDCB4-347E-45A8-8457-FA752B3DFD34}"/>
                </a:ext>
              </a:extLst>
            </p:cNvPr>
            <p:cNvSpPr txBox="1"/>
            <p:nvPr/>
          </p:nvSpPr>
          <p:spPr>
            <a:xfrm>
              <a:off x="561287" y="721312"/>
              <a:ext cx="1735702" cy="108710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400" b="0" i="0" u="none" strike="noStrike" kern="1200" cap="none" spc="0" normalizeH="0" baseline="0">
                  <a:ln>
                    <a:noFill/>
                  </a:ln>
                  <a:solidFill>
                    <a:srgbClr val="FFFFFF"/>
                  </a:solidFill>
                  <a:effectLst/>
                  <a:uLnTx/>
                  <a:uFillTx/>
                  <a:latin typeface="Calibri" panose="020F0502020204030204"/>
                  <a:ea typeface="+mn-ea"/>
                  <a:cs typeface="+mn-cs"/>
                </a:rPr>
                <a:t>Possibility to include the licensee in the decision to file a request for unitary effect</a:t>
              </a:r>
              <a:endParaRPr kumimoji="0" lang="en-GB" sz="1400" b="0" i="0" u="none" strike="noStrike" kern="1200" cap="none" spc="0" normalizeH="0" baseline="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199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102A58C9-8B48-4628-9C05-7CDF11764587}"/>
              </a:ext>
            </a:extLst>
          </p:cNvPr>
          <p:cNvSpPr>
            <a:spLocks noGrp="1"/>
          </p:cNvSpPr>
          <p:nvPr>
            <p:ph type="title"/>
          </p:nvPr>
        </p:nvSpPr>
        <p:spPr>
          <a:xfrm>
            <a:off x="1144506" y="457201"/>
            <a:ext cx="6743698" cy="1556870"/>
          </a:xfrm>
        </p:spPr>
        <p:txBody>
          <a:bodyPr anchor="b">
            <a:normAutofit/>
          </a:bodyPr>
          <a:lstStyle/>
          <a:p>
            <a:r>
              <a:rPr lang="fr-FR" b="1" dirty="0"/>
              <a:t>II. </a:t>
            </a:r>
            <a:r>
              <a:rPr lang="en-US" b="1" dirty="0"/>
              <a:t>Filing an Opt-out for “classic” European patents</a:t>
            </a:r>
            <a:endParaRPr lang="fr-FR" b="1" dirty="0"/>
          </a:p>
        </p:txBody>
      </p:sp>
      <p:sp>
        <p:nvSpPr>
          <p:cNvPr id="4" name="Espace réservé du contenu 2">
            <a:extLst>
              <a:ext uri="{FF2B5EF4-FFF2-40B4-BE49-F238E27FC236}">
                <a16:creationId xmlns:a16="http://schemas.microsoft.com/office/drawing/2014/main" id="{625482EC-A74F-4868-B7F9-9DD546CF970D}"/>
              </a:ext>
            </a:extLst>
          </p:cNvPr>
          <p:cNvSpPr>
            <a:spLocks noGrp="1"/>
          </p:cNvSpPr>
          <p:nvPr>
            <p:ph idx="1"/>
          </p:nvPr>
        </p:nvSpPr>
        <p:spPr>
          <a:xfrm>
            <a:off x="1144505" y="2277036"/>
            <a:ext cx="6743700" cy="3461155"/>
          </a:xfrm>
        </p:spPr>
        <p:txBody>
          <a:bodyPr>
            <a:normAutofit/>
          </a:bodyPr>
          <a:lstStyle/>
          <a:p>
            <a:pPr marL="0" indent="0">
              <a:buNone/>
            </a:pPr>
            <a:r>
              <a:rPr lang="fr-FR" sz="1700" b="1" i="1"/>
              <a:t>Can the exclusive jurisdiction of the UPC be waived?</a:t>
            </a:r>
          </a:p>
          <a:p>
            <a:pPr marL="0" indent="0">
              <a:buNone/>
            </a:pPr>
            <a:endParaRPr lang="fr-FR" sz="1700" b="1" i="1" dirty="0"/>
          </a:p>
          <a:p>
            <a:pPr>
              <a:buFont typeface="Arial" panose="020B0604020202020204" pitchFamily="34" charset="0"/>
              <a:buChar char="•"/>
            </a:pPr>
            <a:r>
              <a:rPr lang="fr-FR" sz="1700"/>
              <a:t>For Unitary Patent : </a:t>
            </a:r>
            <a:r>
              <a:rPr lang="fr-FR" sz="1700" b="1"/>
              <a:t>No</a:t>
            </a:r>
          </a:p>
          <a:p>
            <a:pPr>
              <a:buFont typeface="Arial" panose="020B0604020202020204" pitchFamily="34" charset="0"/>
              <a:buChar char="•"/>
            </a:pPr>
            <a:r>
              <a:rPr lang="fr-FR" sz="1700"/>
              <a:t>For the </a:t>
            </a:r>
            <a:r>
              <a:rPr lang="en-GB" sz="1700"/>
              <a:t>“classic” </a:t>
            </a:r>
            <a:r>
              <a:rPr lang="fr-FR" sz="1700"/>
              <a:t>European patent: </a:t>
            </a:r>
            <a:r>
              <a:rPr lang="fr-FR" sz="1700" b="1"/>
              <a:t>Yes</a:t>
            </a:r>
            <a:r>
              <a:rPr lang="fr-FR" sz="1700"/>
              <a:t> for a transitional period of 7 years (renewable)</a:t>
            </a:r>
          </a:p>
          <a:p>
            <a:pPr lvl="1"/>
            <a:r>
              <a:rPr lang="fr-FR" sz="1700"/>
              <a:t>An action may still be brought before national courts (article 83(1) UPCA)</a:t>
            </a:r>
          </a:p>
          <a:p>
            <a:pPr lvl="1"/>
            <a:r>
              <a:rPr lang="fr-FR" sz="1700"/>
              <a:t>The patentee can decide to opt-out : the UPC waives jurisdiction</a:t>
            </a:r>
          </a:p>
          <a:p>
            <a:pPr lvl="1"/>
            <a:r>
              <a:rPr lang="fr-FR" sz="1700"/>
              <a:t>Opt-out can be withdrawn</a:t>
            </a:r>
          </a:p>
          <a:p>
            <a:pPr lvl="1"/>
            <a:r>
              <a:rPr lang="fr-FR" sz="1700"/>
              <a:t>When an action is initiated before the JUB or a national court, </a:t>
            </a:r>
          </a:p>
          <a:p>
            <a:pPr marL="361950" lvl="1" indent="0">
              <a:buNone/>
            </a:pPr>
            <a:r>
              <a:rPr lang="fr-FR" sz="1700"/>
              <a:t>no more return possible</a:t>
            </a:r>
          </a:p>
          <a:p>
            <a:pPr lvl="1"/>
            <a:endParaRPr lang="fr-FR" sz="1700" dirty="0"/>
          </a:p>
        </p:txBody>
      </p:sp>
      <p:pic>
        <p:nvPicPr>
          <p:cNvPr id="5" name="Picture 2" descr="Une image contenant texte, signe, extérieur, rue&#10;&#10;Description générée automatiquement">
            <a:extLst>
              <a:ext uri="{FF2B5EF4-FFF2-40B4-BE49-F238E27FC236}">
                <a16:creationId xmlns:a16="http://schemas.microsoft.com/office/drawing/2014/main" id="{C9A696DF-A689-463C-87C3-793C0D7C12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4"/>
          <a:stretch/>
        </p:blipFill>
        <p:spPr bwMode="auto">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F7476A3E-C2C4-4081-80E1-EEFAE666566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312340" y="4563964"/>
            <a:ext cx="1503843" cy="1503843"/>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35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4FA72-531E-4221-8917-802F7AE13A6B}"/>
              </a:ext>
            </a:extLst>
          </p:cNvPr>
          <p:cNvSpPr>
            <a:spLocks noGrp="1"/>
          </p:cNvSpPr>
          <p:nvPr>
            <p:ph type="title"/>
          </p:nvPr>
        </p:nvSpPr>
        <p:spPr/>
        <p:txBody>
          <a:bodyPr/>
          <a:lstStyle/>
          <a:p>
            <a:r>
              <a:rPr lang="fr-FR" b="1" i="1" dirty="0" err="1"/>
              <a:t>Should</a:t>
            </a:r>
            <a:r>
              <a:rPr lang="fr-FR" b="1" i="1" dirty="0"/>
              <a:t> </a:t>
            </a:r>
            <a:r>
              <a:rPr lang="fr-FR" b="1" i="1" dirty="0" err="1"/>
              <a:t>you</a:t>
            </a:r>
            <a:r>
              <a:rPr lang="fr-FR" b="1" i="1" dirty="0"/>
              <a:t> Opt-out?</a:t>
            </a:r>
            <a:endParaRPr lang="fr-FR" dirty="0"/>
          </a:p>
        </p:txBody>
      </p:sp>
      <p:sp>
        <p:nvSpPr>
          <p:cNvPr id="4" name="Espace réservé du contenu 2">
            <a:extLst>
              <a:ext uri="{FF2B5EF4-FFF2-40B4-BE49-F238E27FC236}">
                <a16:creationId xmlns:a16="http://schemas.microsoft.com/office/drawing/2014/main" id="{1D001358-1894-4123-BAFB-5F22E54F115B}"/>
              </a:ext>
            </a:extLst>
          </p:cNvPr>
          <p:cNvSpPr>
            <a:spLocks noGrp="1"/>
          </p:cNvSpPr>
          <p:nvPr>
            <p:ph idx="1"/>
          </p:nvPr>
        </p:nvSpPr>
        <p:spPr>
          <a:xfrm>
            <a:off x="838200" y="1469761"/>
            <a:ext cx="8652742" cy="4464000"/>
          </a:xfrm>
        </p:spPr>
        <p:txBody>
          <a:bodyPr/>
          <a:lstStyle/>
          <a:p>
            <a:pPr>
              <a:buFont typeface="Arial" panose="020B0604020202020204" pitchFamily="34" charset="0"/>
              <a:buChar char="•"/>
            </a:pPr>
            <a:r>
              <a:rPr lang="en-US" sz="2000" dirty="0"/>
              <a:t>Pros/Cons assessment of UPC jurisdiction from the patentee’s perspective: </a:t>
            </a:r>
          </a:p>
          <a:p>
            <a:pPr marL="0" indent="0">
              <a:buNone/>
            </a:pPr>
            <a:endParaRPr lang="en-US" dirty="0"/>
          </a:p>
          <a:p>
            <a:pPr marL="0" indent="0">
              <a:buNone/>
            </a:pPr>
            <a:endParaRPr lang="fr-FR" dirty="0"/>
          </a:p>
        </p:txBody>
      </p:sp>
      <p:graphicFrame>
        <p:nvGraphicFramePr>
          <p:cNvPr id="5" name="Tableau 7">
            <a:extLst>
              <a:ext uri="{FF2B5EF4-FFF2-40B4-BE49-F238E27FC236}">
                <a16:creationId xmlns:a16="http://schemas.microsoft.com/office/drawing/2014/main" id="{4A1EE4E0-196A-4013-A33E-AA93AF9C323D}"/>
              </a:ext>
            </a:extLst>
          </p:cNvPr>
          <p:cNvGraphicFramePr>
            <a:graphicFrameLocks noGrp="1"/>
          </p:cNvGraphicFramePr>
          <p:nvPr/>
        </p:nvGraphicFramePr>
        <p:xfrm>
          <a:off x="1580114" y="2253479"/>
          <a:ext cx="8485789" cy="4082640"/>
        </p:xfrm>
        <a:graphic>
          <a:graphicData uri="http://schemas.openxmlformats.org/drawingml/2006/table">
            <a:tbl>
              <a:tblPr firstRow="1" bandRow="1">
                <a:tableStyleId>{22838BEF-8BB2-4498-84A7-C5851F593DF1}</a:tableStyleId>
              </a:tblPr>
              <a:tblGrid>
                <a:gridCol w="6865441">
                  <a:extLst>
                    <a:ext uri="{9D8B030D-6E8A-4147-A177-3AD203B41FA5}">
                      <a16:colId xmlns:a16="http://schemas.microsoft.com/office/drawing/2014/main" val="1606131293"/>
                    </a:ext>
                  </a:extLst>
                </a:gridCol>
                <a:gridCol w="1620348">
                  <a:extLst>
                    <a:ext uri="{9D8B030D-6E8A-4147-A177-3AD203B41FA5}">
                      <a16:colId xmlns:a16="http://schemas.microsoft.com/office/drawing/2014/main" val="283700135"/>
                    </a:ext>
                  </a:extLst>
                </a:gridCol>
              </a:tblGrid>
              <a:tr h="1020660">
                <a:tc>
                  <a:txBody>
                    <a:bodyPr/>
                    <a:lstStyle/>
                    <a:p>
                      <a:r>
                        <a:rPr lang="en-US" b="0" dirty="0"/>
                        <a:t>Risk of global cancellation</a:t>
                      </a:r>
                      <a:endParaRPr lang="fr-FR" b="0" dirty="0"/>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1867310301"/>
                  </a:ext>
                </a:extLst>
              </a:tr>
              <a:tr h="1020660">
                <a:tc>
                  <a:txBody>
                    <a:bodyPr/>
                    <a:lstStyle/>
                    <a:p>
                      <a:r>
                        <a:rPr lang="en-US" dirty="0"/>
                        <a:t>Possibility of obtaining injunctions and measures valid throughout the territory</a:t>
                      </a:r>
                      <a:endParaRPr lang="fr-FR" dirty="0"/>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2999340838"/>
                  </a:ext>
                </a:extLst>
              </a:tr>
              <a:tr h="1020660">
                <a:tc>
                  <a:txBody>
                    <a:bodyPr/>
                    <a:lstStyle/>
                    <a:p>
                      <a:r>
                        <a:rPr lang="en-US" dirty="0"/>
                        <a:t>More expensive and complex procedure</a:t>
                      </a:r>
                      <a:endParaRPr lang="fr-FR" dirty="0"/>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56222741"/>
                  </a:ext>
                </a:extLst>
              </a:tr>
              <a:tr h="1020660">
                <a:tc>
                  <a:txBody>
                    <a:bodyPr/>
                    <a:lstStyle/>
                    <a:p>
                      <a:r>
                        <a:rPr lang="fr-FR" dirty="0"/>
                        <a:t>Impact on portfolio valuation</a:t>
                      </a:r>
                    </a:p>
                  </a:txBody>
                  <a:tcPr/>
                </a:tc>
                <a:tc>
                  <a:txBody>
                    <a:bodyPr/>
                    <a:lstStyle/>
                    <a:p>
                      <a:endParaRPr lang="fr-FR" dirty="0"/>
                    </a:p>
                    <a:p>
                      <a:endParaRPr lang="fr-FR" dirty="0"/>
                    </a:p>
                    <a:p>
                      <a:endParaRPr lang="fr-FR" dirty="0"/>
                    </a:p>
                  </a:txBody>
                  <a:tcPr/>
                </a:tc>
                <a:extLst>
                  <a:ext uri="{0D108BD9-81ED-4DB2-BD59-A6C34878D82A}">
                    <a16:rowId xmlns:a16="http://schemas.microsoft.com/office/drawing/2014/main" val="917927649"/>
                  </a:ext>
                </a:extLst>
              </a:tr>
            </a:tbl>
          </a:graphicData>
        </a:graphic>
      </p:graphicFrame>
      <p:pic>
        <p:nvPicPr>
          <p:cNvPr id="6" name="Image 5">
            <a:extLst>
              <a:ext uri="{FF2B5EF4-FFF2-40B4-BE49-F238E27FC236}">
                <a16:creationId xmlns:a16="http://schemas.microsoft.com/office/drawing/2014/main" id="{D5747D00-C4ED-45D2-B134-2C7F75241B73}"/>
              </a:ext>
            </a:extLst>
          </p:cNvPr>
          <p:cNvPicPr/>
          <p:nvPr/>
        </p:nvPicPr>
        <p:blipFill>
          <a:blip r:embed="rId3">
            <a:extLst>
              <a:ext uri="{BEBA8EAE-BF5A-486C-A8C5-ECC9F3942E4B}">
                <a14:imgProps xmlns:a14="http://schemas.microsoft.com/office/drawing/2010/main">
                  <a14:imgLayer r:embed="rId4">
                    <a14:imgEffect>
                      <a14:backgroundRemoval t="10000" b="90000" l="9836" r="90164">
                        <a14:foregroundMark x1="48634" y1="34324" x2="48634" y2="34324"/>
                        <a14:foregroundMark x1="90164" y1="48919" x2="90164" y2="48919"/>
                      </a14:backgroundRemoval>
                    </a14:imgEffect>
                  </a14:imgLayer>
                </a14:imgProps>
              </a:ext>
            </a:extLst>
          </a:blip>
          <a:stretch>
            <a:fillRect/>
          </a:stretch>
        </p:blipFill>
        <p:spPr>
          <a:xfrm>
            <a:off x="8750641" y="2345323"/>
            <a:ext cx="983588" cy="900001"/>
          </a:xfrm>
          <a:prstGeom prst="rect">
            <a:avLst/>
          </a:prstGeom>
        </p:spPr>
      </p:pic>
      <p:pic>
        <p:nvPicPr>
          <p:cNvPr id="7" name="Image 6">
            <a:extLst>
              <a:ext uri="{FF2B5EF4-FFF2-40B4-BE49-F238E27FC236}">
                <a16:creationId xmlns:a16="http://schemas.microsoft.com/office/drawing/2014/main" id="{3979A380-E97A-430E-A820-90B716293885}"/>
              </a:ext>
            </a:extLst>
          </p:cNvPr>
          <p:cNvPicPr/>
          <p:nvPr/>
        </p:nvPicPr>
        <p:blipFill>
          <a:blip r:embed="rId3">
            <a:extLst>
              <a:ext uri="{BEBA8EAE-BF5A-486C-A8C5-ECC9F3942E4B}">
                <a14:imgProps xmlns:a14="http://schemas.microsoft.com/office/drawing/2010/main">
                  <a14:imgLayer r:embed="rId4">
                    <a14:imgEffect>
                      <a14:backgroundRemoval t="10000" b="90000" l="9836" r="90164">
                        <a14:foregroundMark x1="48634" y1="34324" x2="48634" y2="34324"/>
                        <a14:foregroundMark x1="90164" y1="48919" x2="90164" y2="48919"/>
                      </a14:backgroundRemoval>
                    </a14:imgEffect>
                  </a14:imgLayer>
                </a14:imgProps>
              </a:ext>
            </a:extLst>
          </a:blip>
          <a:stretch>
            <a:fillRect/>
          </a:stretch>
        </p:blipFill>
        <p:spPr>
          <a:xfrm>
            <a:off x="8792000" y="4340721"/>
            <a:ext cx="983588" cy="900001"/>
          </a:xfrm>
          <a:prstGeom prst="rect">
            <a:avLst/>
          </a:prstGeom>
        </p:spPr>
      </p:pic>
      <p:pic>
        <p:nvPicPr>
          <p:cNvPr id="8" name="Image 7">
            <a:extLst>
              <a:ext uri="{FF2B5EF4-FFF2-40B4-BE49-F238E27FC236}">
                <a16:creationId xmlns:a16="http://schemas.microsoft.com/office/drawing/2014/main" id="{ABEE1D68-39ED-44B4-AC75-643F9CCC5901}"/>
              </a:ext>
            </a:extLst>
          </p:cNvPr>
          <p:cNvPicPr>
            <a:picLocks noChangeAspect="1"/>
          </p:cNvPicPr>
          <p:nvPr/>
        </p:nvPicPr>
        <p:blipFill>
          <a:blip r:embed="rId5"/>
          <a:stretch>
            <a:fillRect/>
          </a:stretch>
        </p:blipFill>
        <p:spPr>
          <a:xfrm>
            <a:off x="8835859" y="3381630"/>
            <a:ext cx="813151" cy="813151"/>
          </a:xfrm>
          <a:prstGeom prst="rect">
            <a:avLst/>
          </a:prstGeom>
        </p:spPr>
      </p:pic>
      <p:pic>
        <p:nvPicPr>
          <p:cNvPr id="9" name="Image 8">
            <a:extLst>
              <a:ext uri="{FF2B5EF4-FFF2-40B4-BE49-F238E27FC236}">
                <a16:creationId xmlns:a16="http://schemas.microsoft.com/office/drawing/2014/main" id="{73E4A92B-BB04-436F-8355-45E6EAF769A6}"/>
              </a:ext>
            </a:extLst>
          </p:cNvPr>
          <p:cNvPicPr>
            <a:picLocks noChangeAspect="1"/>
          </p:cNvPicPr>
          <p:nvPr/>
        </p:nvPicPr>
        <p:blipFill>
          <a:blip r:embed="rId5"/>
          <a:stretch>
            <a:fillRect/>
          </a:stretch>
        </p:blipFill>
        <p:spPr>
          <a:xfrm>
            <a:off x="8921078" y="5396937"/>
            <a:ext cx="813151" cy="813151"/>
          </a:xfrm>
          <a:prstGeom prst="rect">
            <a:avLst/>
          </a:prstGeom>
        </p:spPr>
      </p:pic>
    </p:spTree>
    <p:extLst>
      <p:ext uri="{BB962C8B-B14F-4D97-AF65-F5344CB8AC3E}">
        <p14:creationId xmlns:p14="http://schemas.microsoft.com/office/powerpoint/2010/main" val="418154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0F7D6-13D1-4E36-BE10-E15AD9C3BD51}"/>
              </a:ext>
            </a:extLst>
          </p:cNvPr>
          <p:cNvSpPr>
            <a:spLocks noGrp="1"/>
          </p:cNvSpPr>
          <p:nvPr>
            <p:ph type="title"/>
          </p:nvPr>
        </p:nvSpPr>
        <p:spPr/>
        <p:txBody>
          <a:bodyPr/>
          <a:lstStyle/>
          <a:p>
            <a:r>
              <a:rPr lang="fr-FR" b="1" dirty="0"/>
              <a:t>III. Right to </a:t>
            </a:r>
            <a:r>
              <a:rPr lang="fr-FR" b="1" dirty="0" err="1"/>
              <a:t>bring</a:t>
            </a:r>
            <a:r>
              <a:rPr lang="fr-FR" b="1" dirty="0"/>
              <a:t> an action</a:t>
            </a:r>
          </a:p>
        </p:txBody>
      </p:sp>
      <p:sp>
        <p:nvSpPr>
          <p:cNvPr id="3" name="Espace réservé du contenu 2">
            <a:extLst>
              <a:ext uri="{FF2B5EF4-FFF2-40B4-BE49-F238E27FC236}">
                <a16:creationId xmlns:a16="http://schemas.microsoft.com/office/drawing/2014/main" id="{02D9AB0C-F4FD-4405-914B-55B55681E37C}"/>
              </a:ext>
            </a:extLst>
          </p:cNvPr>
          <p:cNvSpPr>
            <a:spLocks noGrp="1"/>
          </p:cNvSpPr>
          <p:nvPr>
            <p:ph idx="1"/>
          </p:nvPr>
        </p:nvSpPr>
        <p:spPr/>
        <p:txBody>
          <a:bodyPr/>
          <a:lstStyle/>
          <a:p>
            <a:pPr marL="0" indent="0">
              <a:buNone/>
            </a:pPr>
            <a:r>
              <a:rPr lang="fr-FR" b="1" dirty="0"/>
              <a:t>The </a:t>
            </a:r>
            <a:r>
              <a:rPr lang="fr-FR" b="1" dirty="0" err="1"/>
              <a:t>Licensee’s</a:t>
            </a:r>
            <a:r>
              <a:rPr lang="fr-FR" b="1" dirty="0"/>
              <a:t> right </a:t>
            </a:r>
          </a:p>
          <a:p>
            <a:pPr marL="0" indent="0">
              <a:buNone/>
            </a:pPr>
            <a:endParaRPr lang="fr-FR" b="1" dirty="0"/>
          </a:p>
        </p:txBody>
      </p:sp>
      <p:sp>
        <p:nvSpPr>
          <p:cNvPr id="4" name="Espace réservé du contenu 2">
            <a:extLst>
              <a:ext uri="{FF2B5EF4-FFF2-40B4-BE49-F238E27FC236}">
                <a16:creationId xmlns:a16="http://schemas.microsoft.com/office/drawing/2014/main" id="{B966B555-ACA1-4FD4-A018-BBA9D0F7C687}"/>
              </a:ext>
            </a:extLst>
          </p:cNvPr>
          <p:cNvSpPr txBox="1">
            <a:spLocks/>
          </p:cNvSpPr>
          <p:nvPr/>
        </p:nvSpPr>
        <p:spPr>
          <a:xfrm>
            <a:off x="838200" y="2432963"/>
            <a:ext cx="8436984" cy="3744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Article 47 UPCA, “</a:t>
            </a:r>
            <a:r>
              <a:rPr kumimoji="0" lang="en-GB" sz="20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Unless the licensing agreement provides otherwise, the holder of an exclusive license in respect of a patent shall be entitled to bring actions before the Court under the same circumstances as the patent proprietor, provided that the patent proprietor is given prior notice”.</a:t>
            </a:r>
            <a:r>
              <a:rPr kumimoji="0" lang="en-GB"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a:t>
            </a:r>
            <a:endParaRPr kumimoji="0" lang="fr-F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lèche : droite 4">
            <a:extLst>
              <a:ext uri="{FF2B5EF4-FFF2-40B4-BE49-F238E27FC236}">
                <a16:creationId xmlns:a16="http://schemas.microsoft.com/office/drawing/2014/main" id="{2F5550CD-5923-4715-8D33-3E0D62311643}"/>
              </a:ext>
            </a:extLst>
          </p:cNvPr>
          <p:cNvSpPr/>
          <p:nvPr/>
        </p:nvSpPr>
        <p:spPr>
          <a:xfrm>
            <a:off x="2069448" y="4719021"/>
            <a:ext cx="1064124" cy="5940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ACC3C5F0-E9F8-43A8-A70E-A22349874477}"/>
              </a:ext>
            </a:extLst>
          </p:cNvPr>
          <p:cNvSpPr txBox="1"/>
          <p:nvPr/>
        </p:nvSpPr>
        <p:spPr>
          <a:xfrm>
            <a:off x="3310418" y="4554356"/>
            <a:ext cx="596476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Might be easier for a licensee to bring an action before UPC than before national courts, national laws being possible more demanding in this respect</a:t>
            </a:r>
          </a:p>
        </p:txBody>
      </p:sp>
      <p:pic>
        <p:nvPicPr>
          <p:cNvPr id="7" name="Image 6">
            <a:extLst>
              <a:ext uri="{FF2B5EF4-FFF2-40B4-BE49-F238E27FC236}">
                <a16:creationId xmlns:a16="http://schemas.microsoft.com/office/drawing/2014/main" id="{D2408B57-0FBC-4FF5-ADD0-BDC4178BCDC8}"/>
              </a:ext>
            </a:extLst>
          </p:cNvPr>
          <p:cNvPicPr>
            <a:picLocks noChangeAspect="1"/>
          </p:cNvPicPr>
          <p:nvPr/>
        </p:nvPicPr>
        <p:blipFill>
          <a:blip r:embed="rId3"/>
          <a:stretch>
            <a:fillRect/>
          </a:stretch>
        </p:blipFill>
        <p:spPr>
          <a:xfrm>
            <a:off x="8904582" y="474736"/>
            <a:ext cx="2852478" cy="1552615"/>
          </a:xfrm>
          <a:prstGeom prst="rect">
            <a:avLst/>
          </a:prstGeom>
        </p:spPr>
      </p:pic>
    </p:spTree>
    <p:extLst>
      <p:ext uri="{BB962C8B-B14F-4D97-AF65-F5344CB8AC3E}">
        <p14:creationId xmlns:p14="http://schemas.microsoft.com/office/powerpoint/2010/main" val="2331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24F7FCF-18E4-4729-BFC1-B4818498A061}"/>
              </a:ext>
            </a:extLst>
          </p:cNvPr>
          <p:cNvPicPr>
            <a:picLocks noChangeAspect="1"/>
          </p:cNvPicPr>
          <p:nvPr/>
        </p:nvPicPr>
        <p:blipFill>
          <a:blip r:embed="rId3"/>
          <a:stretch>
            <a:fillRect/>
          </a:stretch>
        </p:blipFill>
        <p:spPr>
          <a:xfrm>
            <a:off x="465337" y="772992"/>
            <a:ext cx="1472612" cy="1321441"/>
          </a:xfrm>
          <a:prstGeom prst="rect">
            <a:avLst/>
          </a:prstGeom>
        </p:spPr>
      </p:pic>
      <p:sp>
        <p:nvSpPr>
          <p:cNvPr id="5" name="Espace réservé du contenu 2">
            <a:extLst>
              <a:ext uri="{FF2B5EF4-FFF2-40B4-BE49-F238E27FC236}">
                <a16:creationId xmlns:a16="http://schemas.microsoft.com/office/drawing/2014/main" id="{479FE4DC-6A8C-45E6-B48E-0AE2FAB7D9F0}"/>
              </a:ext>
            </a:extLst>
          </p:cNvPr>
          <p:cNvSpPr>
            <a:spLocks noGrp="1"/>
          </p:cNvSpPr>
          <p:nvPr>
            <p:ph idx="1"/>
          </p:nvPr>
        </p:nvSpPr>
        <p:spPr>
          <a:xfrm>
            <a:off x="2172591" y="935162"/>
            <a:ext cx="6739217" cy="1550586"/>
          </a:xfrm>
        </p:spPr>
        <p:txBody>
          <a:bodyPr>
            <a:normAutofit/>
          </a:bodyPr>
          <a:lstStyle/>
          <a:p>
            <a:pPr algn="just">
              <a:buFont typeface="Arial" panose="020B0604020202020204" pitchFamily="34" charset="0"/>
              <a:buChar char="•"/>
            </a:pPr>
            <a:r>
              <a:rPr lang="fr-FR" sz="2000"/>
              <a:t>An action brought by a licensee may have irreversible consequences  </a:t>
            </a:r>
          </a:p>
          <a:p>
            <a:pPr algn="just">
              <a:buFont typeface="Arial" panose="020B0604020202020204" pitchFamily="34" charset="0"/>
              <a:buChar char="•"/>
            </a:pPr>
            <a:r>
              <a:rPr lang="fr-FR" sz="2000"/>
              <a:t>It will </a:t>
            </a:r>
            <a:r>
              <a:rPr lang="en-GB" sz="2000"/>
              <a:t>“freeze” the </a:t>
            </a:r>
            <a:r>
              <a:rPr lang="fr-FR" sz="2000"/>
              <a:t>situation and paralyze the possibility of taking advantage of the opt-out and withdrawal mechanism  </a:t>
            </a:r>
            <a:endParaRPr lang="fr-FR" sz="2000" dirty="0"/>
          </a:p>
        </p:txBody>
      </p:sp>
      <p:pic>
        <p:nvPicPr>
          <p:cNvPr id="6" name="Image 5">
            <a:extLst>
              <a:ext uri="{FF2B5EF4-FFF2-40B4-BE49-F238E27FC236}">
                <a16:creationId xmlns:a16="http://schemas.microsoft.com/office/drawing/2014/main" id="{5D570B0B-CE16-4882-8EF6-62F84AB521D5}"/>
              </a:ext>
            </a:extLst>
          </p:cNvPr>
          <p:cNvPicPr>
            <a:picLocks noChangeAspect="1"/>
          </p:cNvPicPr>
          <p:nvPr/>
        </p:nvPicPr>
        <p:blipFill>
          <a:blip r:embed="rId4"/>
          <a:stretch>
            <a:fillRect/>
          </a:stretch>
        </p:blipFill>
        <p:spPr>
          <a:xfrm>
            <a:off x="4473086" y="2320055"/>
            <a:ext cx="1385888" cy="1512881"/>
          </a:xfrm>
          <a:prstGeom prst="rect">
            <a:avLst/>
          </a:prstGeom>
        </p:spPr>
      </p:pic>
      <p:sp>
        <p:nvSpPr>
          <p:cNvPr id="7" name="Flèche : droite 6">
            <a:extLst>
              <a:ext uri="{FF2B5EF4-FFF2-40B4-BE49-F238E27FC236}">
                <a16:creationId xmlns:a16="http://schemas.microsoft.com/office/drawing/2014/main" id="{03AA4C30-D27E-4538-8E8C-9D50C7632C34}"/>
              </a:ext>
            </a:extLst>
          </p:cNvPr>
          <p:cNvSpPr/>
          <p:nvPr/>
        </p:nvSpPr>
        <p:spPr>
          <a:xfrm>
            <a:off x="2172591" y="4909012"/>
            <a:ext cx="667182" cy="452062"/>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2320F66B-3450-44D9-84EE-4D2526078E37}"/>
              </a:ext>
            </a:extLst>
          </p:cNvPr>
          <p:cNvSpPr txBox="1"/>
          <p:nvPr/>
        </p:nvSpPr>
        <p:spPr>
          <a:xfrm>
            <a:off x="3036025" y="4578875"/>
            <a:ext cx="6364898" cy="1385700"/>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Calibri" panose="020F0502020204030204" pitchFamily="34" charset="0"/>
              </a:rPr>
              <a:t>Proprietors should then carry out an audit of the relevant provisions of the license agreements before entry into force of the UPC to avoid uncontrolled initiatives by licensees. </a:t>
            </a:r>
            <a:endParaRPr kumimoji="0" lang="fr-FR" sz="20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9362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207A72A-7EF8-4EE4-8E69-6937760DB721}"/>
              </a:ext>
            </a:extLst>
          </p:cNvPr>
          <p:cNvPicPr/>
          <p:nvPr/>
        </p:nvPicPr>
        <p:blipFill rotWithShape="1">
          <a:blip r:embed="rId3">
            <a:extLst>
              <a:ext uri="{BEBA8EAE-BF5A-486C-A8C5-ECC9F3942E4B}">
                <a14:imgProps xmlns:a14="http://schemas.microsoft.com/office/drawing/2010/main">
                  <a14:imgLayer r:embed="rId4">
                    <a14:imgEffect>
                      <a14:backgroundRemoval t="9470" b="89773" l="5276" r="93046">
                        <a14:foregroundMark x1="8393" y1="32576" x2="8393" y2="32576"/>
                        <a14:foregroundMark x1="79856" y1="25000" x2="79856" y2="25000"/>
                        <a14:foregroundMark x1="74341" y1="79167" x2="74341" y2="79167"/>
                        <a14:foregroundMark x1="44365" y1="82955" x2="44365" y2="82955"/>
                        <a14:foregroundMark x1="23022" y1="79545" x2="23022" y2="79545"/>
                        <a14:foregroundMark x1="5276" y1="37500" x2="5276" y2="37500"/>
                        <a14:foregroundMark x1="63309" y1="21970" x2="63309" y2="21970"/>
                        <a14:foregroundMark x1="93046" y1="39394" x2="93046" y2="39394"/>
                        <a14:foregroundMark x1="48441" y1="9470" x2="48441" y2="9470"/>
                        <a14:foregroundMark x1="62110" y1="18939" x2="62110" y2="18939"/>
                        <a14:foregroundMark x1="63789" y1="27273" x2="63789" y2="27273"/>
                        <a14:foregroundMark x1="62350" y1="18939" x2="62350" y2="18939"/>
                        <a14:foregroundMark x1="62110" y1="18939" x2="62110" y2="18939"/>
                        <a14:foregroundMark x1="62350" y1="20076" x2="62350" y2="20076"/>
                        <a14:foregroundMark x1="63549" y1="26515" x2="63549" y2="26515"/>
                        <a14:foregroundMark x1="62590" y1="19697" x2="62590" y2="19697"/>
                        <a14:foregroundMark x1="63789" y1="26894" x2="63789" y2="26894"/>
                        <a14:foregroundMark x1="64029" y1="28409" x2="64029" y2="28409"/>
                        <a14:foregroundMark x1="64029" y1="30682" x2="64029" y2="30682"/>
                        <a14:foregroundMark x1="64269" y1="27652" x2="64269" y2="27652"/>
                        <a14:foregroundMark x1="64269" y1="26515" x2="64269" y2="26515"/>
                        <a14:foregroundMark x1="68825" y1="34470" x2="68825" y2="34470"/>
                        <a14:foregroundMark x1="68345" y1="34470" x2="68345" y2="34470"/>
                        <a14:foregroundMark x1="68585" y1="35606" x2="68585" y2="35606"/>
                        <a14:backgroundMark x1="50839" y1="59848" x2="50839" y2="59848"/>
                        <a14:backgroundMark x1="61151" y1="36364" x2="61151" y2="36364"/>
                        <a14:backgroundMark x1="61871" y1="25000" x2="61871" y2="25000"/>
                        <a14:backgroundMark x1="82734" y1="56061" x2="82734" y2="56061"/>
                        <a14:backgroundMark x1="85851" y1="53030" x2="85851" y2="53030"/>
                        <a14:backgroundMark x1="83933" y1="54545" x2="83933" y2="54545"/>
                        <a14:backgroundMark x1="90168" y1="32197" x2="90168" y2="32197"/>
                        <a14:backgroundMark x1="89448" y1="30303" x2="89448" y2="30303"/>
                        <a14:backgroundMark x1="61871" y1="21970" x2="61871" y2="21970"/>
                        <a14:backgroundMark x1="60911" y1="20455" x2="60911" y2="20455"/>
                        <a14:backgroundMark x1="61871" y1="20076" x2="61871" y2="20076"/>
                        <a14:backgroundMark x1="62110" y1="18939" x2="62110" y2="18939"/>
                        <a14:backgroundMark x1="62590" y1="18939" x2="62590" y2="18939"/>
                        <a14:backgroundMark x1="63549" y1="26894" x2="63549" y2="26894"/>
                        <a14:backgroundMark x1="64508" y1="26515" x2="64508" y2="26515"/>
                        <a14:backgroundMark x1="63549" y1="26894" x2="63549" y2="26894"/>
                        <a14:backgroundMark x1="64029" y1="27652" x2="64029" y2="27652"/>
                        <a14:backgroundMark x1="63789" y1="26515" x2="63789" y2="26515"/>
                        <a14:backgroundMark x1="64269" y1="26894" x2="64269" y2="26894"/>
                        <a14:backgroundMark x1="63789" y1="28030" x2="63789" y2="28030"/>
                        <a14:backgroundMark x1="63789" y1="28030" x2="63789" y2="28030"/>
                        <a14:backgroundMark x1="62830" y1="26894" x2="62830" y2="26894"/>
                        <a14:backgroundMark x1="63549" y1="26515" x2="63549" y2="26515"/>
                        <a14:backgroundMark x1="64988" y1="28030" x2="64988" y2="28030"/>
                        <a14:backgroundMark x1="63789" y1="26515" x2="63789" y2="26515"/>
                        <a14:backgroundMark x1="63789" y1="27273" x2="63789" y2="27273"/>
                        <a14:backgroundMark x1="62590" y1="19697" x2="62590" y2="19697"/>
                        <a14:backgroundMark x1="68106" y1="36364" x2="68106" y2="36364"/>
                      </a14:backgroundRemoval>
                    </a14:imgEffect>
                  </a14:imgLayer>
                </a14:imgProps>
              </a:ext>
            </a:extLst>
          </a:blip>
          <a:srcRect t="987" r="-1" b="10163"/>
          <a:stretch/>
        </p:blipFill>
        <p:spPr>
          <a:xfrm>
            <a:off x="-1" y="10"/>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FCA0C3A9-01A8-4836-A369-EC86BB68C3D3}"/>
              </a:ext>
            </a:extLst>
          </p:cNvPr>
          <p:cNvSpPr>
            <a:spLocks noGrp="1"/>
          </p:cNvSpPr>
          <p:nvPr>
            <p:ph type="title"/>
          </p:nvPr>
        </p:nvSpPr>
        <p:spPr>
          <a:xfrm>
            <a:off x="709448" y="1913950"/>
            <a:ext cx="4204137" cy="1342754"/>
          </a:xfrm>
        </p:spPr>
        <p:txBody>
          <a:bodyPr>
            <a:normAutofit/>
          </a:bodyPr>
          <a:lstStyle/>
          <a:p>
            <a:pPr algn="ctr"/>
            <a:r>
              <a:rPr lang="fr-FR" sz="3600"/>
              <a:t>Questions ?</a:t>
            </a: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2E62334E-A28F-4115-B725-3ADED2F8D1F4}"/>
              </a:ext>
            </a:extLst>
          </p:cNvPr>
          <p:cNvSpPr>
            <a:spLocks noGrp="1"/>
          </p:cNvSpPr>
          <p:nvPr>
            <p:ph idx="1"/>
          </p:nvPr>
        </p:nvSpPr>
        <p:spPr>
          <a:xfrm>
            <a:off x="525516" y="3417573"/>
            <a:ext cx="4593021" cy="2619839"/>
          </a:xfrm>
        </p:spPr>
        <p:txBody>
          <a:bodyPr anchor="ctr">
            <a:normAutofit/>
          </a:bodyPr>
          <a:lstStyle/>
          <a:p>
            <a:r>
              <a:rPr lang="fr-FR" sz="1800" dirty="0"/>
              <a:t>Jean-Baptiste Thiénot </a:t>
            </a:r>
          </a:p>
          <a:p>
            <a:r>
              <a:rPr lang="fr-FR" sz="1600" dirty="0"/>
              <a:t>jean-baptiste.thienot@cms-fl.com</a:t>
            </a:r>
            <a:endParaRPr lang="fr-FR" sz="1800" dirty="0"/>
          </a:p>
        </p:txBody>
      </p:sp>
    </p:spTree>
    <p:extLst>
      <p:ext uri="{BB962C8B-B14F-4D97-AF65-F5344CB8AC3E}">
        <p14:creationId xmlns:p14="http://schemas.microsoft.com/office/powerpoint/2010/main" val="2957107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467-C93B-4DA6-B85C-364AE9C00A79}"/>
              </a:ext>
            </a:extLst>
          </p:cNvPr>
          <p:cNvSpPr>
            <a:spLocks noGrp="1"/>
          </p:cNvSpPr>
          <p:nvPr>
            <p:ph type="title"/>
          </p:nvPr>
        </p:nvSpPr>
        <p:spPr>
          <a:xfrm>
            <a:off x="804673" y="1445494"/>
            <a:ext cx="3616856" cy="4376572"/>
          </a:xfrm>
        </p:spPr>
        <p:txBody>
          <a:bodyPr anchor="ctr">
            <a:normAutofit/>
          </a:bodyPr>
          <a:lstStyle/>
          <a:p>
            <a:r>
              <a:rPr lang="en-US" sz="4800" b="1" dirty="0">
                <a:latin typeface="inherit"/>
              </a:rPr>
              <a:t>POLL</a:t>
            </a:r>
            <a:endParaRPr lang="en-GB" sz="4800" b="1" dirty="0">
              <a:latin typeface="inherit"/>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4A2046-C58D-4DAF-A2C7-08DCA257B1A9}"/>
              </a:ext>
            </a:extLst>
          </p:cNvPr>
          <p:cNvSpPr>
            <a:spLocks noGrp="1"/>
          </p:cNvSpPr>
          <p:nvPr>
            <p:ph idx="1"/>
          </p:nvPr>
        </p:nvSpPr>
        <p:spPr>
          <a:xfrm>
            <a:off x="5801360" y="1978152"/>
            <a:ext cx="6116320" cy="4471416"/>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Background: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Industry/academic/private practice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1: will you apply for a unitary patent?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2: will you review your patent portfolio?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3: will you review your license agreements?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a:t>
            </a:r>
          </a:p>
        </p:txBody>
      </p:sp>
      <p:pic>
        <p:nvPicPr>
          <p:cNvPr id="7" name="Picture 6" descr="A picture containing icon&#10;&#10;Description automatically generated">
            <a:extLst>
              <a:ext uri="{FF2B5EF4-FFF2-40B4-BE49-F238E27FC236}">
                <a16:creationId xmlns:a16="http://schemas.microsoft.com/office/drawing/2014/main" id="{9CBFB94D-5674-4290-8C2E-1E3894BAE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99" y="94645"/>
            <a:ext cx="4047843" cy="2114997"/>
          </a:xfrm>
          <a:prstGeom prst="rect">
            <a:avLst/>
          </a:prstGeom>
        </p:spPr>
      </p:pic>
      <p:sp>
        <p:nvSpPr>
          <p:cNvPr id="4" name="Slide Number Placeholder 3">
            <a:extLst>
              <a:ext uri="{FF2B5EF4-FFF2-40B4-BE49-F238E27FC236}">
                <a16:creationId xmlns:a16="http://schemas.microsoft.com/office/drawing/2014/main" id="{1CC2FEA7-D12E-49CA-A34B-5751A95EFD18}"/>
              </a:ext>
            </a:extLst>
          </p:cNvPr>
          <p:cNvSpPr>
            <a:spLocks noGrp="1"/>
          </p:cNvSpPr>
          <p:nvPr>
            <p:ph type="sldNum" sz="quarter" idx="12"/>
          </p:nvPr>
        </p:nvSpPr>
        <p:spPr/>
        <p:txBody>
          <a:bodyPr/>
          <a:lstStyle/>
          <a:p>
            <a:fld id="{8D6E7BC5-8E15-44D3-93A4-00DB9C9F1AD6}" type="slidenum">
              <a:rPr lang="en-GB" smtClean="0"/>
              <a:t>16</a:t>
            </a:fld>
            <a:endParaRPr lang="en-GB"/>
          </a:p>
        </p:txBody>
      </p:sp>
    </p:spTree>
    <p:extLst>
      <p:ext uri="{BB962C8B-B14F-4D97-AF65-F5344CB8AC3E}">
        <p14:creationId xmlns:p14="http://schemas.microsoft.com/office/powerpoint/2010/main" val="26990331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467-C93B-4DA6-B85C-364AE9C00A79}"/>
              </a:ext>
            </a:extLst>
          </p:cNvPr>
          <p:cNvSpPr>
            <a:spLocks noGrp="1"/>
          </p:cNvSpPr>
          <p:nvPr>
            <p:ph type="title"/>
          </p:nvPr>
        </p:nvSpPr>
        <p:spPr/>
        <p:txBody>
          <a:bodyPr>
            <a:normAutofit/>
          </a:bodyPr>
          <a:lstStyle/>
          <a:p>
            <a:r>
              <a:rPr lang="en-US" sz="3200" b="1" dirty="0">
                <a:latin typeface="inherit"/>
              </a:rPr>
              <a:t>PANEL</a:t>
            </a:r>
            <a:endParaRPr lang="en-GB" sz="3200" b="1" dirty="0">
              <a:latin typeface="inherit"/>
            </a:endParaRPr>
          </a:p>
        </p:txBody>
      </p:sp>
      <p:sp>
        <p:nvSpPr>
          <p:cNvPr id="3" name="Content Placeholder 2">
            <a:extLst>
              <a:ext uri="{FF2B5EF4-FFF2-40B4-BE49-F238E27FC236}">
                <a16:creationId xmlns:a16="http://schemas.microsoft.com/office/drawing/2014/main" id="{384A2046-C58D-4DAF-A2C7-08DCA257B1A9}"/>
              </a:ext>
            </a:extLst>
          </p:cNvPr>
          <p:cNvSpPr>
            <a:spLocks noGrp="1"/>
          </p:cNvSpPr>
          <p:nvPr>
            <p:ph idx="1"/>
          </p:nvPr>
        </p:nvSpPr>
        <p:spPr>
          <a:xfrm>
            <a:off x="838200" y="1416050"/>
            <a:ext cx="10515600" cy="4351338"/>
          </a:xfrm>
        </p:spPr>
        <p:txBody>
          <a:bodyPr>
            <a:normAutofit/>
          </a:bodyPr>
          <a:lstStyle/>
          <a:p>
            <a:r>
              <a:rPr lang="en-US" sz="1400" b="1" dirty="0">
                <a:solidFill>
                  <a:prstClr val="black"/>
                </a:solidFill>
                <a:latin typeface="Calibri" panose="020F0502020204030204"/>
              </a:rPr>
              <a:t>Domien Op de Beeck </a:t>
            </a:r>
            <a:r>
              <a:rPr lang="en-US" sz="1400" dirty="0">
                <a:solidFill>
                  <a:prstClr val="black"/>
                </a:solidFill>
                <a:latin typeface="Calibri" panose="020F0502020204030204"/>
              </a:rPr>
              <a:t>is an attorney-at-law at the Brussels bar and a partner at Bird &amp; Bird LLP, specializing in intellectual property (IP) law and practice for the last 15 years. Domien focuses on patent, trade secret and design </a:t>
            </a:r>
            <a:r>
              <a:rPr lang="en-US" sz="1400" dirty="0">
                <a:solidFill>
                  <a:prstClr val="black"/>
                </a:solidFill>
                <a:latin typeface="Calibri Light" panose="020F0302020204030204" pitchFamily="34" charset="0"/>
                <a:cs typeface="Calibri Light" panose="020F0302020204030204" pitchFamily="34" charset="0"/>
              </a:rPr>
              <a:t>matters</a:t>
            </a:r>
            <a:r>
              <a:rPr lang="en-US" sz="1400" dirty="0">
                <a:solidFill>
                  <a:prstClr val="black"/>
                </a:solidFill>
                <a:latin typeface="Calibri" panose="020F0502020204030204"/>
              </a:rPr>
              <a:t>, but has experience in trademark and copyright disputes as well. Domien advises on IP-rich transactions, due diligence and freedom to operate mandates on a daily basis and has a proven track record in (national and cross-border) IP litigation. Domien is a member of the Licensing Executing Society (LES), the Benelux Trademarks and Design Association (BMM) and the European Patent Lawyers Association (EPLAW), and he is a member of the board at AIPPI Belgium.</a:t>
            </a:r>
          </a:p>
          <a:p>
            <a:r>
              <a:rPr lang="en-US" sz="1400" b="1" dirty="0"/>
              <a:t>Jean-Baptiste Thienot </a:t>
            </a:r>
            <a:r>
              <a:rPr lang="en-US" sz="1400" dirty="0"/>
              <a:t>is partner in the IP/IT team of CMS Francis Lefebvre Avocats. His practice focuses on industrial property law, particularly patent law. His practice covers litigation (infringement and nullity actions, employee invention issues) as well as advice and drafting of contracts (R&amp;D contracts, assignment and licensing, audit of rights portfolio) in various industrial sectors, in particular in the life sciences, mechanical and electronic fields. He is frequently involved in matters relating to products subject to specific regulations. </a:t>
            </a:r>
          </a:p>
          <a:p>
            <a:r>
              <a:rPr lang="en-US" sz="1400" b="1" dirty="0"/>
              <a:t>William Bird </a:t>
            </a:r>
            <a:r>
              <a:rPr lang="en-US" sz="1400" dirty="0"/>
              <a:t>is a </a:t>
            </a:r>
            <a:r>
              <a:rPr lang="en-GB" sz="1400" dirty="0">
                <a:solidFill>
                  <a:srgbClr val="000000"/>
                </a:solidFill>
                <a:effectLst/>
                <a:latin typeface="Calibri" panose="020F0502020204030204" pitchFamily="34" charset="0"/>
                <a:ea typeface="Times New Roman" panose="02020603050405020304" pitchFamily="18" charset="0"/>
              </a:rPr>
              <a:t>European, British and German patent and trademark attorney and currently partner of law firm Kirkpatrick in Belgium. He educated at Queens' College Cambridge, honours in Natural Sciences; Electronics and electrical engineer. Industrial experience: development project, product and marketing manager. William Bird has over 30 years of experience in IP including both in-house and private practice and was the former president of LES </a:t>
            </a:r>
            <a:r>
              <a:rPr lang="en-US" sz="1400" dirty="0"/>
              <a:t>Benelux.</a:t>
            </a:r>
          </a:p>
          <a:p>
            <a:pPr fontAlgn="base"/>
            <a:r>
              <a:rPr lang="en-US" sz="1400" b="1" dirty="0"/>
              <a:t>Achim Krebs (dr.) </a:t>
            </a:r>
            <a:r>
              <a:rPr lang="en-US" sz="1400" dirty="0"/>
              <a:t>is a partner in HGF, and founder of the company’s Hague office. He graduated with a doctorate and a diploma in Chemistry from University of Heidelberg, Germany, and holds a degree in patent litigation from University of Strasbourg, France. His practice covers a wide range of chemical and pharmaceutical inventions, and he is acting for a diverse range of companies, from start-ups to multinationals, to investors. He also regularly represents clients in Opposition and Appeal Proceedings before the European Patent Office. He is a Dutch, Belgian and European Patent Attorney, and a registered European Trade Mark and Design Attorney, and listed in the IAM 1000. He is a Past President of the LES Benelux, and regularly lectures on subjects relating to Intellectual Property.</a:t>
            </a:r>
          </a:p>
        </p:txBody>
      </p:sp>
      <p:sp>
        <p:nvSpPr>
          <p:cNvPr id="4" name="Slide Number Placeholder 3">
            <a:extLst>
              <a:ext uri="{FF2B5EF4-FFF2-40B4-BE49-F238E27FC236}">
                <a16:creationId xmlns:a16="http://schemas.microsoft.com/office/drawing/2014/main" id="{2BBD2DF4-6BD7-444B-9D14-3BA5E893E5A9}"/>
              </a:ext>
            </a:extLst>
          </p:cNvPr>
          <p:cNvSpPr>
            <a:spLocks noGrp="1"/>
          </p:cNvSpPr>
          <p:nvPr>
            <p:ph type="sldNum" sz="quarter" idx="12"/>
          </p:nvPr>
        </p:nvSpPr>
        <p:spPr/>
        <p:txBody>
          <a:bodyPr/>
          <a:lstStyle/>
          <a:p>
            <a:fld id="{8D6E7BC5-8E15-44D3-93A4-00DB9C9F1AD6}" type="slidenum">
              <a:rPr lang="en-GB" smtClean="0"/>
              <a:t>17</a:t>
            </a:fld>
            <a:endParaRPr lang="en-GB"/>
          </a:p>
        </p:txBody>
      </p:sp>
    </p:spTree>
    <p:extLst>
      <p:ext uri="{BB962C8B-B14F-4D97-AF65-F5344CB8AC3E}">
        <p14:creationId xmlns:p14="http://schemas.microsoft.com/office/powerpoint/2010/main" val="3575360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C599-4229-4A45-B7F0-61BAF93BBC27}"/>
              </a:ext>
            </a:extLst>
          </p:cNvPr>
          <p:cNvSpPr>
            <a:spLocks noGrp="1"/>
          </p:cNvSpPr>
          <p:nvPr>
            <p:ph type="ctrTitle"/>
          </p:nvPr>
        </p:nvSpPr>
        <p:spPr>
          <a:xfrm>
            <a:off x="1524003" y="1999615"/>
            <a:ext cx="9144000" cy="2764028"/>
          </a:xfrm>
        </p:spPr>
        <p:txBody>
          <a:bodyPr anchor="ctr">
            <a:normAutofit/>
          </a:bodyPr>
          <a:lstStyle/>
          <a:p>
            <a:r>
              <a:rPr lang="en-US" sz="6700" dirty="0"/>
              <a:t>Topic 1: </a:t>
            </a:r>
            <a:br>
              <a:rPr lang="en-US" sz="6700" dirty="0"/>
            </a:br>
            <a:r>
              <a:rPr lang="en-US" sz="6700" dirty="0"/>
              <a:t>Request for unitary effect</a:t>
            </a:r>
            <a:endParaRPr lang="en-GB" sz="6700" dirty="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C12135E-0ED6-44FC-A7C0-6BB3E397B89F}"/>
              </a:ext>
            </a:extLst>
          </p:cNvPr>
          <p:cNvSpPr>
            <a:spLocks noGrp="1"/>
          </p:cNvSpPr>
          <p:nvPr>
            <p:ph type="sldNum" sz="quarter" idx="12"/>
          </p:nvPr>
        </p:nvSpPr>
        <p:spPr>
          <a:xfrm>
            <a:off x="10489019" y="6356350"/>
            <a:ext cx="1268818" cy="365125"/>
          </a:xfrm>
        </p:spPr>
        <p:txBody>
          <a:bodyPr>
            <a:normAutofit/>
          </a:bodyPr>
          <a:lstStyle/>
          <a:p>
            <a:pPr>
              <a:spcAft>
                <a:spcPts val="600"/>
              </a:spcAft>
            </a:pPr>
            <a:fld id="{8D6E7BC5-8E15-44D3-93A4-00DB9C9F1AD6}" type="slidenum">
              <a:rPr lang="en-GB">
                <a:solidFill>
                  <a:schemeClr val="tx1">
                    <a:lumMod val="50000"/>
                    <a:lumOff val="50000"/>
                  </a:schemeClr>
                </a:solidFill>
              </a:rPr>
              <a:pPr>
                <a:spcAft>
                  <a:spcPts val="600"/>
                </a:spcAft>
              </a:pPr>
              <a:t>18</a:t>
            </a:fld>
            <a:endParaRPr lang="en-GB">
              <a:solidFill>
                <a:schemeClr val="tx1">
                  <a:lumMod val="50000"/>
                  <a:lumOff val="50000"/>
                </a:schemeClr>
              </a:solidFill>
            </a:endParaRPr>
          </a:p>
        </p:txBody>
      </p:sp>
    </p:spTree>
    <p:extLst>
      <p:ext uri="{BB962C8B-B14F-4D97-AF65-F5344CB8AC3E}">
        <p14:creationId xmlns:p14="http://schemas.microsoft.com/office/powerpoint/2010/main" val="27471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C599-4229-4A45-B7F0-61BAF93BBC27}"/>
              </a:ext>
            </a:extLst>
          </p:cNvPr>
          <p:cNvSpPr>
            <a:spLocks noGrp="1"/>
          </p:cNvSpPr>
          <p:nvPr>
            <p:ph type="title"/>
          </p:nvPr>
        </p:nvSpPr>
        <p:spPr/>
        <p:txBody>
          <a:bodyPr/>
          <a:lstStyle/>
          <a:p>
            <a:r>
              <a:rPr lang="en-US" dirty="0"/>
              <a:t>Topic 1: request for unitary effect   </a:t>
            </a:r>
            <a:endParaRPr lang="en-GB" dirty="0"/>
          </a:p>
        </p:txBody>
      </p:sp>
      <p:sp>
        <p:nvSpPr>
          <p:cNvPr id="3" name="Content Placeholder 2">
            <a:extLst>
              <a:ext uri="{FF2B5EF4-FFF2-40B4-BE49-F238E27FC236}">
                <a16:creationId xmlns:a16="http://schemas.microsoft.com/office/drawing/2014/main" id="{2E142C23-2041-4831-BC6E-EC556F99AF6F}"/>
              </a:ext>
            </a:extLst>
          </p:cNvPr>
          <p:cNvSpPr>
            <a:spLocks noGrp="1"/>
          </p:cNvSpPr>
          <p:nvPr>
            <p:ph idx="1"/>
          </p:nvPr>
        </p:nvSpPr>
        <p:spPr>
          <a:xfrm>
            <a:off x="838200" y="1547813"/>
            <a:ext cx="10515600" cy="4351338"/>
          </a:xfrm>
        </p:spPr>
        <p:txBody>
          <a:bodyPr>
            <a:noAutofit/>
          </a:bodyPr>
          <a:lstStyle/>
          <a:p>
            <a:r>
              <a:rPr lang="en-US" sz="1400" dirty="0"/>
              <a:t>Who can </a:t>
            </a:r>
            <a:r>
              <a:rPr lang="en-US" sz="1400" u="sng" dirty="0"/>
              <a:t>make the request </a:t>
            </a:r>
            <a:r>
              <a:rPr lang="en-US" sz="1400" dirty="0"/>
              <a:t>for UP designation? </a:t>
            </a:r>
          </a:p>
          <a:p>
            <a:pPr lvl="1"/>
            <a:r>
              <a:rPr lang="en-US" sz="1400" dirty="0"/>
              <a:t>Proprietor is in control (article 9 UP Regulation). But who is the proprietor – need to be recorded as such in patent register?</a:t>
            </a:r>
            <a:endParaRPr lang="en-US" sz="1400" strike="sngStrike" dirty="0"/>
          </a:p>
          <a:p>
            <a:pPr lvl="1"/>
            <a:r>
              <a:rPr lang="en-US" sz="1400" dirty="0"/>
              <a:t>In case of co-ownership:</a:t>
            </a:r>
            <a:r>
              <a:rPr lang="en-US" sz="1400" dirty="0">
                <a:effectLst/>
                <a:latin typeface="Calibri" panose="020F0502020204030204" pitchFamily="34" charset="0"/>
                <a:ea typeface="Calibri" panose="020F0502020204030204" pitchFamily="34" charset="0"/>
                <a:cs typeface="Arial" panose="020B0604020202020204" pitchFamily="34" charset="0"/>
              </a:rPr>
              <a:t> </a:t>
            </a:r>
            <a:r>
              <a:rPr lang="en-US" sz="1400" dirty="0"/>
              <a:t>request must be filed via common representative (first name applicant) and must contain a declaration that all proprietors consent to the UP request (Rule 6.2(a) UP Rules).</a:t>
            </a:r>
            <a:endParaRPr lang="en-US" sz="1400" strike="sngStrike" dirty="0">
              <a:solidFill>
                <a:srgbClr val="FF0000"/>
              </a:solidFill>
            </a:endParaRPr>
          </a:p>
          <a:p>
            <a:pPr lvl="1"/>
            <a:r>
              <a:rPr lang="en-US" sz="1400" dirty="0"/>
              <a:t>What about (exclusive and non-exclusive) licensees?</a:t>
            </a:r>
          </a:p>
          <a:p>
            <a:r>
              <a:rPr lang="en-US" sz="1400" dirty="0"/>
              <a:t>Is this in line with wording of current license or co-ownership or co-development agreements? </a:t>
            </a:r>
          </a:p>
          <a:p>
            <a:pPr lvl="1"/>
            <a:r>
              <a:rPr lang="en-US" sz="1400" dirty="0"/>
              <a:t>E.g. In case of co-ownership: if contractually one party is responsible for patent maintenance, prosecution, can this party make all decisions?</a:t>
            </a:r>
          </a:p>
          <a:p>
            <a:r>
              <a:rPr lang="en-US" sz="1400" dirty="0"/>
              <a:t>Risk of conflicting interests between contract partners (examples : UP designation or not; grant of license of right to UP or not)</a:t>
            </a:r>
          </a:p>
          <a:p>
            <a:r>
              <a:rPr lang="en-US" sz="1400" dirty="0"/>
              <a:t>Who can </a:t>
            </a:r>
            <a:r>
              <a:rPr lang="en-US" sz="1400" u="sng" dirty="0"/>
              <a:t>decide on making the request </a:t>
            </a:r>
            <a:r>
              <a:rPr lang="en-US" sz="1400" dirty="0"/>
              <a:t>for UP designation? </a:t>
            </a:r>
          </a:p>
          <a:p>
            <a:pPr lvl="1"/>
            <a:r>
              <a:rPr lang="en-US" sz="1400" dirty="0"/>
              <a:t>Which law applies to ownership issues? Effect of domicile of (first mentioned) applicant?</a:t>
            </a:r>
          </a:p>
          <a:p>
            <a:pPr lvl="1"/>
            <a:r>
              <a:rPr lang="en-US" sz="1400" dirty="0"/>
              <a:t>Who has jurisdiction?</a:t>
            </a:r>
          </a:p>
          <a:p>
            <a:pPr lvl="1"/>
            <a:r>
              <a:rPr lang="en-US" sz="1400" dirty="0"/>
              <a:t>What legal considerations would be taken into account in solving such dispute between contract parties?</a:t>
            </a:r>
          </a:p>
          <a:p>
            <a:pPr lvl="1"/>
            <a:r>
              <a:rPr lang="en-US" sz="1400" dirty="0"/>
              <a:t>What if patentee made UP designation </a:t>
            </a:r>
            <a:r>
              <a:rPr lang="en-US" sz="1400" strike="sngStrike" dirty="0"/>
              <a:t>a</a:t>
            </a:r>
            <a:r>
              <a:rPr lang="en-US" sz="1400" dirty="0"/>
              <a:t>gainst will of licensee? </a:t>
            </a:r>
          </a:p>
          <a:p>
            <a:pPr lvl="1"/>
            <a:r>
              <a:rPr lang="en-US" sz="1400" dirty="0"/>
              <a:t>Therefore, our recommendations:</a:t>
            </a:r>
          </a:p>
          <a:p>
            <a:pPr lvl="1"/>
            <a:r>
              <a:rPr lang="en-US" sz="1400" dirty="0"/>
              <a:t>Review and possibly amend existing contracts (in terms of responsibilities for patent prosecution) or at least agree that UP designation is covered by current wording as well</a:t>
            </a:r>
          </a:p>
          <a:p>
            <a:pPr lvl="1"/>
            <a:r>
              <a:rPr lang="en-US" sz="1400" dirty="0"/>
              <a:t>Joint owners / licensee to seek agreement on UP designation, filing strategy (</a:t>
            </a:r>
            <a:r>
              <a:rPr lang="en-US" sz="1400" dirty="0" err="1"/>
              <a:t>divisionals</a:t>
            </a:r>
            <a:r>
              <a:rPr lang="en-US" sz="1400" dirty="0"/>
              <a:t>, case-by-case or one size fits all)</a:t>
            </a:r>
          </a:p>
          <a:p>
            <a:pPr lvl="1"/>
            <a:r>
              <a:rPr lang="en-US" sz="1400" dirty="0"/>
              <a:t>Patent entitlement issues: address before grant of EP</a:t>
            </a:r>
          </a:p>
          <a:p>
            <a:endParaRPr lang="en-US" sz="1400" dirty="0"/>
          </a:p>
          <a:p>
            <a:endParaRPr lang="en-GB" sz="1400" dirty="0"/>
          </a:p>
        </p:txBody>
      </p:sp>
      <p:sp>
        <p:nvSpPr>
          <p:cNvPr id="4" name="Slide Number Placeholder 3">
            <a:extLst>
              <a:ext uri="{FF2B5EF4-FFF2-40B4-BE49-F238E27FC236}">
                <a16:creationId xmlns:a16="http://schemas.microsoft.com/office/drawing/2014/main" id="{1C12135E-0ED6-44FC-A7C0-6BB3E397B89F}"/>
              </a:ext>
            </a:extLst>
          </p:cNvPr>
          <p:cNvSpPr>
            <a:spLocks noGrp="1"/>
          </p:cNvSpPr>
          <p:nvPr>
            <p:ph type="sldNum" sz="quarter" idx="12"/>
          </p:nvPr>
        </p:nvSpPr>
        <p:spPr/>
        <p:txBody>
          <a:bodyPr/>
          <a:lstStyle/>
          <a:p>
            <a:fld id="{8D6E7BC5-8E15-44D3-93A4-00DB9C9F1AD6}" type="slidenum">
              <a:rPr lang="en-GB" smtClean="0"/>
              <a:t>19</a:t>
            </a:fld>
            <a:endParaRPr lang="en-GB"/>
          </a:p>
        </p:txBody>
      </p:sp>
    </p:spTree>
    <p:extLst>
      <p:ext uri="{BB962C8B-B14F-4D97-AF65-F5344CB8AC3E}">
        <p14:creationId xmlns:p14="http://schemas.microsoft.com/office/powerpoint/2010/main" val="1122257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467-C93B-4DA6-B85C-364AE9C00A79}"/>
              </a:ext>
            </a:extLst>
          </p:cNvPr>
          <p:cNvSpPr>
            <a:spLocks noGrp="1"/>
          </p:cNvSpPr>
          <p:nvPr>
            <p:ph type="title"/>
          </p:nvPr>
        </p:nvSpPr>
        <p:spPr>
          <a:xfrm>
            <a:off x="804673" y="1445494"/>
            <a:ext cx="3616856" cy="4376572"/>
          </a:xfrm>
        </p:spPr>
        <p:txBody>
          <a:bodyPr anchor="ctr">
            <a:normAutofit/>
          </a:bodyPr>
          <a:lstStyle/>
          <a:p>
            <a:r>
              <a:rPr lang="en-US" sz="4800" b="1">
                <a:latin typeface="inherit"/>
              </a:rPr>
              <a:t>Agenda</a:t>
            </a:r>
            <a:endParaRPr lang="en-GB" sz="4800" b="1">
              <a:latin typeface="inherit"/>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4A2046-C58D-4DAF-A2C7-08DCA257B1A9}"/>
              </a:ext>
            </a:extLst>
          </p:cNvPr>
          <p:cNvSpPr>
            <a:spLocks noGrp="1"/>
          </p:cNvSpPr>
          <p:nvPr>
            <p:ph idx="1"/>
          </p:nvPr>
        </p:nvSpPr>
        <p:spPr>
          <a:xfrm>
            <a:off x="5801360" y="1978152"/>
            <a:ext cx="6116320" cy="4471416"/>
          </a:xfrm>
        </p:spPr>
        <p:txBody>
          <a:bodyPr anchor="ctr">
            <a:normAutofit/>
          </a:bodyPr>
          <a:lstStyle/>
          <a:p>
            <a:r>
              <a:rPr lang="en-US" sz="2200" dirty="0">
                <a:solidFill>
                  <a:schemeClr val="bg1"/>
                </a:solidFill>
              </a:rPr>
              <a:t>Welcome (LES Benelux members password: </a:t>
            </a:r>
            <a:r>
              <a:rPr lang="en-US" sz="2200" u="sng" dirty="0">
                <a:solidFill>
                  <a:schemeClr val="bg1"/>
                </a:solidFill>
              </a:rPr>
              <a:t>OPTION, send to </a:t>
            </a:r>
            <a:r>
              <a:rPr lang="en-US" sz="2200" u="sng" dirty="0">
                <a:solidFill>
                  <a:schemeClr val="bg1"/>
                </a:solidFill>
                <a:hlinkClick r:id="rId2"/>
              </a:rPr>
              <a:t>secretariat@les-benelux.org</a:t>
            </a:r>
            <a:r>
              <a:rPr lang="en-US" sz="2200" u="sng" dirty="0">
                <a:solidFill>
                  <a:schemeClr val="bg1"/>
                </a:solidFill>
              </a:rPr>
              <a:t> to receive the slides and certificate</a:t>
            </a:r>
            <a:r>
              <a:rPr lang="en-US" sz="2200" dirty="0">
                <a:solidFill>
                  <a:schemeClr val="bg1"/>
                </a:solidFill>
              </a:rPr>
              <a:t>) </a:t>
            </a:r>
          </a:p>
          <a:p>
            <a:r>
              <a:rPr lang="en-US" sz="2200" dirty="0">
                <a:solidFill>
                  <a:schemeClr val="bg1"/>
                </a:solidFill>
              </a:rPr>
              <a:t>Presentation: Are your agreements UPC-proof?</a:t>
            </a:r>
          </a:p>
          <a:p>
            <a:r>
              <a:rPr lang="en-US" sz="2200" dirty="0">
                <a:solidFill>
                  <a:schemeClr val="bg1"/>
                </a:solidFill>
              </a:rPr>
              <a:t>Poll</a:t>
            </a:r>
          </a:p>
          <a:p>
            <a:r>
              <a:rPr lang="en-US" sz="2200" dirty="0">
                <a:solidFill>
                  <a:schemeClr val="bg1"/>
                </a:solidFill>
              </a:rPr>
              <a:t>Panel discussion</a:t>
            </a:r>
          </a:p>
          <a:p>
            <a:r>
              <a:rPr lang="en-US" sz="2200" dirty="0">
                <a:solidFill>
                  <a:schemeClr val="bg1"/>
                </a:solidFill>
              </a:rPr>
              <a:t>Poll</a:t>
            </a:r>
          </a:p>
          <a:p>
            <a:r>
              <a:rPr lang="en-US" sz="2200" dirty="0">
                <a:solidFill>
                  <a:schemeClr val="bg1"/>
                </a:solidFill>
              </a:rPr>
              <a:t>Q&amp;A</a:t>
            </a:r>
          </a:p>
        </p:txBody>
      </p:sp>
      <p:pic>
        <p:nvPicPr>
          <p:cNvPr id="7" name="Picture 6" descr="A picture containing icon&#10;&#10;Description automatically generated">
            <a:extLst>
              <a:ext uri="{FF2B5EF4-FFF2-40B4-BE49-F238E27FC236}">
                <a16:creationId xmlns:a16="http://schemas.microsoft.com/office/drawing/2014/main" id="{9CBFB94D-5674-4290-8C2E-1E3894BAE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0799" y="94645"/>
            <a:ext cx="4047843" cy="2114997"/>
          </a:xfrm>
          <a:prstGeom prst="rect">
            <a:avLst/>
          </a:prstGeom>
        </p:spPr>
      </p:pic>
      <p:pic>
        <p:nvPicPr>
          <p:cNvPr id="8" name="Picture 3" descr="baniere">
            <a:extLst>
              <a:ext uri="{FF2B5EF4-FFF2-40B4-BE49-F238E27FC236}">
                <a16:creationId xmlns:a16="http://schemas.microsoft.com/office/drawing/2014/main" id="{F6AA553D-6FB3-4FB6-91E1-62CF0D3FB994}"/>
              </a:ext>
            </a:extLst>
          </p:cNvPr>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8395961" y="5206116"/>
            <a:ext cx="3632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900A26D8-E7B0-45AB-A6FB-128C45314CE6}"/>
              </a:ext>
            </a:extLst>
          </p:cNvPr>
          <p:cNvSpPr>
            <a:spLocks noGrp="1"/>
          </p:cNvSpPr>
          <p:nvPr>
            <p:ph type="sldNum" sz="quarter" idx="12"/>
          </p:nvPr>
        </p:nvSpPr>
        <p:spPr/>
        <p:txBody>
          <a:bodyPr/>
          <a:lstStyle/>
          <a:p>
            <a:fld id="{8D6E7BC5-8E15-44D3-93A4-00DB9C9F1AD6}" type="slidenum">
              <a:rPr lang="en-GB" smtClean="0"/>
              <a:t>2</a:t>
            </a:fld>
            <a:endParaRPr lang="en-GB"/>
          </a:p>
        </p:txBody>
      </p:sp>
    </p:spTree>
    <p:extLst>
      <p:ext uri="{BB962C8B-B14F-4D97-AF65-F5344CB8AC3E}">
        <p14:creationId xmlns:p14="http://schemas.microsoft.com/office/powerpoint/2010/main" val="125722046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C599-4229-4A45-B7F0-61BAF93BBC27}"/>
              </a:ext>
            </a:extLst>
          </p:cNvPr>
          <p:cNvSpPr>
            <a:spLocks noGrp="1"/>
          </p:cNvSpPr>
          <p:nvPr>
            <p:ph type="ctrTitle"/>
          </p:nvPr>
        </p:nvSpPr>
        <p:spPr>
          <a:xfrm>
            <a:off x="1524003" y="1999615"/>
            <a:ext cx="9144000" cy="2764028"/>
          </a:xfrm>
        </p:spPr>
        <p:txBody>
          <a:bodyPr anchor="ctr">
            <a:normAutofit/>
          </a:bodyPr>
          <a:lstStyle/>
          <a:p>
            <a:r>
              <a:rPr lang="en-US" sz="6700" dirty="0"/>
              <a:t>Topic 2: </a:t>
            </a:r>
            <a:br>
              <a:rPr lang="en-US" sz="6700" dirty="0"/>
            </a:br>
            <a:r>
              <a:rPr lang="en-US" sz="6700" dirty="0"/>
              <a:t>Opt-out</a:t>
            </a:r>
            <a:endParaRPr lang="en-GB" sz="6700" dirty="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C12135E-0ED6-44FC-A7C0-6BB3E397B89F}"/>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6E7BC5-8E15-44D3-93A4-00DB9C9F1AD6}" type="slidenum">
              <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53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C599-4229-4A45-B7F0-61BAF93BBC27}"/>
              </a:ext>
            </a:extLst>
          </p:cNvPr>
          <p:cNvSpPr>
            <a:spLocks noGrp="1"/>
          </p:cNvSpPr>
          <p:nvPr>
            <p:ph type="title"/>
          </p:nvPr>
        </p:nvSpPr>
        <p:spPr/>
        <p:txBody>
          <a:bodyPr/>
          <a:lstStyle/>
          <a:p>
            <a:r>
              <a:rPr lang="en-US" dirty="0"/>
              <a:t>Topic 2: Opt-out </a:t>
            </a:r>
            <a:endParaRPr lang="en-GB" dirty="0"/>
          </a:p>
        </p:txBody>
      </p:sp>
      <p:sp>
        <p:nvSpPr>
          <p:cNvPr id="3" name="Content Placeholder 2">
            <a:extLst>
              <a:ext uri="{FF2B5EF4-FFF2-40B4-BE49-F238E27FC236}">
                <a16:creationId xmlns:a16="http://schemas.microsoft.com/office/drawing/2014/main" id="{2E142C23-2041-4831-BC6E-EC556F99AF6F}"/>
              </a:ext>
            </a:extLst>
          </p:cNvPr>
          <p:cNvSpPr>
            <a:spLocks noGrp="1"/>
          </p:cNvSpPr>
          <p:nvPr>
            <p:ph idx="1"/>
          </p:nvPr>
        </p:nvSpPr>
        <p:spPr>
          <a:xfrm>
            <a:off x="838200" y="1690688"/>
            <a:ext cx="10515600" cy="4351338"/>
          </a:xfrm>
        </p:spPr>
        <p:txBody>
          <a:bodyPr>
            <a:normAutofit fontScale="70000" lnSpcReduction="20000"/>
          </a:bodyPr>
          <a:lstStyle/>
          <a:p>
            <a:r>
              <a:rPr lang="en-US" dirty="0"/>
              <a:t>Who does the opt out?</a:t>
            </a:r>
          </a:p>
          <a:p>
            <a:pPr lvl="1"/>
            <a:r>
              <a:rPr lang="en-US" sz="1800" dirty="0">
                <a:effectLst/>
                <a:latin typeface="Calibri" panose="020F0502020204030204" pitchFamily="34" charset="0"/>
                <a:ea typeface="Calibri" panose="020F0502020204030204" pitchFamily="34" charset="0"/>
                <a:cs typeface="Arial" panose="020B0604020202020204" pitchFamily="34" charset="0"/>
              </a:rPr>
              <a:t>83(3) UPCA: proprietor</a:t>
            </a:r>
          </a:p>
          <a:p>
            <a:pPr lvl="2"/>
            <a:r>
              <a:rPr lang="en-US" dirty="0"/>
              <a:t>What if not recorded as proprietor?</a:t>
            </a:r>
          </a:p>
          <a:p>
            <a:pPr lvl="2"/>
            <a:r>
              <a:rPr lang="en-US" dirty="0"/>
              <a:t>What if two or more proprietors</a:t>
            </a:r>
          </a:p>
          <a:p>
            <a:pPr lvl="2"/>
            <a:r>
              <a:rPr lang="en-US" dirty="0"/>
              <a:t>What if SPC is granted</a:t>
            </a:r>
          </a:p>
          <a:p>
            <a:r>
              <a:rPr lang="en-US" dirty="0"/>
              <a:t>Is this in line with current agreements? </a:t>
            </a:r>
          </a:p>
          <a:p>
            <a:r>
              <a:rPr lang="en-US" dirty="0"/>
              <a:t>Risk of conflicting interests between contract partners (examples)</a:t>
            </a:r>
          </a:p>
          <a:p>
            <a:r>
              <a:rPr lang="en-US" dirty="0"/>
              <a:t>Who can decide on the opt out? What relevant factors? </a:t>
            </a:r>
          </a:p>
          <a:p>
            <a:r>
              <a:rPr lang="en-US" dirty="0"/>
              <a:t>Opt-out will be preferred? Means status quo? Or not?</a:t>
            </a:r>
          </a:p>
          <a:p>
            <a:r>
              <a:rPr lang="en-US" dirty="0"/>
              <a:t>How to address (or ignore)?</a:t>
            </a:r>
          </a:p>
          <a:p>
            <a:r>
              <a:rPr lang="en-US" dirty="0"/>
              <a:t>Careful for connection with standing to sue</a:t>
            </a:r>
          </a:p>
          <a:p>
            <a:r>
              <a:rPr lang="en-US" dirty="0"/>
              <a:t>When is the opt-out effective? What happens when an action has started before opting out?</a:t>
            </a:r>
            <a:r>
              <a:rPr lang="en-GB" dirty="0"/>
              <a:t> Will the sunrise </a:t>
            </a:r>
            <a:r>
              <a:rPr lang="en-US" dirty="0"/>
              <a:t>period be sufficiently long to avoid revocation action before the UPC?</a:t>
            </a:r>
          </a:p>
          <a:p>
            <a:r>
              <a:rPr lang="en-US" dirty="0"/>
              <a:t>How to properly address in (future) agreements, our recommendations?</a:t>
            </a:r>
          </a:p>
          <a:p>
            <a:endParaRPr lang="en-GB" dirty="0"/>
          </a:p>
        </p:txBody>
      </p:sp>
      <p:sp>
        <p:nvSpPr>
          <p:cNvPr id="4" name="Slide Number Placeholder 3">
            <a:extLst>
              <a:ext uri="{FF2B5EF4-FFF2-40B4-BE49-F238E27FC236}">
                <a16:creationId xmlns:a16="http://schemas.microsoft.com/office/drawing/2014/main" id="{C2B32D61-8E94-4041-88B3-D2B09C0D55DD}"/>
              </a:ext>
            </a:extLst>
          </p:cNvPr>
          <p:cNvSpPr>
            <a:spLocks noGrp="1"/>
          </p:cNvSpPr>
          <p:nvPr>
            <p:ph type="sldNum" sz="quarter" idx="12"/>
          </p:nvPr>
        </p:nvSpPr>
        <p:spPr/>
        <p:txBody>
          <a:bodyPr/>
          <a:lstStyle/>
          <a:p>
            <a:fld id="{8D6E7BC5-8E15-44D3-93A4-00DB9C9F1AD6}" type="slidenum">
              <a:rPr lang="en-GB" smtClean="0"/>
              <a:t>21</a:t>
            </a:fld>
            <a:endParaRPr lang="en-GB"/>
          </a:p>
        </p:txBody>
      </p:sp>
    </p:spTree>
    <p:extLst>
      <p:ext uri="{BB962C8B-B14F-4D97-AF65-F5344CB8AC3E}">
        <p14:creationId xmlns:p14="http://schemas.microsoft.com/office/powerpoint/2010/main" val="1976963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C599-4229-4A45-B7F0-61BAF93BBC27}"/>
              </a:ext>
            </a:extLst>
          </p:cNvPr>
          <p:cNvSpPr>
            <a:spLocks noGrp="1"/>
          </p:cNvSpPr>
          <p:nvPr>
            <p:ph type="ctrTitle"/>
          </p:nvPr>
        </p:nvSpPr>
        <p:spPr>
          <a:xfrm>
            <a:off x="1524003" y="1999615"/>
            <a:ext cx="9144000" cy="2764028"/>
          </a:xfrm>
        </p:spPr>
        <p:txBody>
          <a:bodyPr anchor="ctr">
            <a:normAutofit/>
          </a:bodyPr>
          <a:lstStyle/>
          <a:p>
            <a:r>
              <a:rPr lang="en-US" sz="6700" dirty="0"/>
              <a:t>Topic 3: </a:t>
            </a:r>
            <a:br>
              <a:rPr lang="en-US" sz="6700" dirty="0"/>
            </a:br>
            <a:r>
              <a:rPr lang="en-US" sz="5400" dirty="0"/>
              <a:t>Right to bring an action</a:t>
            </a:r>
            <a:endParaRPr lang="en-GB" sz="6700" dirty="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C12135E-0ED6-44FC-A7C0-6BB3E397B89F}"/>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6E7BC5-8E15-44D3-93A4-00DB9C9F1AD6}" type="slidenum">
              <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77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FD-C733-4F5D-8BAF-B256CD97A005}"/>
              </a:ext>
            </a:extLst>
          </p:cNvPr>
          <p:cNvSpPr>
            <a:spLocks noGrp="1"/>
          </p:cNvSpPr>
          <p:nvPr>
            <p:ph type="title"/>
          </p:nvPr>
        </p:nvSpPr>
        <p:spPr/>
        <p:txBody>
          <a:bodyPr/>
          <a:lstStyle/>
          <a:p>
            <a:r>
              <a:rPr lang="en-US" dirty="0"/>
              <a:t>Topic 3: right to bring an action </a:t>
            </a:r>
            <a:endParaRPr lang="en-GB" dirty="0"/>
          </a:p>
        </p:txBody>
      </p:sp>
      <p:sp>
        <p:nvSpPr>
          <p:cNvPr id="3" name="Content Placeholder 2">
            <a:extLst>
              <a:ext uri="{FF2B5EF4-FFF2-40B4-BE49-F238E27FC236}">
                <a16:creationId xmlns:a16="http://schemas.microsoft.com/office/drawing/2014/main" id="{D5743CEF-BAC6-424F-98BC-ADF76B7A15B9}"/>
              </a:ext>
            </a:extLst>
          </p:cNvPr>
          <p:cNvSpPr>
            <a:spLocks noGrp="1"/>
          </p:cNvSpPr>
          <p:nvPr>
            <p:ph idx="1"/>
          </p:nvPr>
        </p:nvSpPr>
        <p:spPr>
          <a:xfrm>
            <a:off x="838200" y="1492250"/>
            <a:ext cx="10515600" cy="4351338"/>
          </a:xfrm>
        </p:spPr>
        <p:txBody>
          <a:bodyPr>
            <a:normAutofit fontScale="92500" lnSpcReduction="20000"/>
          </a:bodyPr>
          <a:lstStyle/>
          <a:p>
            <a:r>
              <a:rPr lang="en-US" dirty="0"/>
              <a:t>Who can bring an infringement claim</a:t>
            </a:r>
          </a:p>
          <a:p>
            <a:pPr lvl="1"/>
            <a:r>
              <a:rPr lang="en-US" dirty="0"/>
              <a:t>Proprietor. What in case of joint ownership?</a:t>
            </a:r>
          </a:p>
          <a:p>
            <a:pPr lvl="1"/>
            <a:r>
              <a:rPr lang="en-US" dirty="0"/>
              <a:t>Exclusive Licensee</a:t>
            </a:r>
          </a:p>
          <a:p>
            <a:pPr lvl="1"/>
            <a:r>
              <a:rPr lang="en-US" dirty="0"/>
              <a:t>Non-exclusive licensee</a:t>
            </a:r>
          </a:p>
          <a:p>
            <a:r>
              <a:rPr lang="en-US" dirty="0"/>
              <a:t>More liberal than many national laws? </a:t>
            </a:r>
          </a:p>
          <a:p>
            <a:pPr lvl="1"/>
            <a:r>
              <a:rPr lang="en-US" dirty="0"/>
              <a:t>Yes, e.g. compared to Belgium (exclusive licensee needs (implied) consent to sue; non-exclusive licensee has no standing)</a:t>
            </a:r>
            <a:r>
              <a:rPr lang="en-GB" dirty="0"/>
              <a:t> </a:t>
            </a:r>
          </a:p>
          <a:p>
            <a:r>
              <a:rPr lang="en-GB" dirty="0"/>
              <a:t>Potential issues</a:t>
            </a:r>
          </a:p>
          <a:p>
            <a:pPr lvl="1"/>
            <a:r>
              <a:rPr lang="en-GB" dirty="0"/>
              <a:t>Standing to sue for licensee may drag the proprietor into unwanted litigation or may hinder proprietor's opt-out strategy</a:t>
            </a:r>
            <a:endParaRPr lang="en-GB" strike="sngStrike" dirty="0"/>
          </a:p>
          <a:p>
            <a:pPr lvl="1"/>
            <a:r>
              <a:rPr lang="en-GB" dirty="0"/>
              <a:t>Effect of action of one licensee towards other licensees?</a:t>
            </a:r>
          </a:p>
          <a:p>
            <a:r>
              <a:rPr lang="en-GB" dirty="0"/>
              <a:t>Effect of lack of registration as proprietor or as license? Who can claim damages? </a:t>
            </a:r>
          </a:p>
          <a:p>
            <a:endParaRPr lang="en-GB" dirty="0"/>
          </a:p>
          <a:p>
            <a:pPr marL="0" indent="0">
              <a:buNone/>
            </a:pPr>
            <a:endParaRPr lang="en-US" dirty="0"/>
          </a:p>
        </p:txBody>
      </p:sp>
      <p:sp>
        <p:nvSpPr>
          <p:cNvPr id="4" name="Slide Number Placeholder 3">
            <a:extLst>
              <a:ext uri="{FF2B5EF4-FFF2-40B4-BE49-F238E27FC236}">
                <a16:creationId xmlns:a16="http://schemas.microsoft.com/office/drawing/2014/main" id="{C6468C18-7B8D-44A3-8983-5605CB9B71E2}"/>
              </a:ext>
            </a:extLst>
          </p:cNvPr>
          <p:cNvSpPr>
            <a:spLocks noGrp="1"/>
          </p:cNvSpPr>
          <p:nvPr>
            <p:ph type="sldNum" sz="quarter" idx="12"/>
          </p:nvPr>
        </p:nvSpPr>
        <p:spPr/>
        <p:txBody>
          <a:bodyPr/>
          <a:lstStyle/>
          <a:p>
            <a:fld id="{8D6E7BC5-8E15-44D3-93A4-00DB9C9F1AD6}" type="slidenum">
              <a:rPr lang="en-GB" smtClean="0"/>
              <a:t>23</a:t>
            </a:fld>
            <a:endParaRPr lang="en-GB"/>
          </a:p>
        </p:txBody>
      </p:sp>
    </p:spTree>
    <p:extLst>
      <p:ext uri="{BB962C8B-B14F-4D97-AF65-F5344CB8AC3E}">
        <p14:creationId xmlns:p14="http://schemas.microsoft.com/office/powerpoint/2010/main" val="883463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5C599-4229-4A45-B7F0-61BAF93BBC27}"/>
              </a:ext>
            </a:extLst>
          </p:cNvPr>
          <p:cNvSpPr>
            <a:spLocks noGrp="1"/>
          </p:cNvSpPr>
          <p:nvPr>
            <p:ph type="ctrTitle"/>
          </p:nvPr>
        </p:nvSpPr>
        <p:spPr>
          <a:xfrm>
            <a:off x="1524003" y="1999615"/>
            <a:ext cx="9144000" cy="2764028"/>
          </a:xfrm>
        </p:spPr>
        <p:txBody>
          <a:bodyPr anchor="ctr">
            <a:normAutofit/>
          </a:bodyPr>
          <a:lstStyle/>
          <a:p>
            <a:r>
              <a:rPr lang="en-US" sz="6700" dirty="0"/>
              <a:t>Topic 4: </a:t>
            </a:r>
            <a:br>
              <a:rPr lang="en-US" sz="6700" dirty="0"/>
            </a:br>
            <a:r>
              <a:rPr lang="en-US" sz="5400" dirty="0"/>
              <a:t>Other contractual issues</a:t>
            </a:r>
            <a:endParaRPr lang="en-GB" sz="5400" dirty="0"/>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C12135E-0ED6-44FC-A7C0-6BB3E397B89F}"/>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D6E7BC5-8E15-44D3-93A4-00DB9C9F1AD6}" type="slidenum">
              <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GB"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9147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A1FD-C733-4F5D-8BAF-B256CD97A005}"/>
              </a:ext>
            </a:extLst>
          </p:cNvPr>
          <p:cNvSpPr>
            <a:spLocks noGrp="1"/>
          </p:cNvSpPr>
          <p:nvPr>
            <p:ph type="title"/>
          </p:nvPr>
        </p:nvSpPr>
        <p:spPr/>
        <p:txBody>
          <a:bodyPr/>
          <a:lstStyle/>
          <a:p>
            <a:r>
              <a:rPr lang="en-US" dirty="0"/>
              <a:t>Topic 4: other contractual issues </a:t>
            </a:r>
            <a:endParaRPr lang="en-GB" dirty="0"/>
          </a:p>
        </p:txBody>
      </p:sp>
      <p:sp>
        <p:nvSpPr>
          <p:cNvPr id="3" name="Content Placeholder 2">
            <a:extLst>
              <a:ext uri="{FF2B5EF4-FFF2-40B4-BE49-F238E27FC236}">
                <a16:creationId xmlns:a16="http://schemas.microsoft.com/office/drawing/2014/main" id="{D5743CEF-BAC6-424F-98BC-ADF76B7A15B9}"/>
              </a:ext>
            </a:extLst>
          </p:cNvPr>
          <p:cNvSpPr>
            <a:spLocks noGrp="1"/>
          </p:cNvSpPr>
          <p:nvPr>
            <p:ph idx="1"/>
          </p:nvPr>
        </p:nvSpPr>
        <p:spPr>
          <a:xfrm>
            <a:off x="838200" y="1492250"/>
            <a:ext cx="10515600" cy="4351338"/>
          </a:xfrm>
        </p:spPr>
        <p:txBody>
          <a:bodyPr>
            <a:normAutofit fontScale="92500" lnSpcReduction="20000"/>
          </a:bodyPr>
          <a:lstStyle/>
          <a:p>
            <a:r>
              <a:rPr lang="en-US" dirty="0"/>
              <a:t>These issues affect many agreements</a:t>
            </a:r>
          </a:p>
          <a:p>
            <a:pPr lvl="1"/>
            <a:r>
              <a:rPr lang="en-US" dirty="0"/>
              <a:t>licenses</a:t>
            </a:r>
          </a:p>
          <a:p>
            <a:pPr lvl="1"/>
            <a:r>
              <a:rPr lang="en-US" dirty="0"/>
              <a:t>Patent management or co-ownership agreements </a:t>
            </a:r>
          </a:p>
          <a:p>
            <a:pPr lvl="1"/>
            <a:r>
              <a:rPr lang="en-US" dirty="0"/>
              <a:t>Co-development, consortia, CRM and similar service agreements</a:t>
            </a:r>
          </a:p>
          <a:p>
            <a:pPr lvl="1"/>
            <a:r>
              <a:rPr lang="en-US" dirty="0"/>
              <a:t>Employee/employer relationship</a:t>
            </a:r>
          </a:p>
          <a:p>
            <a:pPr lvl="1"/>
            <a:endParaRPr lang="en-US" dirty="0"/>
          </a:p>
          <a:p>
            <a:r>
              <a:rPr lang="en-US" dirty="0"/>
              <a:t>Jurisdiction and arbitration clauses</a:t>
            </a:r>
          </a:p>
          <a:p>
            <a:endParaRPr lang="en-US" dirty="0"/>
          </a:p>
          <a:p>
            <a:r>
              <a:rPr lang="en-US" dirty="0"/>
              <a:t>Which court has jurisdiction over licensing disputes</a:t>
            </a:r>
          </a:p>
          <a:p>
            <a:pPr lvl="1"/>
            <a:r>
              <a:rPr lang="en-GB" dirty="0"/>
              <a:t>Will UPC have a say in FRAND disputes?</a:t>
            </a:r>
          </a:p>
          <a:p>
            <a:pPr lvl="1"/>
            <a:r>
              <a:rPr lang="en-US" dirty="0"/>
              <a:t>Counterclaim vs main claim</a:t>
            </a:r>
          </a:p>
          <a:p>
            <a:pPr lvl="1"/>
            <a:r>
              <a:rPr lang="en-US" dirty="0"/>
              <a:t>Breach of license is an infringement claim?</a:t>
            </a:r>
            <a:endParaRPr lang="en-GB" dirty="0"/>
          </a:p>
          <a:p>
            <a:pPr lvl="1"/>
            <a:endParaRPr lang="en-GB" dirty="0"/>
          </a:p>
          <a:p>
            <a:endParaRPr lang="en-GB" dirty="0"/>
          </a:p>
          <a:p>
            <a:pPr marL="0" indent="0">
              <a:buNone/>
            </a:pPr>
            <a:endParaRPr lang="en-US" dirty="0"/>
          </a:p>
        </p:txBody>
      </p:sp>
    </p:spTree>
    <p:extLst>
      <p:ext uri="{BB962C8B-B14F-4D97-AF65-F5344CB8AC3E}">
        <p14:creationId xmlns:p14="http://schemas.microsoft.com/office/powerpoint/2010/main" val="73367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467-C93B-4DA6-B85C-364AE9C00A79}"/>
              </a:ext>
            </a:extLst>
          </p:cNvPr>
          <p:cNvSpPr>
            <a:spLocks noGrp="1"/>
          </p:cNvSpPr>
          <p:nvPr>
            <p:ph type="title"/>
          </p:nvPr>
        </p:nvSpPr>
        <p:spPr>
          <a:xfrm>
            <a:off x="804673" y="1445494"/>
            <a:ext cx="3616856" cy="4376572"/>
          </a:xfrm>
        </p:spPr>
        <p:txBody>
          <a:bodyPr anchor="ctr">
            <a:normAutofit/>
          </a:bodyPr>
          <a:lstStyle/>
          <a:p>
            <a:r>
              <a:rPr lang="en-US" sz="4800" b="1" dirty="0">
                <a:latin typeface="inherit"/>
              </a:rPr>
              <a:t>POLL</a:t>
            </a:r>
            <a:endParaRPr lang="en-GB" sz="4800" b="1" dirty="0">
              <a:latin typeface="inherit"/>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4A2046-C58D-4DAF-A2C7-08DCA257B1A9}"/>
              </a:ext>
            </a:extLst>
          </p:cNvPr>
          <p:cNvSpPr>
            <a:spLocks noGrp="1"/>
          </p:cNvSpPr>
          <p:nvPr>
            <p:ph idx="1"/>
          </p:nvPr>
        </p:nvSpPr>
        <p:spPr>
          <a:xfrm>
            <a:off x="5801360" y="1978152"/>
            <a:ext cx="6116320" cy="4471416"/>
          </a:xfrm>
        </p:spPr>
        <p:txBody>
          <a:bodyPr anchor="ct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1: will you apply for a unitary patent?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2: will you review your patent portfolio?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Question 3: will you review your license agreements? </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YES/NO</a:t>
            </a:r>
          </a:p>
        </p:txBody>
      </p:sp>
      <p:pic>
        <p:nvPicPr>
          <p:cNvPr id="7" name="Picture 6" descr="A picture containing icon&#10;&#10;Description automatically generated">
            <a:extLst>
              <a:ext uri="{FF2B5EF4-FFF2-40B4-BE49-F238E27FC236}">
                <a16:creationId xmlns:a16="http://schemas.microsoft.com/office/drawing/2014/main" id="{9CBFB94D-5674-4290-8C2E-1E3894BAE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99" y="94645"/>
            <a:ext cx="4047843" cy="2114997"/>
          </a:xfrm>
          <a:prstGeom prst="rect">
            <a:avLst/>
          </a:prstGeom>
        </p:spPr>
      </p:pic>
      <p:sp>
        <p:nvSpPr>
          <p:cNvPr id="4" name="Slide Number Placeholder 3">
            <a:extLst>
              <a:ext uri="{FF2B5EF4-FFF2-40B4-BE49-F238E27FC236}">
                <a16:creationId xmlns:a16="http://schemas.microsoft.com/office/drawing/2014/main" id="{92E6AC87-A5C1-4DF3-A379-1073CBB1294D}"/>
              </a:ext>
            </a:extLst>
          </p:cNvPr>
          <p:cNvSpPr>
            <a:spLocks noGrp="1"/>
          </p:cNvSpPr>
          <p:nvPr>
            <p:ph type="sldNum" sz="quarter" idx="12"/>
          </p:nvPr>
        </p:nvSpPr>
        <p:spPr/>
        <p:txBody>
          <a:bodyPr/>
          <a:lstStyle/>
          <a:p>
            <a:fld id="{8D6E7BC5-8E15-44D3-93A4-00DB9C9F1AD6}" type="slidenum">
              <a:rPr lang="en-GB" smtClean="0"/>
              <a:t>26</a:t>
            </a:fld>
            <a:endParaRPr lang="en-GB"/>
          </a:p>
        </p:txBody>
      </p:sp>
    </p:spTree>
    <p:extLst>
      <p:ext uri="{BB962C8B-B14F-4D97-AF65-F5344CB8AC3E}">
        <p14:creationId xmlns:p14="http://schemas.microsoft.com/office/powerpoint/2010/main" val="413083036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6467-C93B-4DA6-B85C-364AE9C00A79}"/>
              </a:ext>
            </a:extLst>
          </p:cNvPr>
          <p:cNvSpPr>
            <a:spLocks noGrp="1"/>
          </p:cNvSpPr>
          <p:nvPr>
            <p:ph type="title"/>
          </p:nvPr>
        </p:nvSpPr>
        <p:spPr>
          <a:xfrm>
            <a:off x="804673" y="1445494"/>
            <a:ext cx="3616856" cy="4376572"/>
          </a:xfrm>
        </p:spPr>
        <p:txBody>
          <a:bodyPr anchor="ctr">
            <a:normAutofit/>
          </a:bodyPr>
          <a:lstStyle/>
          <a:p>
            <a:r>
              <a:rPr lang="en-US" sz="4800" b="1" dirty="0">
                <a:latin typeface="inherit"/>
              </a:rPr>
              <a:t>Thank you!</a:t>
            </a:r>
            <a:endParaRPr lang="en-GB" sz="4800" b="1" dirty="0">
              <a:latin typeface="inherit"/>
            </a:endParaRPr>
          </a:p>
        </p:txBody>
      </p:sp>
      <p:sp>
        <p:nvSpPr>
          <p:cNvPr id="9" name="Freeform: Shape 8">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84A2046-C58D-4DAF-A2C7-08DCA257B1A9}"/>
              </a:ext>
            </a:extLst>
          </p:cNvPr>
          <p:cNvSpPr>
            <a:spLocks noGrp="1"/>
          </p:cNvSpPr>
          <p:nvPr>
            <p:ph idx="1"/>
          </p:nvPr>
        </p:nvSpPr>
        <p:spPr>
          <a:xfrm>
            <a:off x="5801360" y="1978152"/>
            <a:ext cx="6116320" cy="4471416"/>
          </a:xfrm>
        </p:spPr>
        <p:txBody>
          <a:bodyPr anchor="ctr">
            <a:normAutofit/>
          </a:bodyPr>
          <a:lstStyle/>
          <a:p>
            <a:r>
              <a:rPr lang="en-US" sz="2200" dirty="0">
                <a:solidFill>
                  <a:schemeClr val="bg1"/>
                </a:solidFill>
              </a:rPr>
              <a:t>LES Benelux members password: </a:t>
            </a:r>
            <a:r>
              <a:rPr lang="en-US" sz="2200" u="sng" dirty="0">
                <a:solidFill>
                  <a:schemeClr val="bg1"/>
                </a:solidFill>
              </a:rPr>
              <a:t>OPTION</a:t>
            </a:r>
            <a:endParaRPr lang="en-US" sz="2200" dirty="0">
              <a:solidFill>
                <a:schemeClr val="bg1"/>
              </a:solidFill>
            </a:endParaRPr>
          </a:p>
        </p:txBody>
      </p:sp>
      <p:pic>
        <p:nvPicPr>
          <p:cNvPr id="7" name="Picture 6" descr="A picture containing icon&#10;&#10;Description automatically generated">
            <a:extLst>
              <a:ext uri="{FF2B5EF4-FFF2-40B4-BE49-F238E27FC236}">
                <a16:creationId xmlns:a16="http://schemas.microsoft.com/office/drawing/2014/main" id="{9CBFB94D-5674-4290-8C2E-1E3894BAE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0799" y="94645"/>
            <a:ext cx="4047843" cy="2114997"/>
          </a:xfrm>
          <a:prstGeom prst="rect">
            <a:avLst/>
          </a:prstGeom>
        </p:spPr>
      </p:pic>
      <p:pic>
        <p:nvPicPr>
          <p:cNvPr id="8" name="Picture 3" descr="baniere">
            <a:extLst>
              <a:ext uri="{FF2B5EF4-FFF2-40B4-BE49-F238E27FC236}">
                <a16:creationId xmlns:a16="http://schemas.microsoft.com/office/drawing/2014/main" id="{F6AA553D-6FB3-4FB6-91E1-62CF0D3FB994}"/>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8395961" y="5206116"/>
            <a:ext cx="36322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3F2BBC6-52A9-42D8-BB71-100EB2C14695}"/>
              </a:ext>
            </a:extLst>
          </p:cNvPr>
          <p:cNvSpPr>
            <a:spLocks noGrp="1"/>
          </p:cNvSpPr>
          <p:nvPr>
            <p:ph type="sldNum" sz="quarter" idx="12"/>
          </p:nvPr>
        </p:nvSpPr>
        <p:spPr/>
        <p:txBody>
          <a:bodyPr/>
          <a:lstStyle/>
          <a:p>
            <a:fld id="{8D6E7BC5-8E15-44D3-93A4-00DB9C9F1AD6}" type="slidenum">
              <a:rPr lang="en-GB" smtClean="0"/>
              <a:t>27</a:t>
            </a:fld>
            <a:endParaRPr lang="en-GB"/>
          </a:p>
        </p:txBody>
      </p:sp>
    </p:spTree>
    <p:extLst>
      <p:ext uri="{BB962C8B-B14F-4D97-AF65-F5344CB8AC3E}">
        <p14:creationId xmlns:p14="http://schemas.microsoft.com/office/powerpoint/2010/main" val="15819150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4D8B3D-9A2F-4E39-AB1F-6C7EB3A7E518}"/>
              </a:ext>
            </a:extLst>
          </p:cNvPr>
          <p:cNvSpPr>
            <a:spLocks noGrp="1"/>
          </p:cNvSpPr>
          <p:nvPr>
            <p:ph type="sldNum" sz="quarter" idx="12"/>
          </p:nvPr>
        </p:nvSpPr>
        <p:spPr/>
        <p:txBody>
          <a:bodyPr/>
          <a:lstStyle/>
          <a:p>
            <a:fld id="{8D6E7BC5-8E15-44D3-93A4-00DB9C9F1AD6}" type="slidenum">
              <a:rPr lang="en-GB" smtClean="0"/>
              <a:t>3</a:t>
            </a:fld>
            <a:endParaRPr lang="en-GB"/>
          </a:p>
        </p:txBody>
      </p:sp>
      <p:pic>
        <p:nvPicPr>
          <p:cNvPr id="6" name="Picture 5">
            <a:extLst>
              <a:ext uri="{FF2B5EF4-FFF2-40B4-BE49-F238E27FC236}">
                <a16:creationId xmlns:a16="http://schemas.microsoft.com/office/drawing/2014/main" id="{B4FA4AEC-6B22-4180-B52C-56BF161D0B70}"/>
              </a:ext>
            </a:extLst>
          </p:cNvPr>
          <p:cNvPicPr>
            <a:picLocks noChangeAspect="1"/>
          </p:cNvPicPr>
          <p:nvPr/>
        </p:nvPicPr>
        <p:blipFill>
          <a:blip r:embed="rId2"/>
          <a:stretch>
            <a:fillRect/>
          </a:stretch>
        </p:blipFill>
        <p:spPr>
          <a:xfrm>
            <a:off x="1166311" y="265910"/>
            <a:ext cx="8958764" cy="6326180"/>
          </a:xfrm>
          <a:prstGeom prst="rect">
            <a:avLst/>
          </a:prstGeom>
        </p:spPr>
      </p:pic>
      <p:sp>
        <p:nvSpPr>
          <p:cNvPr id="38" name="Text Placeholder 2">
            <a:extLst>
              <a:ext uri="{FF2B5EF4-FFF2-40B4-BE49-F238E27FC236}">
                <a16:creationId xmlns:a16="http://schemas.microsoft.com/office/drawing/2014/main" id="{E7D4A635-43F3-404D-B507-A787886350C0}"/>
              </a:ext>
            </a:extLst>
          </p:cNvPr>
          <p:cNvSpPr>
            <a:spLocks noGrp="1"/>
          </p:cNvSpPr>
          <p:nvPr>
            <p:ph type="body" idx="1"/>
          </p:nvPr>
        </p:nvSpPr>
        <p:spPr>
          <a:xfrm>
            <a:off x="10125075" y="5794027"/>
            <a:ext cx="1924050" cy="365126"/>
          </a:xfrm>
        </p:spPr>
        <p:txBody>
          <a:bodyPr>
            <a:normAutofit/>
          </a:bodyPr>
          <a:lstStyle/>
          <a:p>
            <a:r>
              <a:rPr lang="en-GB" sz="1600" dirty="0">
                <a:solidFill>
                  <a:schemeClr val="tx1"/>
                </a:solidFill>
                <a:hlinkClick r:id="rId3">
                  <a:extLst>
                    <a:ext uri="{A12FA001-AC4F-418D-AE19-62706E023703}">
                      <ahyp:hlinkClr xmlns:ahyp="http://schemas.microsoft.com/office/drawing/2018/hyperlinkcolor" val="tx"/>
                    </a:ext>
                  </a:extLst>
                </a:hlinkClick>
              </a:rPr>
              <a:t>https://lesi2022.org/</a:t>
            </a:r>
            <a:endParaRPr lang="en-GB" sz="1600" dirty="0">
              <a:solidFill>
                <a:schemeClr val="tx1"/>
              </a:solidFill>
            </a:endParaRPr>
          </a:p>
          <a:p>
            <a:endParaRPr lang="en-GB" sz="1600" dirty="0">
              <a:solidFill>
                <a:schemeClr val="tx1"/>
              </a:solidFill>
            </a:endParaRPr>
          </a:p>
        </p:txBody>
      </p:sp>
      <p:sp>
        <p:nvSpPr>
          <p:cNvPr id="9" name="Arrow: Down 8">
            <a:extLst>
              <a:ext uri="{FF2B5EF4-FFF2-40B4-BE49-F238E27FC236}">
                <a16:creationId xmlns:a16="http://schemas.microsoft.com/office/drawing/2014/main" id="{25F81BCE-60CD-44A8-B040-9036D2A80EAB}"/>
              </a:ext>
            </a:extLst>
          </p:cNvPr>
          <p:cNvSpPr/>
          <p:nvPr/>
        </p:nvSpPr>
        <p:spPr>
          <a:xfrm>
            <a:off x="10877550" y="4762500"/>
            <a:ext cx="314325" cy="83433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98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3FAE7-A821-41B7-9C5A-D5B0B3B1DEC5}"/>
              </a:ext>
            </a:extLst>
          </p:cNvPr>
          <p:cNvSpPr>
            <a:spLocks noGrp="1"/>
          </p:cNvSpPr>
          <p:nvPr>
            <p:ph type="title"/>
          </p:nvPr>
        </p:nvSpPr>
        <p:spPr>
          <a:xfrm>
            <a:off x="4965430" y="629268"/>
            <a:ext cx="6586491" cy="1286160"/>
          </a:xfrm>
        </p:spPr>
        <p:txBody>
          <a:bodyPr anchor="b">
            <a:normAutofit/>
          </a:bodyPr>
          <a:lstStyle/>
          <a:p>
            <a:pPr algn="ctr"/>
            <a:r>
              <a:rPr lang="fr-FR" b="1" dirty="0"/>
              <a:t>Jean-Baptiste Thiénot</a:t>
            </a:r>
          </a:p>
        </p:txBody>
      </p:sp>
      <p:sp>
        <p:nvSpPr>
          <p:cNvPr id="3" name="Espace réservé du contenu 2">
            <a:extLst>
              <a:ext uri="{FF2B5EF4-FFF2-40B4-BE49-F238E27FC236}">
                <a16:creationId xmlns:a16="http://schemas.microsoft.com/office/drawing/2014/main" id="{53DD96B3-0058-420E-9D16-6DAE480CC5E8}"/>
              </a:ext>
            </a:extLst>
          </p:cNvPr>
          <p:cNvSpPr>
            <a:spLocks noGrp="1"/>
          </p:cNvSpPr>
          <p:nvPr>
            <p:ph idx="1"/>
          </p:nvPr>
        </p:nvSpPr>
        <p:spPr>
          <a:xfrm>
            <a:off x="4965431" y="2438400"/>
            <a:ext cx="6586489" cy="3785419"/>
          </a:xfrm>
        </p:spPr>
        <p:txBody>
          <a:bodyPr>
            <a:normAutofit/>
          </a:bodyPr>
          <a:lstStyle/>
          <a:p>
            <a:pPr marL="0" indent="0">
              <a:buNone/>
            </a:pPr>
            <a:r>
              <a:rPr lang="en-US" sz="2000" dirty="0"/>
              <a:t>Partner in the IP/IT team of CMS Francis Lefebvre Avocats. His practice focuses on industrial property law, particularly patent law.</a:t>
            </a:r>
          </a:p>
          <a:p>
            <a:pPr marL="0" indent="0">
              <a:buNone/>
            </a:pPr>
            <a:r>
              <a:rPr lang="en-US" sz="2000" dirty="0"/>
              <a:t>His practice covers litigation (infringement and nullity actions, employee invention issues) as well as advice and drafting of contracts (R&amp;D contracts, assignment and licensing, audit of rights portfolio) in various industrial sectors, in particular in the life sciences, mechanical and electronic fields. He is frequently involved in matters relating to products subject to specific regulations. </a:t>
            </a:r>
            <a:endParaRPr lang="fr-FR" sz="2000" dirty="0"/>
          </a:p>
          <a:p>
            <a:endParaRPr lang="fr-FR" sz="2000" dirty="0"/>
          </a:p>
        </p:txBody>
      </p:sp>
      <p:pic>
        <p:nvPicPr>
          <p:cNvPr id="5" name="Image 4">
            <a:extLst>
              <a:ext uri="{FF2B5EF4-FFF2-40B4-BE49-F238E27FC236}">
                <a16:creationId xmlns:a16="http://schemas.microsoft.com/office/drawing/2014/main" id="{87940B56-8A9A-4104-A69F-646DFDC6B702}"/>
              </a:ext>
            </a:extLst>
          </p:cNvPr>
          <p:cNvPicPr>
            <a:picLocks noChangeAspect="1"/>
          </p:cNvPicPr>
          <p:nvPr/>
        </p:nvPicPr>
        <p:blipFill rotWithShape="1">
          <a:blip r:embed="rId2"/>
          <a:srcRect l="9295" r="22374" b="-1"/>
          <a:stretch/>
        </p:blipFill>
        <p:spPr>
          <a:xfrm>
            <a:off x="1622163" y="2536599"/>
            <a:ext cx="1829434" cy="2706514"/>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6806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1ED735F-F2CF-4E95-B920-85167CCB147C}"/>
              </a:ext>
            </a:extLst>
          </p:cNvPr>
          <p:cNvSpPr>
            <a:spLocks noGrp="1"/>
          </p:cNvSpPr>
          <p:nvPr>
            <p:ph type="sldNum" sz="quarter" idx="12"/>
          </p:nvPr>
        </p:nvSpPr>
        <p:spPr/>
        <p:txBody>
          <a:bodyPr/>
          <a:lstStyle/>
          <a:p>
            <a:fld id="{8D6E7BC5-8E15-44D3-93A4-00DB9C9F1AD6}" type="slidenum">
              <a:rPr lang="en-GB" smtClean="0"/>
              <a:t>4</a:t>
            </a:fld>
            <a:endParaRPr lang="en-GB"/>
          </a:p>
        </p:txBody>
      </p:sp>
    </p:spTree>
    <p:extLst>
      <p:ext uri="{BB962C8B-B14F-4D97-AF65-F5344CB8AC3E}">
        <p14:creationId xmlns:p14="http://schemas.microsoft.com/office/powerpoint/2010/main" val="51041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FC7120C-1156-4CEF-A0D2-51366A7F0656}"/>
              </a:ext>
            </a:extLst>
          </p:cNvPr>
          <p:cNvSpPr>
            <a:spLocks noGrp="1"/>
          </p:cNvSpPr>
          <p:nvPr>
            <p:ph type="ctrTitle"/>
          </p:nvPr>
        </p:nvSpPr>
        <p:spPr>
          <a:xfrm>
            <a:off x="1285241" y="1008993"/>
            <a:ext cx="9231410" cy="3542045"/>
          </a:xfrm>
        </p:spPr>
        <p:txBody>
          <a:bodyPr anchor="b">
            <a:normAutofit/>
          </a:bodyPr>
          <a:lstStyle/>
          <a:p>
            <a:pPr algn="l"/>
            <a:r>
              <a:rPr lang="fr-FR" b="1" dirty="0"/>
              <a:t>Are </a:t>
            </a:r>
            <a:r>
              <a:rPr lang="fr-FR" b="1" dirty="0" err="1"/>
              <a:t>your</a:t>
            </a:r>
            <a:r>
              <a:rPr lang="fr-FR" b="1" dirty="0"/>
              <a:t> </a:t>
            </a:r>
            <a:r>
              <a:rPr lang="fr-FR" b="1" dirty="0" err="1"/>
              <a:t>agreements</a:t>
            </a:r>
            <a:r>
              <a:rPr lang="fr-FR" b="1" dirty="0"/>
              <a:t> UPC-proof?</a:t>
            </a:r>
          </a:p>
        </p:txBody>
      </p:sp>
      <p:sp>
        <p:nvSpPr>
          <p:cNvPr id="3" name="Sous-titre 2">
            <a:extLst>
              <a:ext uri="{FF2B5EF4-FFF2-40B4-BE49-F238E27FC236}">
                <a16:creationId xmlns:a16="http://schemas.microsoft.com/office/drawing/2014/main" id="{055F74A8-1820-454D-842C-7262E281E0DC}"/>
              </a:ext>
            </a:extLst>
          </p:cNvPr>
          <p:cNvSpPr>
            <a:spLocks noGrp="1"/>
          </p:cNvSpPr>
          <p:nvPr>
            <p:ph type="subTitle" idx="1"/>
          </p:nvPr>
        </p:nvSpPr>
        <p:spPr>
          <a:xfrm>
            <a:off x="1285241" y="4582814"/>
            <a:ext cx="7132335" cy="1312657"/>
          </a:xfrm>
        </p:spPr>
        <p:txBody>
          <a:bodyPr anchor="t">
            <a:normAutofit/>
          </a:bodyPr>
          <a:lstStyle/>
          <a:p>
            <a:pPr algn="l"/>
            <a:r>
              <a:rPr lang="fr-FR" dirty="0"/>
              <a:t>Jean-Baptiste Thiénot </a:t>
            </a:r>
          </a:p>
        </p:txBody>
      </p:sp>
    </p:spTree>
    <p:extLst>
      <p:ext uri="{BB962C8B-B14F-4D97-AF65-F5344CB8AC3E}">
        <p14:creationId xmlns:p14="http://schemas.microsoft.com/office/powerpoint/2010/main" val="199311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CD14CD-E4F7-4A25-81B5-85DACB2E57F2}"/>
              </a:ext>
            </a:extLst>
          </p:cNvPr>
          <p:cNvSpPr>
            <a:spLocks noGrp="1"/>
          </p:cNvSpPr>
          <p:nvPr>
            <p:ph type="title"/>
          </p:nvPr>
        </p:nvSpPr>
        <p:spPr>
          <a:xfrm>
            <a:off x="1733550" y="403225"/>
            <a:ext cx="9153525" cy="1325563"/>
          </a:xfrm>
        </p:spPr>
        <p:txBody>
          <a:bodyPr>
            <a:normAutofit/>
          </a:bodyPr>
          <a:lstStyle/>
          <a:p>
            <a:pPr algn="ctr"/>
            <a:r>
              <a:rPr lang="en-GB" sz="3200" b="1">
                <a:latin typeface="+mn-lt"/>
              </a:rPr>
              <a:t>Main subjects which could be anticipated by contractual provisions</a:t>
            </a:r>
            <a:endParaRPr lang="en-GB" sz="3200">
              <a:latin typeface="+mn-lt"/>
            </a:endParaRPr>
          </a:p>
        </p:txBody>
      </p:sp>
      <p:sp>
        <p:nvSpPr>
          <p:cNvPr id="4" name="Espace réservé du contenu 3">
            <a:extLst>
              <a:ext uri="{FF2B5EF4-FFF2-40B4-BE49-F238E27FC236}">
                <a16:creationId xmlns:a16="http://schemas.microsoft.com/office/drawing/2014/main" id="{12F7A433-36DA-448D-BE44-7BD82BBA53B5}"/>
              </a:ext>
            </a:extLst>
          </p:cNvPr>
          <p:cNvSpPr txBox="1">
            <a:spLocks noGrp="1"/>
          </p:cNvSpPr>
          <p:nvPr>
            <p:ph idx="1"/>
          </p:nvPr>
        </p:nvSpPr>
        <p:spPr>
          <a:xfrm>
            <a:off x="838200" y="2260731"/>
            <a:ext cx="10515600" cy="2336537"/>
          </a:xfrm>
          <a:prstGeom prst="rect">
            <a:avLst/>
          </a:prstGeom>
          <a:noFill/>
        </p:spPr>
        <p:txBody>
          <a:bodyPr wrap="square" rtlCol="0">
            <a:spAutoFit/>
          </a:bodyPr>
          <a:lstStyle/>
          <a:p>
            <a:pPr marL="571500" indent="-571500">
              <a:buAutoNum type="romanUcPeriod"/>
            </a:pPr>
            <a:r>
              <a:rPr lang="en-GB" sz="2500" b="1"/>
              <a:t>Obtaining an Unitary Patent</a:t>
            </a:r>
          </a:p>
          <a:p>
            <a:pPr marL="0" indent="0">
              <a:buNone/>
            </a:pPr>
            <a:endParaRPr lang="en-GB" sz="2500" b="1"/>
          </a:p>
          <a:p>
            <a:pPr marL="0" indent="0">
              <a:buNone/>
            </a:pPr>
            <a:r>
              <a:rPr lang="en-GB" sz="2500" b="1"/>
              <a:t>II.     Filing an Opt-out for “classic” European patents</a:t>
            </a:r>
          </a:p>
          <a:p>
            <a:pPr marL="0" indent="0">
              <a:buNone/>
            </a:pPr>
            <a:endParaRPr lang="en-GB" sz="2500" b="1"/>
          </a:p>
          <a:p>
            <a:pPr marL="0" indent="0">
              <a:buNone/>
            </a:pPr>
            <a:r>
              <a:rPr lang="en-GB" sz="2500" b="1"/>
              <a:t>III.    Right to bring an action</a:t>
            </a:r>
          </a:p>
        </p:txBody>
      </p:sp>
    </p:spTree>
    <p:extLst>
      <p:ext uri="{BB962C8B-B14F-4D97-AF65-F5344CB8AC3E}">
        <p14:creationId xmlns:p14="http://schemas.microsoft.com/office/powerpoint/2010/main" val="3777853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9E7713-F0C7-4F87-8736-FC2BF70607F8}"/>
              </a:ext>
            </a:extLst>
          </p:cNvPr>
          <p:cNvSpPr>
            <a:spLocks noGrp="1"/>
          </p:cNvSpPr>
          <p:nvPr>
            <p:ph type="title"/>
          </p:nvPr>
        </p:nvSpPr>
        <p:spPr>
          <a:xfrm>
            <a:off x="838200" y="391758"/>
            <a:ext cx="10515600" cy="1325563"/>
          </a:xfrm>
        </p:spPr>
        <p:txBody>
          <a:bodyPr/>
          <a:lstStyle/>
          <a:p>
            <a:r>
              <a:rPr lang="en-GB" b="1"/>
              <a:t>I. Obtaining an Unitary Patent</a:t>
            </a:r>
          </a:p>
        </p:txBody>
      </p:sp>
      <p:sp>
        <p:nvSpPr>
          <p:cNvPr id="4" name="ZoneTexte 3">
            <a:extLst>
              <a:ext uri="{FF2B5EF4-FFF2-40B4-BE49-F238E27FC236}">
                <a16:creationId xmlns:a16="http://schemas.microsoft.com/office/drawing/2014/main" id="{1C0E9CD7-09A6-4D35-BB4B-3DB1B763B609}"/>
              </a:ext>
            </a:extLst>
          </p:cNvPr>
          <p:cNvSpPr txBox="1"/>
          <p:nvPr/>
        </p:nvSpPr>
        <p:spPr>
          <a:xfrm>
            <a:off x="3928384" y="1717321"/>
            <a:ext cx="502406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a:ln>
                  <a:noFill/>
                </a:ln>
                <a:solidFill>
                  <a:prstClr val="black"/>
                </a:solidFill>
                <a:effectLst/>
                <a:uLnTx/>
                <a:uFillTx/>
                <a:latin typeface="Calibri" panose="020F0502020204030204"/>
                <a:ea typeface="+mn-ea"/>
                <a:cs typeface="+mn-cs"/>
              </a:rPr>
              <a:t>What is a Unitary Patent ? </a:t>
            </a:r>
          </a:p>
        </p:txBody>
      </p:sp>
      <p:sp>
        <p:nvSpPr>
          <p:cNvPr id="5" name="ZoneTexte 4">
            <a:extLst>
              <a:ext uri="{FF2B5EF4-FFF2-40B4-BE49-F238E27FC236}">
                <a16:creationId xmlns:a16="http://schemas.microsoft.com/office/drawing/2014/main" id="{71C1C9E5-A5D0-4DA2-9906-EB5B9D8AB123}"/>
              </a:ext>
            </a:extLst>
          </p:cNvPr>
          <p:cNvSpPr txBox="1"/>
          <p:nvPr/>
        </p:nvSpPr>
        <p:spPr>
          <a:xfrm>
            <a:off x="696912" y="2440328"/>
            <a:ext cx="9525376" cy="34778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Article 3(2) EU Regulation No 1257/2012 :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European patent with unitary effect provides uniform protection in all participating Member States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Provides uniform protection: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this means that the claims are necessarily identical from one country to another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They can only be revoked or extinguished with respect to all participating Member States. </a:t>
            </a:r>
          </a:p>
          <a:p>
            <a:pPr marL="800100" marR="0" lvl="1"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a:ln>
                  <a:noFill/>
                </a:ln>
                <a:solidFill>
                  <a:prstClr val="black"/>
                </a:solidFill>
                <a:effectLst/>
                <a:uLnTx/>
                <a:uFillTx/>
                <a:latin typeface="Calibri" panose="020F0502020204030204"/>
                <a:ea typeface="+mn-ea"/>
                <a:cs typeface="+mn-cs"/>
              </a:rPr>
              <a:t>On the other hand, a license can be granted for some of the territories of protection only (article 3.2 of the Regulation)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3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AE5C29-1C34-426F-86BD-A48C06510D31}"/>
              </a:ext>
            </a:extLst>
          </p:cNvPr>
          <p:cNvSpPr>
            <a:spLocks noGrp="1"/>
          </p:cNvSpPr>
          <p:nvPr>
            <p:ph type="title"/>
          </p:nvPr>
        </p:nvSpPr>
        <p:spPr/>
        <p:txBody>
          <a:bodyPr/>
          <a:lstStyle/>
          <a:p>
            <a:r>
              <a:rPr lang="fr-FR" sz="4400" b="1" i="1" dirty="0"/>
              <a:t>How to </a:t>
            </a:r>
            <a:r>
              <a:rPr lang="fr-FR" sz="4400" b="1" i="1" dirty="0" err="1"/>
              <a:t>obtain</a:t>
            </a:r>
            <a:r>
              <a:rPr lang="fr-FR" sz="4400" b="1" i="1" dirty="0"/>
              <a:t> a </a:t>
            </a:r>
            <a:r>
              <a:rPr lang="fr-FR" sz="4400" b="1" i="1" dirty="0" err="1"/>
              <a:t>Unitary</a:t>
            </a:r>
            <a:r>
              <a:rPr lang="fr-FR" sz="4400" b="1" i="1" dirty="0"/>
              <a:t> Patent? </a:t>
            </a:r>
            <a:endParaRPr lang="fr-FR" dirty="0"/>
          </a:p>
        </p:txBody>
      </p:sp>
      <p:sp>
        <p:nvSpPr>
          <p:cNvPr id="4" name="Espace réservé du contenu 2">
            <a:extLst>
              <a:ext uri="{FF2B5EF4-FFF2-40B4-BE49-F238E27FC236}">
                <a16:creationId xmlns:a16="http://schemas.microsoft.com/office/drawing/2014/main" id="{0DAD42FF-C723-41E0-BA28-8E8544F28C12}"/>
              </a:ext>
            </a:extLst>
          </p:cNvPr>
          <p:cNvSpPr>
            <a:spLocks noGrp="1"/>
          </p:cNvSpPr>
          <p:nvPr>
            <p:ph idx="1"/>
          </p:nvPr>
        </p:nvSpPr>
        <p:spPr>
          <a:xfrm>
            <a:off x="838200" y="1825625"/>
            <a:ext cx="7191375" cy="4351338"/>
          </a:xfrm>
        </p:spPr>
        <p:txBody>
          <a:bodyPr anchor="t">
            <a:normAutofit lnSpcReduction="10000"/>
          </a:bodyPr>
          <a:lstStyle/>
          <a:p>
            <a:pPr marL="0" indent="0">
              <a:buNone/>
            </a:pPr>
            <a:r>
              <a:rPr lang="en-GB" sz="2000" u="sng"/>
              <a:t>Who</a:t>
            </a:r>
            <a:r>
              <a:rPr lang="en-GB" sz="2000"/>
              <a:t>? The patent owner </a:t>
            </a:r>
            <a:endParaRPr lang="en-GB" sz="2000" u="sng"/>
          </a:p>
          <a:p>
            <a:pPr marL="0" indent="0">
              <a:buNone/>
            </a:pPr>
            <a:endParaRPr lang="en-GB" sz="2000" u="sng"/>
          </a:p>
          <a:p>
            <a:pPr marL="0" indent="0">
              <a:buNone/>
            </a:pPr>
            <a:r>
              <a:rPr lang="en-GB" sz="2000" u="sng"/>
              <a:t>Conditions : </a:t>
            </a:r>
          </a:p>
          <a:p>
            <a:pPr marL="342900" indent="-342900">
              <a:buFont typeface="Arial" panose="020B0604020202020204" pitchFamily="34" charset="0"/>
              <a:buChar char="•"/>
            </a:pPr>
            <a:r>
              <a:rPr lang="en-GB" sz="2000"/>
              <a:t>a European patent is applied for and processed in the usual way by the EPO</a:t>
            </a:r>
          </a:p>
          <a:p>
            <a:pPr marL="342900" indent="-342900">
              <a:buFont typeface="Arial" panose="020B0604020202020204" pitchFamily="34" charset="0"/>
              <a:buChar char="•"/>
            </a:pPr>
            <a:r>
              <a:rPr lang="en-GB" sz="2000"/>
              <a:t>within </a:t>
            </a:r>
            <a:r>
              <a:rPr lang="en-GB" sz="2000" b="1"/>
              <a:t>one month from the date of publication of the grant</a:t>
            </a:r>
            <a:r>
              <a:rPr lang="en-GB" sz="2000"/>
              <a:t>: request for unitary effect to be registered in the ad hoc register (Article 9g EU Regulation No 1257/2012)</a:t>
            </a:r>
          </a:p>
          <a:p>
            <a:pPr marL="0" indent="0">
              <a:buNone/>
            </a:pPr>
            <a:endParaRPr lang="en-GB" sz="2000"/>
          </a:p>
          <a:p>
            <a:pPr marL="0" indent="0">
              <a:buNone/>
            </a:pPr>
            <a:r>
              <a:rPr lang="en-GB" sz="2000" u="sng"/>
              <a:t>The unitary effect is retroactive: </a:t>
            </a:r>
          </a:p>
          <a:p>
            <a:pPr>
              <a:buFont typeface="Arial" panose="020B0604020202020204" pitchFamily="34" charset="0"/>
              <a:buChar char="•"/>
            </a:pPr>
            <a:r>
              <a:rPr lang="en-GB" sz="2000"/>
              <a:t>The unitary patent takes effect in the participating Member States on the day of publication by the EPO of the mention of the grant of the European patent (Article 4(1) of the Regulation)</a:t>
            </a:r>
          </a:p>
          <a:p>
            <a:pPr>
              <a:buFont typeface="Arial" panose="020B0604020202020204" pitchFamily="34" charset="0"/>
              <a:buChar char="•"/>
            </a:pPr>
            <a:endParaRPr lang="en-GB" sz="1700"/>
          </a:p>
          <a:p>
            <a:pPr marL="0" indent="0">
              <a:buNone/>
            </a:pPr>
            <a:endParaRPr lang="en-GB" sz="1700"/>
          </a:p>
          <a:p>
            <a:pPr marL="0" indent="0">
              <a:buNone/>
            </a:pPr>
            <a:endParaRPr lang="en-GB" sz="1700"/>
          </a:p>
          <a:p>
            <a:pPr marL="0" indent="0">
              <a:buNone/>
            </a:pPr>
            <a:endParaRPr lang="en-GB" sz="1700"/>
          </a:p>
          <a:p>
            <a:pPr marL="0" indent="0">
              <a:buNone/>
            </a:pPr>
            <a:endParaRPr lang="en-GB" sz="1700"/>
          </a:p>
          <a:p>
            <a:endParaRPr lang="en-GB" sz="1700"/>
          </a:p>
        </p:txBody>
      </p:sp>
      <p:pic>
        <p:nvPicPr>
          <p:cNvPr id="5" name="Picture 6" descr="Office européen des brevets — Wikipédia">
            <a:extLst>
              <a:ext uri="{FF2B5EF4-FFF2-40B4-BE49-F238E27FC236}">
                <a16:creationId xmlns:a16="http://schemas.microsoft.com/office/drawing/2014/main" id="{A64FB397-A4E1-439F-9F16-40392BB4D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987" y="2847593"/>
            <a:ext cx="3716564" cy="18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802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re 1">
            <a:extLst>
              <a:ext uri="{FF2B5EF4-FFF2-40B4-BE49-F238E27FC236}">
                <a16:creationId xmlns:a16="http://schemas.microsoft.com/office/drawing/2014/main" id="{44AD8047-72C9-4D44-9DE8-36CD0C1120E3}"/>
              </a:ext>
            </a:extLst>
          </p:cNvPr>
          <p:cNvSpPr txBox="1">
            <a:spLocks/>
          </p:cNvSpPr>
          <p:nvPr/>
        </p:nvSpPr>
        <p:spPr>
          <a:xfrm>
            <a:off x="965199" y="851517"/>
            <a:ext cx="5130795" cy="1461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Calibri Light" panose="020F0302020204030204"/>
                <a:ea typeface="+mj-ea"/>
                <a:cs typeface="+mj-cs"/>
              </a:rPr>
              <a:t>What happens in case of co-ownership ? </a:t>
            </a:r>
          </a:p>
        </p:txBody>
      </p:sp>
      <p:sp>
        <p:nvSpPr>
          <p:cNvPr id="6" name="Espace réservé du contenu 2">
            <a:extLst>
              <a:ext uri="{FF2B5EF4-FFF2-40B4-BE49-F238E27FC236}">
                <a16:creationId xmlns:a16="http://schemas.microsoft.com/office/drawing/2014/main" id="{C53DC1DC-880F-4D2C-8CFC-28BF685494E2}"/>
              </a:ext>
            </a:extLst>
          </p:cNvPr>
          <p:cNvSpPr txBox="1">
            <a:spLocks/>
          </p:cNvSpPr>
          <p:nvPr/>
        </p:nvSpPr>
        <p:spPr>
          <a:xfrm>
            <a:off x="965200" y="2470248"/>
            <a:ext cx="4048344" cy="35362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co-owners may have different views as to the relevance of the unitary effect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is recommended to have a clear contractual decision-making in place between the parties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78CE1CB3-81D3-4D5D-B540-0AD62E56374C}"/>
              </a:ext>
            </a:extLst>
          </p:cNvPr>
          <p:cNvPicPr>
            <a:picLocks noChangeAspect="1"/>
          </p:cNvPicPr>
          <p:nvPr/>
        </p:nvPicPr>
        <p:blipFill>
          <a:blip r:embed="rId3"/>
          <a:stretch>
            <a:fillRect/>
          </a:stretch>
        </p:blipFill>
        <p:spPr>
          <a:xfrm>
            <a:off x="8040156" y="2821243"/>
            <a:ext cx="2338714" cy="1741232"/>
          </a:xfrm>
          <a:prstGeom prst="rect">
            <a:avLst/>
          </a:prstGeom>
        </p:spPr>
      </p:pic>
    </p:spTree>
    <p:extLst>
      <p:ext uri="{BB962C8B-B14F-4D97-AF65-F5344CB8AC3E}">
        <p14:creationId xmlns:p14="http://schemas.microsoft.com/office/powerpoint/2010/main" val="3612251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3012</Words>
  <Application>Microsoft Office PowerPoint</Application>
  <PresentationFormat>Grand écran</PresentationFormat>
  <Paragraphs>246</Paragraphs>
  <Slides>27</Slides>
  <Notes>11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27</vt:i4>
      </vt:variant>
    </vt:vector>
  </HeadingPairs>
  <TitlesOfParts>
    <vt:vector size="34" baseType="lpstr">
      <vt:lpstr>Arial</vt:lpstr>
      <vt:lpstr>Calibri</vt:lpstr>
      <vt:lpstr>Calibri Light</vt:lpstr>
      <vt:lpstr>inherit</vt:lpstr>
      <vt:lpstr>Times New Roman</vt:lpstr>
      <vt:lpstr>Office Theme</vt:lpstr>
      <vt:lpstr>1_Office Theme</vt:lpstr>
      <vt:lpstr>Unified Patent Court Part II:  Practical advice about the impact  on current and future license agreements  March 28, 2022</vt:lpstr>
      <vt:lpstr>Agenda</vt:lpstr>
      <vt:lpstr>Présentation PowerPoint</vt:lpstr>
      <vt:lpstr>Jean-Baptiste Thiénot</vt:lpstr>
      <vt:lpstr>Are your agreements UPC-proof?</vt:lpstr>
      <vt:lpstr>Main subjects which could be anticipated by contractual provisions</vt:lpstr>
      <vt:lpstr>I. Obtaining an Unitary Patent</vt:lpstr>
      <vt:lpstr>How to obtain a Unitary Patent? </vt:lpstr>
      <vt:lpstr>Présentation PowerPoint</vt:lpstr>
      <vt:lpstr>What about the licensee’s position as to the unitary effect?</vt:lpstr>
      <vt:lpstr>II. Filing an Opt-out for “classic” European patents</vt:lpstr>
      <vt:lpstr>Should you Opt-out?</vt:lpstr>
      <vt:lpstr>III. Right to bring an action</vt:lpstr>
      <vt:lpstr>Présentation PowerPoint</vt:lpstr>
      <vt:lpstr>Questions ?</vt:lpstr>
      <vt:lpstr>POLL</vt:lpstr>
      <vt:lpstr>PANEL</vt:lpstr>
      <vt:lpstr>Topic 1:  Request for unitary effect</vt:lpstr>
      <vt:lpstr>Topic 1: request for unitary effect   </vt:lpstr>
      <vt:lpstr>Topic 2:  Opt-out</vt:lpstr>
      <vt:lpstr>Topic 2: Opt-out </vt:lpstr>
      <vt:lpstr>Topic 3:  Right to bring an action</vt:lpstr>
      <vt:lpstr>Topic 3: right to bring an action </vt:lpstr>
      <vt:lpstr>Topic 4:  Other contractual issues</vt:lpstr>
      <vt:lpstr>Topic 4: other contractual issues </vt:lpstr>
      <vt:lpstr>POLL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Unified Patent Court Part II: Practical advice about the impact on current and future license agreements March 28, 2022</dc:title>
  <dc:creator>Kathleen De Belder (imec)</dc:creator>
  <cp:lastModifiedBy>amaury catrice</cp:lastModifiedBy>
  <cp:revision>7</cp:revision>
  <dcterms:created xsi:type="dcterms:W3CDTF">2022-03-22T18:54:48Z</dcterms:created>
  <dcterms:modified xsi:type="dcterms:W3CDTF">2022-03-30T12:44:37Z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2d096a-b9c6-47d3-a057-0331d74161ec_Enabled">
    <vt:lpwstr>true</vt:lpwstr>
  </property>
  <property fmtid="{D5CDD505-2E9C-101B-9397-08002B2CF9AE}" pid="3" name="MSIP_Label_902d096a-b9c6-47d3-a057-0331d74161ec_SetDate">
    <vt:lpwstr>2022-03-22T20:19:56Z</vt:lpwstr>
  </property>
  <property fmtid="{D5CDD505-2E9C-101B-9397-08002B2CF9AE}" pid="4" name="MSIP_Label_902d096a-b9c6-47d3-a057-0331d74161ec_Method">
    <vt:lpwstr>Privileged</vt:lpwstr>
  </property>
  <property fmtid="{D5CDD505-2E9C-101B-9397-08002B2CF9AE}" pid="5" name="MSIP_Label_902d096a-b9c6-47d3-a057-0331d74161ec_Name">
    <vt:lpwstr>Confidential - General - Unmarked</vt:lpwstr>
  </property>
  <property fmtid="{D5CDD505-2E9C-101B-9397-08002B2CF9AE}" pid="6" name="MSIP_Label_902d096a-b9c6-47d3-a057-0331d74161ec_SiteId">
    <vt:lpwstr>a72d5a72-25ee-40f0-9bd1-067cb5b770d4</vt:lpwstr>
  </property>
  <property fmtid="{D5CDD505-2E9C-101B-9397-08002B2CF9AE}" pid="7" name="MSIP_Label_902d096a-b9c6-47d3-a057-0331d74161ec_ActionId">
    <vt:lpwstr>4401f536-f94f-4e56-9127-39e2439b9f65</vt:lpwstr>
  </property>
  <property fmtid="{D5CDD505-2E9C-101B-9397-08002B2CF9AE}" pid="8" name="MSIP_Label_902d096a-b9c6-47d3-a057-0331d74161ec_ContentBits">
    <vt:lpwstr>0</vt:lpwstr>
  </property>
</Properties>
</file>