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87" r:id="rId3"/>
    <p:sldId id="385" r:id="rId4"/>
    <p:sldId id="360" r:id="rId5"/>
  </p:sldIdLst>
  <p:sldSz cx="9144000" cy="6858000" type="screen4x3"/>
  <p:notesSz cx="6735763" cy="98663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00FF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8" autoAdjust="0"/>
    <p:restoredTop sz="94318" autoAdjust="0"/>
  </p:normalViewPr>
  <p:slideViewPr>
    <p:cSldViewPr>
      <p:cViewPr varScale="1">
        <p:scale>
          <a:sx n="64" d="100"/>
          <a:sy n="64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0"/>
    </p:cViewPr>
  </p:sorterViewPr>
  <p:notesViewPr>
    <p:cSldViewPr>
      <p:cViewPr varScale="1">
        <p:scale>
          <a:sx n="53" d="100"/>
          <a:sy n="53" d="100"/>
        </p:scale>
        <p:origin x="-1830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D46DA1C-0BBA-42EC-8DDE-84611BB3B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F2218C-F6E5-4E70-A5A7-3C60C48034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01C3E-6B11-4730-9CC1-C6F7EDC5A665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AE81A-D82C-4B7B-A377-BFE45C5F09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849567-308B-487C-8833-6ADF7E0D11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95CEFF-EC28-41A0-AEBD-625BCE1620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1873298-CE34-4DFA-BA82-4562E21D6C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345054-54FF-43E0-BED6-31343187E6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413E5A-D6EF-401C-A9D2-580A802676CD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B0C4DB4-E9D0-49B3-B3DC-54E1CA531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54A3C1D5-AD09-4F16-BD7B-1F0CA1B89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A2846F-3331-4505-BC2A-D710009BF7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6BF02D-71A4-4C15-ACE5-B46A55F02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47A172-F50B-4053-A924-AB3EF64536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8AB2CCBB-3190-4CEB-B4BD-787EDC3D6B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B0BC602B-AEE1-4E73-AEFF-F9AB2ACBA7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7B586C7E-C713-42AA-B2FE-893909BDF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4B0EE51-3023-4AC6-9EFF-A55D18E136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68A7008A-E793-47F9-B9E1-57BE7E71F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3FCC7B3-B3E5-43F4-B109-CD939CDA7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929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4B0EE51-3023-4AC6-9EFF-A55D18E136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68A7008A-E793-47F9-B9E1-57BE7E71F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3FCC7B3-B3E5-43F4-B109-CD939CDA7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19F91199-CBE9-4E19-B8D9-1AD6F6530F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888832B0-336F-449C-93D8-1874C6B470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C425F01B-D686-4D73-A6DB-AA3CF7805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CCE68B-8B29-4E65-8B55-A5F832A5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B7BE-9477-4915-84D0-38B5A31E9351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23ACFA-2981-4AD6-AAA7-4B0B77FF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CCA69-4B69-4994-B26A-2E7A6B71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FA80-2139-475D-BD51-A80EEDF325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71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E96D8-FDA9-4A85-A4CA-0745ADE9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E251-EE5E-4885-AA6C-A7F2172D0E7C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9864B3-C6E4-4EA8-AAC2-03EDDE42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694CF-9BEB-4E88-B86E-5A25E3E5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9070-7D1A-444C-A5EC-0D36254892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03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C2FFF-0E88-4512-9938-1824240D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10BB-1CDF-44B9-B1F2-678D5E921745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661B4A-D69A-4CBB-A134-162B328D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8E7942-A1EE-45FE-AFAF-538A15A2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2A4-54B4-47EE-AAED-96449C4EC8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521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E53845-6918-45AF-81B3-64E8A966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44E1-AB6F-450D-9CC0-225FD0181EB2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56279F-B8EA-43C3-863A-0DE1A831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873A62-131B-4447-8C57-58CD1AB4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A751-455A-4BF0-B782-A21A1CF189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30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A21013-0112-4973-9ADC-023D4001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37DF-A6B9-44A5-9A1D-EDD44FA265D6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7381B-1EA0-4DFF-9D3E-940DC661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65DDC-37D7-46FB-85A4-7131C91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C42C-976D-42F7-8AC0-BC8A3EB1E8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365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31121D3-C692-4DE0-B464-A63995FE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3D94-29A1-4F67-863B-6E3C800412F5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30DF7FF-7C33-4274-8D87-53DAC013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44E4AE1-CF61-4B1F-9D3C-0DA6E9D7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E4CF-E005-4FAF-B152-5B501A7C05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02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0FAB89C-DF51-43BC-B87D-BC5C4DA0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052D-30EE-48E4-BD2F-D9B849691120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562399B-81D0-4F93-9394-943713F2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4BBD3D7-B7DC-4B8C-BD1D-BDA5E166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9909-26F8-4D35-A06E-47220A2E69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170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D0F7C62-57DE-415D-AFF4-67A8F602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BDAF-9C34-47E2-9CC9-DCF4475AF6DC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041DCF9-66D3-4162-8D2A-1F3E6B72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CBEB8AF-3EEB-4806-A8DE-0F51091E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A33F-9E38-47FD-AD13-3D2DDEA7F2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463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70440D2-DE34-4949-8A4D-6C94838E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F9B3-361D-4962-8090-9C39D63E8224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6447DE9-6E37-49A5-AA47-237FD94B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672CD4E-6260-4892-A26A-038058E8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1086-5CB0-4E44-B055-30BC7528A7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2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CDC395E-6E6B-4344-B809-9B964C87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0B80-4191-41D8-A92C-DDCD37D7A833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8275E3D-F3E7-4A91-A291-2F892D96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D476FA3-C428-4B7A-8B2A-A4CD14A3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6069-CD28-436E-B35D-0085FC1645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722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90DECCC-149F-479C-94A9-25EAFA31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2D8D-C4E9-49A4-BDBE-AD99867625C5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9316ABC-A5E1-464C-9D94-15603F6C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07F259A-ED0C-4E15-B4DF-C83D2FBF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CE7F-5C9A-435B-8C17-2BFE390B99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04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5231093-48B6-4797-9CBC-658AFC9705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3B1CE57-EA07-40A9-B47A-70E9DE8BA3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A098E-D35B-4421-8136-4C9CA3431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2D4B9-26A8-46DB-AADF-A69DE2CD043C}" type="datetimeFigureOut">
              <a:rPr lang="fr-FR"/>
              <a:pPr>
                <a:defRPr/>
              </a:pPr>
              <a:t>14/02/2022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0A72A-94EA-4859-A623-E19A0CA58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DA7680-BA54-4BE6-AE81-19374919D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BC4237-1C8E-464B-8C91-BDC3A546C0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dm@icosa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veronique.blum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s-franc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159C062D-CFC6-4B2E-9FFF-799B1A3B1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7888" cy="2090738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rgbClr val="003399"/>
                </a:solidFill>
              </a:rPr>
              <a:t>Présentation des comités</a:t>
            </a:r>
            <a:br>
              <a:rPr lang="fr-FR" altLang="fr-FR" sz="3200" b="1" dirty="0">
                <a:solidFill>
                  <a:srgbClr val="003399"/>
                </a:solidFill>
              </a:rPr>
            </a:br>
            <a:r>
              <a:rPr lang="fr-FR" altLang="fr-FR" sz="3200" b="1" dirty="0">
                <a:solidFill>
                  <a:srgbClr val="003399"/>
                </a:solidFill>
              </a:rPr>
              <a:t>31 Janvier 2022</a:t>
            </a:r>
          </a:p>
        </p:txBody>
      </p:sp>
      <p:sp>
        <p:nvSpPr>
          <p:cNvPr id="4099" name="Sous-titre 2">
            <a:extLst>
              <a:ext uri="{FF2B5EF4-FFF2-40B4-BE49-F238E27FC236}">
                <a16:creationId xmlns:a16="http://schemas.microsoft.com/office/drawing/2014/main" id="{5E7833CA-5A58-4801-85F4-D3DB6746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7" y="4293096"/>
            <a:ext cx="7921625" cy="1293813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chemeClr val="tx1"/>
                </a:solidFill>
              </a:rPr>
              <a:t>Le comité IP </a:t>
            </a:r>
            <a:r>
              <a:rPr lang="fr-FR" altLang="fr-FR" sz="3600" b="1" dirty="0" err="1">
                <a:solidFill>
                  <a:schemeClr val="tx1"/>
                </a:solidFill>
              </a:rPr>
              <a:t>Valuation</a:t>
            </a:r>
            <a:endParaRPr lang="fr-FR" altLang="fr-FR" sz="3600" b="1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2400" b="1" dirty="0">
                <a:solidFill>
                  <a:schemeClr val="tx1"/>
                </a:solidFill>
              </a:rPr>
              <a:t>Caroline de Mareuil-Villette et Véronique Blum</a:t>
            </a:r>
          </a:p>
          <a:p>
            <a:pPr eaLnBrk="1" hangingPunct="1"/>
            <a:r>
              <a:rPr lang="fr-FR" alt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cdm@icosa.fr</a:t>
            </a:r>
            <a:r>
              <a:rPr lang="fr-FR" altLang="fr-F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alt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veronique.blum@gmail.com</a:t>
            </a:r>
            <a:endParaRPr lang="fr-FR" altLang="fr-F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endParaRPr lang="fr-FR" altLang="fr-FR" sz="1800" b="1" dirty="0">
              <a:solidFill>
                <a:schemeClr val="tx1"/>
              </a:solidFill>
            </a:endParaRPr>
          </a:p>
        </p:txBody>
      </p:sp>
      <p:pic>
        <p:nvPicPr>
          <p:cNvPr id="4100" name="Picture 2" descr="C:\Users\CLafarge\Desktop\header_top.gif">
            <a:extLst>
              <a:ext uri="{FF2B5EF4-FFF2-40B4-BE49-F238E27FC236}">
                <a16:creationId xmlns:a16="http://schemas.microsoft.com/office/drawing/2014/main" id="{3FB76E23-12B6-4372-885C-4E37740D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DC929A67-A752-4071-9EEC-F817B87D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394C29CA-0E22-46C1-9D8E-2DD2392C1701}"/>
              </a:ext>
            </a:extLst>
          </p:cNvPr>
          <p:cNvSpPr txBox="1">
            <a:spLocks/>
          </p:cNvSpPr>
          <p:nvPr/>
        </p:nvSpPr>
        <p:spPr bwMode="auto">
          <a:xfrm>
            <a:off x="428625" y="928688"/>
            <a:ext cx="77009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24F426D-CC75-4E0A-821F-A96DF9EA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6" y="473585"/>
            <a:ext cx="4016375" cy="146517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112083"/>
              </a:buClr>
              <a:defRPr/>
            </a:pPr>
            <a:r>
              <a:rPr lang="fr-FR" b="1" kern="0" dirty="0">
                <a:solidFill>
                  <a:srgbClr val="003399"/>
                </a:solidFill>
              </a:rPr>
              <a:t>2 février 2021 - </a:t>
            </a:r>
            <a:r>
              <a:rPr lang="fr-FR" dirty="0"/>
              <a:t>58 participants</a:t>
            </a:r>
          </a:p>
          <a:p>
            <a:pPr algn="ctr" eaLnBrk="1" hangingPunct="1">
              <a:buClr>
                <a:srgbClr val="112083"/>
              </a:buClr>
              <a:defRPr/>
            </a:pPr>
            <a:endParaRPr lang="fr-FR" b="1" kern="0" dirty="0">
              <a:solidFill>
                <a:srgbClr val="003399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964929-D977-3849-8EFA-D0F463AF4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96" y="3356992"/>
            <a:ext cx="2717665" cy="18907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665BCC1-548A-0D4F-A849-ABCF7922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26" y="1243741"/>
            <a:ext cx="2578288" cy="146517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24B1B40-C126-F240-825C-E4AA50949E2D}"/>
              </a:ext>
            </a:extLst>
          </p:cNvPr>
          <p:cNvSpPr txBox="1"/>
          <p:nvPr/>
        </p:nvSpPr>
        <p:spPr>
          <a:xfrm>
            <a:off x="397050" y="2708920"/>
            <a:ext cx="4095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La Data Exchange Association, </a:t>
            </a:r>
          </a:p>
          <a:p>
            <a:pPr algn="ctr"/>
            <a:r>
              <a:rPr lang="fr-FR" sz="1600" dirty="0"/>
              <a:t>par Fabrice </a:t>
            </a:r>
            <a:r>
              <a:rPr lang="fr-FR" sz="1600" dirty="0" err="1"/>
              <a:t>Tocco</a:t>
            </a:r>
            <a:r>
              <a:rPr lang="fr-FR" sz="1600" dirty="0"/>
              <a:t> Co-CEO de </a:t>
            </a:r>
            <a:r>
              <a:rPr lang="fr-FR" sz="1600" dirty="0" err="1"/>
              <a:t>Dawex</a:t>
            </a:r>
            <a:endParaRPr lang="fr-FR" sz="1600" b="1" dirty="0">
              <a:solidFill>
                <a:srgbClr val="002060"/>
              </a:solidFill>
            </a:endParaRPr>
          </a:p>
          <a:p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430AD5-7253-1F4F-B5C3-E4D6F6CC8D5E}"/>
              </a:ext>
            </a:extLst>
          </p:cNvPr>
          <p:cNvSpPr/>
          <p:nvPr/>
        </p:nvSpPr>
        <p:spPr>
          <a:xfrm>
            <a:off x="397049" y="858923"/>
            <a:ext cx="4174951" cy="575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BC897F-A860-3343-B5AD-BEFBDFD8586D}"/>
              </a:ext>
            </a:extLst>
          </p:cNvPr>
          <p:cNvSpPr txBox="1"/>
          <p:nvPr/>
        </p:nvSpPr>
        <p:spPr>
          <a:xfrm>
            <a:off x="507477" y="5214099"/>
            <a:ext cx="40645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Une illustration de la contribution d'un indice de qualité à une analyse brevets comparative : le cas du rachat de </a:t>
            </a:r>
            <a:r>
              <a:rPr lang="fr-FR" sz="1600" b="1" dirty="0" err="1">
                <a:solidFill>
                  <a:srgbClr val="002060"/>
                </a:solidFill>
              </a:rPr>
              <a:t>Zoox</a:t>
            </a:r>
            <a:r>
              <a:rPr lang="fr-FR" sz="1600" b="1" dirty="0">
                <a:solidFill>
                  <a:srgbClr val="002060"/>
                </a:solidFill>
              </a:rPr>
              <a:t> par Amazon,</a:t>
            </a:r>
          </a:p>
          <a:p>
            <a:pPr algn="ctr"/>
            <a:r>
              <a:rPr lang="fr-FR" sz="1600" dirty="0"/>
              <a:t>par Anne Le </a:t>
            </a:r>
            <a:r>
              <a:rPr lang="fr-FR" sz="1600" dirty="0" err="1"/>
              <a:t>Turnier</a:t>
            </a:r>
            <a:r>
              <a:rPr lang="fr-FR" sz="1600" dirty="0"/>
              <a:t> et Joël </a:t>
            </a:r>
            <a:r>
              <a:rPr lang="fr-FR" sz="1600" dirty="0" err="1"/>
              <a:t>Willers</a:t>
            </a:r>
            <a:endParaRPr lang="fr-FR" dirty="0"/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976C1-BC06-1E4C-933B-CFF61FC96BF8}"/>
              </a:ext>
            </a:extLst>
          </p:cNvPr>
          <p:cNvSpPr/>
          <p:nvPr/>
        </p:nvSpPr>
        <p:spPr>
          <a:xfrm>
            <a:off x="4759827" y="858923"/>
            <a:ext cx="4174951" cy="575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362C95D-B0F9-364C-ACAF-9D1C9FFD6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457" y="488106"/>
            <a:ext cx="4016375" cy="146517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112083"/>
              </a:buClr>
              <a:defRPr/>
            </a:pPr>
            <a:r>
              <a:rPr lang="fr-FR" b="1" kern="0" dirty="0">
                <a:solidFill>
                  <a:srgbClr val="003399"/>
                </a:solidFill>
              </a:rPr>
              <a:t>11 mai 2021 - </a:t>
            </a:r>
            <a:r>
              <a:rPr lang="fr-FR" kern="0" dirty="0"/>
              <a:t>82</a:t>
            </a:r>
            <a:r>
              <a:rPr lang="fr-FR" dirty="0"/>
              <a:t> participants</a:t>
            </a:r>
          </a:p>
          <a:p>
            <a:pPr algn="ctr" eaLnBrk="1" hangingPunct="1">
              <a:buClr>
                <a:srgbClr val="112083"/>
              </a:buClr>
              <a:defRPr/>
            </a:pPr>
            <a:endParaRPr lang="fr-FR" b="1" kern="0" dirty="0">
              <a:solidFill>
                <a:srgbClr val="003399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E8484D0-4652-BD48-9809-D0284CBBC2A7}"/>
              </a:ext>
            </a:extLst>
          </p:cNvPr>
          <p:cNvSpPr txBox="1"/>
          <p:nvPr/>
        </p:nvSpPr>
        <p:spPr>
          <a:xfrm>
            <a:off x="4994434" y="5284286"/>
            <a:ext cx="3806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L’importance de la définition du business model de la SU, </a:t>
            </a:r>
          </a:p>
          <a:p>
            <a:pPr algn="ctr"/>
            <a:r>
              <a:rPr lang="fr-FR" sz="1600" dirty="0"/>
              <a:t>par </a:t>
            </a:r>
            <a:r>
              <a:rPr lang="fr-FR" sz="1600" dirty="0" err="1"/>
              <a:t>Raffi</a:t>
            </a:r>
            <a:r>
              <a:rPr lang="fr-FR" sz="1600" dirty="0"/>
              <a:t> </a:t>
            </a:r>
            <a:r>
              <a:rPr lang="fr-FR" sz="1600" dirty="0" err="1"/>
              <a:t>Chammassian</a:t>
            </a:r>
            <a:endParaRPr lang="fr-FR" sz="1600" dirty="0"/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7C3D60-973B-574F-8308-489CA6E52D84}"/>
              </a:ext>
            </a:extLst>
          </p:cNvPr>
          <p:cNvSpPr txBox="1"/>
          <p:nvPr/>
        </p:nvSpPr>
        <p:spPr>
          <a:xfrm>
            <a:off x="4744290" y="2518263"/>
            <a:ext cx="4161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Une analyse IA des facteurs expliquant la valeur des Sus, </a:t>
            </a:r>
          </a:p>
          <a:p>
            <a:pPr algn="ctr"/>
            <a:r>
              <a:rPr lang="fr-FR" sz="1600" dirty="0"/>
              <a:t>par Tatiana </a:t>
            </a:r>
            <a:r>
              <a:rPr lang="fr-FR" sz="1600" dirty="0" err="1"/>
              <a:t>Beliaeva</a:t>
            </a:r>
            <a:r>
              <a:rPr lang="fr-FR" sz="1600" dirty="0"/>
              <a:t> et </a:t>
            </a:r>
            <a:r>
              <a:rPr lang="fr-FR" sz="1600" dirty="0" err="1"/>
              <a:t>Skopai</a:t>
            </a:r>
            <a:endParaRPr lang="fr-FR" sz="1600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D959CB8-ABCE-4A4F-813A-4E3572059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1238131"/>
            <a:ext cx="2484747" cy="13167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A5C190D-8C98-EF4B-979C-5D13D278C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664" y="3669519"/>
            <a:ext cx="2799510" cy="16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farge\Desktop\header_top.gif">
            <a:extLst>
              <a:ext uri="{FF2B5EF4-FFF2-40B4-BE49-F238E27FC236}">
                <a16:creationId xmlns:a16="http://schemas.microsoft.com/office/drawing/2014/main" id="{DC929A67-A752-4071-9EEC-F817B87D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394C29CA-0E22-46C1-9D8E-2DD2392C1701}"/>
              </a:ext>
            </a:extLst>
          </p:cNvPr>
          <p:cNvSpPr txBox="1">
            <a:spLocks/>
          </p:cNvSpPr>
          <p:nvPr/>
        </p:nvSpPr>
        <p:spPr bwMode="auto">
          <a:xfrm>
            <a:off x="428625" y="928688"/>
            <a:ext cx="77009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24F426D-CC75-4E0A-821F-A96DF9EA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620713"/>
            <a:ext cx="7918450" cy="1397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112083"/>
              </a:buClr>
              <a:defRPr/>
            </a:pPr>
            <a:endParaRPr lang="fr-FR" sz="2800" b="1" kern="0" dirty="0">
              <a:solidFill>
                <a:srgbClr val="003399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15F069D-5815-4DF2-836E-3084FBA1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08188"/>
            <a:ext cx="83851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9300" indent="-4048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200" b="1">
                <a:solidFill>
                  <a:schemeClr val="accent2"/>
                </a:solidFill>
                <a:latin typeface="+mn-lt"/>
              </a:defRPr>
            </a:lvl2pPr>
            <a:lvl3pPr marL="1162050" indent="-4111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—"/>
              <a:defRPr sz="3200" b="1">
                <a:solidFill>
                  <a:schemeClr val="accent2"/>
                </a:solidFill>
                <a:latin typeface="+mn-lt"/>
              </a:defRPr>
            </a:lvl3pPr>
            <a:lvl4pPr marL="1504950" indent="-3413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4pPr>
            <a:lvl5pPr marL="1898650" indent="-3921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5pPr>
            <a:lvl6pPr marL="2355850" indent="-392113" algn="l" rtl="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6pPr>
            <a:lvl7pPr marL="2813050" indent="-392113" algn="l" rtl="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7pPr>
            <a:lvl8pPr marL="3270250" indent="-392113" algn="l" rtl="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8pPr>
            <a:lvl9pPr marL="3727450" indent="-392113" algn="l" rtl="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112083"/>
              </a:buClr>
              <a:buFont typeface="Wingdings" pitchFamily="2" charset="2"/>
              <a:buNone/>
              <a:defRPr/>
            </a:pPr>
            <a:endParaRPr lang="fr-FR" sz="2400" b="0" kern="0" dirty="0">
              <a:solidFill>
                <a:srgbClr val="003399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CF0CC-4183-FB4F-8873-68393859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42" y="1166018"/>
            <a:ext cx="8229600" cy="4525963"/>
          </a:xfrm>
        </p:spPr>
        <p:txBody>
          <a:bodyPr/>
          <a:lstStyle/>
          <a:p>
            <a:endParaRPr lang="fr-FR" sz="1800" b="1" dirty="0"/>
          </a:p>
          <a:p>
            <a:pPr marL="0" indent="0">
              <a:buNone/>
            </a:pPr>
            <a:r>
              <a:rPr lang="fr-FR" sz="1800" b="1" dirty="0"/>
              <a:t>A venir</a:t>
            </a:r>
          </a:p>
          <a:p>
            <a:pPr marL="0" indent="0">
              <a:buNone/>
            </a:pPr>
            <a:endParaRPr lang="fr-FR" sz="1800" b="1" dirty="0"/>
          </a:p>
          <a:p>
            <a:r>
              <a:rPr lang="fr-FR" sz="1800" b="1" dirty="0"/>
              <a:t>Un objectif : </a:t>
            </a:r>
            <a:r>
              <a:rPr lang="fr-FR" sz="1800" dirty="0"/>
              <a:t>développement d’un pilote français pour un certificat international d’évaluation de la PI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Sondage  : La France a été très bien représentée.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	Bravo et merci aux nombreux répondants ! </a:t>
            </a:r>
          </a:p>
          <a:p>
            <a:pPr marL="0" indent="0">
              <a:buNone/>
            </a:pPr>
            <a:endParaRPr lang="fr-FR" sz="1800" b="1" dirty="0">
              <a:solidFill>
                <a:srgbClr val="FF0000"/>
              </a:solidFill>
            </a:endParaRPr>
          </a:p>
          <a:p>
            <a:r>
              <a:rPr lang="fr-FR" sz="1800" dirty="0"/>
              <a:t>Thème de la prochaine réunion du comité IPV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1800" b="1" dirty="0"/>
          </a:p>
          <a:p>
            <a:endParaRPr lang="fr-FR" sz="1800" dirty="0"/>
          </a:p>
          <a:p>
            <a:endParaRPr lang="fr-FR" sz="18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Lafarge\Desktop\header_top.gif">
            <a:extLst>
              <a:ext uri="{FF2B5EF4-FFF2-40B4-BE49-F238E27FC236}">
                <a16:creationId xmlns:a16="http://schemas.microsoft.com/office/drawing/2014/main" id="{5D890676-62BF-4C1F-9A9A-15B12AE2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6611D17E-D594-403D-B0D5-BF4BBFF79292}"/>
              </a:ext>
            </a:extLst>
          </p:cNvPr>
          <p:cNvSpPr txBox="1">
            <a:spLocks/>
          </p:cNvSpPr>
          <p:nvPr/>
        </p:nvSpPr>
        <p:spPr bwMode="auto">
          <a:xfrm>
            <a:off x="428625" y="1000125"/>
            <a:ext cx="77009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196" name="TextBox 7">
            <a:extLst>
              <a:ext uri="{FF2B5EF4-FFF2-40B4-BE49-F238E27FC236}">
                <a16:creationId xmlns:a16="http://schemas.microsoft.com/office/drawing/2014/main" id="{17A75A4C-9A05-4314-93C0-1E25D8E6E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73238"/>
            <a:ext cx="7000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fr-FR" sz="4400" b="1" dirty="0">
              <a:solidFill>
                <a:srgbClr val="0033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fr-FR" sz="4400" b="1">
                <a:solidFill>
                  <a:srgbClr val="003399"/>
                </a:solidFill>
              </a:rPr>
              <a:t>Merci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fr-FR" sz="4400" b="1" dirty="0">
              <a:solidFill>
                <a:srgbClr val="0033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fr-FR" sz="4400" b="1" dirty="0">
                <a:solidFill>
                  <a:srgbClr val="003399"/>
                </a:solidFill>
                <a:hlinkClick r:id="rId4"/>
              </a:rPr>
              <a:t>www.les-france.org</a:t>
            </a:r>
            <a:endParaRPr lang="nl-NL" altLang="fr-FR" sz="4400" b="1" dirty="0">
              <a:solidFill>
                <a:srgbClr val="0033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nl-NL" altLang="fr-FR" sz="4400" b="1" dirty="0">
                <a:solidFill>
                  <a:srgbClr val="003399"/>
                </a:solidFill>
              </a:rPr>
            </a:br>
            <a:endParaRPr lang="en-US" altLang="fr-FR" sz="4400" b="1" dirty="0">
              <a:solidFill>
                <a:srgbClr val="00339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45A524-9DEE-4463-A802-88EA00A9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164</Words>
  <Application>Microsoft Office PowerPoint</Application>
  <PresentationFormat>Affichage à l'écran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Thème Office</vt:lpstr>
      <vt:lpstr>Présentation des comités 31 Janvier 2022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Pasquier, Sophie</dc:creator>
  <cp:lastModifiedBy>amaury catrice</cp:lastModifiedBy>
  <cp:revision>18</cp:revision>
  <dcterms:modified xsi:type="dcterms:W3CDTF">2022-02-14T11:15:50Z</dcterms:modified>
</cp:coreProperties>
</file>