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61" r:id="rId7"/>
    <p:sldId id="262" r:id="rId8"/>
    <p:sldId id="268" r:id="rId9"/>
    <p:sldId id="265" r:id="rId10"/>
    <p:sldId id="266" r:id="rId11"/>
    <p:sldId id="267" r:id="rId12"/>
    <p:sldId id="264" r:id="rId13"/>
    <p:sldId id="260" r:id="rId14"/>
    <p:sldId id="263" r:id="rId15"/>
    <p:sldId id="269" r:id="rId16"/>
    <p:sldId id="270" r:id="rId17"/>
    <p:sldId id="271" r:id="rId18"/>
    <p:sldId id="273" r:id="rId19"/>
    <p:sldId id="274" r:id="rId20"/>
    <p:sldId id="272" r:id="rId21"/>
    <p:sldId id="275" r:id="rId22"/>
    <p:sldId id="279" r:id="rId23"/>
    <p:sldId id="276" r:id="rId24"/>
    <p:sldId id="278" r:id="rId25"/>
    <p:sldId id="280" r:id="rId26"/>
    <p:sldId id="281" r:id="rId27"/>
    <p:sldId id="257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2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9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E7A86-50AC-49E1-9A31-A37CB47B0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C7E65B1-B4AC-450F-ADA5-0956581FA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8A57AF-0A22-419F-B0C7-7F3C4C515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B59A-505D-4AC3-B798-9DC6696BF006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3C2C8E-367D-4AC8-B123-015BA30F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F0381C-6447-4A42-8DF1-97536622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A528-D3C9-4EAB-8EF3-7D6F21D97F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6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823E6A-ADE5-48DA-99E0-CF3EDA70A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544665-6AEE-412A-A65D-02EF40FA1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B581CE-3A06-40F8-ACF7-CE0B267A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B59A-505D-4AC3-B798-9DC6696BF006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2370C6-33C5-462A-BA64-74B05F533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C8A349-0047-423D-9954-CB90D4378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A528-D3C9-4EAB-8EF3-7D6F21D97F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652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38C7BCF-9087-42C7-BAF9-BCB4461BEE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5EA5C4-5F0F-4CD7-9102-7CAFC3686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E8F789-21D0-464B-8CBC-BB36EDEC5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B59A-505D-4AC3-B798-9DC6696BF006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1C20EA-ECBE-417E-8632-C584130C0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774872-D913-41DB-A305-4D40DA1A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A528-D3C9-4EAB-8EF3-7D6F21D97F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43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030380-4520-4C7A-AA9F-67AF5D90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B7BE5B-8F30-4F7E-9B75-600DEEC77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C2F701-70F2-49B5-B646-7F772E874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B59A-505D-4AC3-B798-9DC6696BF006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4A4983-5ED0-4F78-A501-7485127AC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1D6E8B-D5AF-49DB-B0E3-421E8328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A528-D3C9-4EAB-8EF3-7D6F21D97F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911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3FC3A5-DAE3-4188-85A2-AB644931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EAF7E1-3075-420B-B53E-B9975058A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7571CA-CC5A-4A4A-853C-253DB87BB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B59A-505D-4AC3-B798-9DC6696BF006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212A4B-7C31-4982-ABAC-B3689A6F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A29FAC-D943-437D-9EAB-1257646CF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A528-D3C9-4EAB-8EF3-7D6F21D97F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842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1426B-96CC-4928-95B5-8D0462B5A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4BFE3E-A22F-4DE5-B958-F09378F3A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6751C8-41BC-41A5-9B3A-EE67EAEE9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F4257C-EAA9-4CF1-91A6-C44ABB76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B59A-505D-4AC3-B798-9DC6696BF006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9E8702-FF7E-4E61-B467-231C54E9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72F73A-B132-4689-B9B0-97DD551A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A528-D3C9-4EAB-8EF3-7D6F21D97F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79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C45D50-9D93-47C2-AFA9-BFD796141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677F2E-E1BB-4084-B7E0-25A24F07B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7D2940-5490-4E9A-82B2-471FCF6E9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288D7FE-38A3-4D30-BFE2-DCCB19543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E06EED-09CD-4C4C-AAF6-22A859B54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C1B5327-7D07-4B7C-99A3-527335791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B59A-505D-4AC3-B798-9DC6696BF006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337740F-B977-4912-A50B-2D81E042A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B9F403-A783-4E45-B4CD-00DFAC5D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A528-D3C9-4EAB-8EF3-7D6F21D97F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47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509BB0-42D9-4F5A-A16D-36ECEC14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E4B975A-D511-4964-AA72-7A95F5B04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B59A-505D-4AC3-B798-9DC6696BF006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33E11DC-8BF6-4479-82D6-146C4935A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EA6745-CACE-430E-9218-A6F5329D1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A528-D3C9-4EAB-8EF3-7D6F21D97F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21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176BF7-1B99-4FF7-9E66-9E5DD4B2E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B59A-505D-4AC3-B798-9DC6696BF006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AB1777-12C8-46BE-AF1F-496684F2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D345B8-C679-4F54-AF5F-B3C1FF576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A528-D3C9-4EAB-8EF3-7D6F21D97F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287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F19CD3-8D7D-4E9B-99F5-287D100E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1BE9E1-A85F-4094-A799-745258631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0E1C6EC-12F6-4D5B-AD6B-58D1CBF6A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21615B-C271-4D1A-A023-12235CBA9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B59A-505D-4AC3-B798-9DC6696BF006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AF95DD-49D8-4F89-A308-A61BF02B4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FFF546-0B0C-4E99-B8AF-E23F4401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A528-D3C9-4EAB-8EF3-7D6F21D97F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32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5CA6C1-CE36-4566-A8C6-F1E20569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738696A-ACB2-4770-8848-899D2328FE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F4600E-F4C9-48E0-901A-83C3093C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28B074-84B3-4A29-9077-F830328DA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B59A-505D-4AC3-B798-9DC6696BF006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49AD81-FF21-4985-936A-00B2442FD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1E7499-9842-4099-ABA5-36B1D80EF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A528-D3C9-4EAB-8EF3-7D6F21D97F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26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11FD20C-8147-461A-9EF4-32582042E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75B09A7-764A-4E89-A75E-890AAFB8A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B7DCC4-A86E-4A38-AEDB-B43DFA8C7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CB59A-505D-4AC3-B798-9DC6696BF006}" type="datetimeFigureOut">
              <a:rPr lang="fr-FR" smtClean="0"/>
              <a:t>29/11/2021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A83C93-8780-43E0-A304-011269F83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6DA0A1-2278-48D1-8467-DB0F6ACC3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8A528-D3C9-4EAB-8EF3-7D6F21D97F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659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ombre&#10;&#10;Description générée automatiquement">
            <a:extLst>
              <a:ext uri="{FF2B5EF4-FFF2-40B4-BE49-F238E27FC236}">
                <a16:creationId xmlns:a16="http://schemas.microsoft.com/office/drawing/2014/main" id="{D5691A74-A711-4CE7-8361-CF65E1DED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177910"/>
            <a:ext cx="6149207" cy="6614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75A7C8-3678-47D4-8FF3-46E35FD60407}"/>
              </a:ext>
            </a:extLst>
          </p:cNvPr>
          <p:cNvSpPr/>
          <p:nvPr/>
        </p:nvSpPr>
        <p:spPr>
          <a:xfrm>
            <a:off x="675640" y="0"/>
            <a:ext cx="10840720" cy="679196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C2E7FF3-6A7D-4A9F-946D-23D3145C2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3"/>
            <a:ext cx="9144000" cy="23876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Du Laboratoire au Marché</a:t>
            </a:r>
            <a:br>
              <a:rPr lang="fr-FR" dirty="0">
                <a:solidFill>
                  <a:schemeClr val="bg1"/>
                </a:solidFill>
              </a:rPr>
            </a:br>
            <a:br>
              <a:rPr lang="fr-FR" dirty="0">
                <a:solidFill>
                  <a:schemeClr val="bg1"/>
                </a:solidFill>
              </a:rPr>
            </a:br>
            <a:r>
              <a:rPr lang="fr-FR" sz="2800" i="1" dirty="0">
                <a:solidFill>
                  <a:schemeClr val="bg1"/>
                </a:solidFill>
              </a:rPr>
              <a:t>La Propriété Intellectuelle vue par un chercheur</a:t>
            </a:r>
            <a:endParaRPr lang="fr-FR" sz="4000" i="1" dirty="0">
              <a:solidFill>
                <a:schemeClr val="bg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B5264E6-3E42-4376-951B-7E07C85AE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4118"/>
            <a:ext cx="9144000" cy="1655762"/>
          </a:xfrm>
        </p:spPr>
        <p:txBody>
          <a:bodyPr>
            <a:normAutofit fontScale="70000" lnSpcReduction="20000"/>
          </a:bodyPr>
          <a:lstStyle/>
          <a:p>
            <a:endParaRPr lang="fr-FR" dirty="0">
              <a:solidFill>
                <a:schemeClr val="bg1"/>
              </a:solidFill>
            </a:endParaRPr>
          </a:p>
          <a:p>
            <a:r>
              <a:rPr lang="fr-FR" sz="3400" b="1" dirty="0">
                <a:solidFill>
                  <a:schemeClr val="bg1"/>
                </a:solidFill>
              </a:rPr>
              <a:t>Suat TOPSU</a:t>
            </a:r>
          </a:p>
          <a:p>
            <a:r>
              <a:rPr lang="fr-FR" dirty="0">
                <a:solidFill>
                  <a:schemeClr val="bg1"/>
                </a:solidFill>
              </a:rPr>
              <a:t>Professeur Université Paris Saclay</a:t>
            </a:r>
          </a:p>
          <a:p>
            <a:r>
              <a:rPr lang="fr-FR" dirty="0">
                <a:solidFill>
                  <a:schemeClr val="bg1"/>
                </a:solidFill>
              </a:rPr>
              <a:t>Président Erganeo</a:t>
            </a:r>
          </a:p>
          <a:p>
            <a:r>
              <a:rPr lang="fr-FR" dirty="0">
                <a:solidFill>
                  <a:schemeClr val="bg1"/>
                </a:solidFill>
              </a:rPr>
              <a:t>Président Lencify</a:t>
            </a:r>
          </a:p>
        </p:txBody>
      </p:sp>
    </p:spTree>
    <p:extLst>
      <p:ext uri="{BB962C8B-B14F-4D97-AF65-F5344CB8AC3E}">
        <p14:creationId xmlns:p14="http://schemas.microsoft.com/office/powerpoint/2010/main" val="440855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E777C0-E28C-48BD-9364-E66585CB8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737" y="2049776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39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“Le savoir est la seule matière qui s’accroît quand on la partage.”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E88218-1964-4297-AF5A-9AB71CEC51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3874" y="1334639"/>
            <a:ext cx="5917401" cy="41887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36B2BE-65F4-46E3-AFDD-A9AE9E885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CC30D1-786E-4FA6-8EC4-4C615701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A quoi m’a servi de déposer des brevets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A982D1-35C8-4C97-9A09-8FA17300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9905"/>
            <a:ext cx="10515600" cy="112585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Lever de l’argent auprès des investisseurs</a:t>
            </a:r>
          </a:p>
          <a:p>
            <a:r>
              <a:rPr lang="fr-FR" dirty="0">
                <a:solidFill>
                  <a:schemeClr val="bg1"/>
                </a:solidFill>
              </a:rPr>
              <a:t>Dissuader des concurrents de toutes actions en litige</a:t>
            </a:r>
          </a:p>
          <a:p>
            <a:pPr marL="0" indent="0">
              <a:buNone/>
            </a:pP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77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E27F2B-48BB-438B-ACCA-77598D5AC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2994818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De Entrepreneur  à  Investisseur…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CE029FC-0597-4C6D-821C-DA08977B959E}"/>
              </a:ext>
            </a:extLst>
          </p:cNvPr>
          <p:cNvSpPr txBox="1"/>
          <p:nvPr/>
        </p:nvSpPr>
        <p:spPr>
          <a:xfrm>
            <a:off x="889000" y="2058332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2018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148608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54CBB52-331C-4518-A6B9-16EACE9BB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14312"/>
            <a:ext cx="11430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63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33757011-CEF4-4C0B-8B73-FE3A017FB1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08" y="875789"/>
            <a:ext cx="3432978" cy="242771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3351E7B-53D5-4C15-BF89-DE0D105D0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298" y="215675"/>
            <a:ext cx="2093784" cy="89793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143AAAF-51C8-43FA-A718-269686ED86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690" y="468725"/>
            <a:ext cx="2705185" cy="216353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4CC651C-F20E-48C9-A399-5BFBAA2C54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461" y="6275757"/>
            <a:ext cx="1838389" cy="29097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E5409FE-C8F3-4F3C-8669-1438807520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462" y="3826900"/>
            <a:ext cx="1838388" cy="245118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C69E0F2-9271-4F13-B1EB-E542CBF8C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5341" y="4151554"/>
            <a:ext cx="3440631" cy="175894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CC1954D-D933-4105-B047-37448CDDD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571" y="3951699"/>
            <a:ext cx="2695910" cy="261503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4509F65-2A27-4AEC-B4E6-7FCCDBF440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0248" y="3824699"/>
            <a:ext cx="897939" cy="89793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F6B58D1-272F-4176-A4B9-677870814D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908" y="343051"/>
            <a:ext cx="2093784" cy="244433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CEBFFB9-274D-4683-98E2-36025A1F48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212" y="2449737"/>
            <a:ext cx="1027780" cy="67529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B4AEFF-1130-4426-B8A7-586E5D2FCB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598" y="417925"/>
            <a:ext cx="1798441" cy="32444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4A1C395-7C5B-4413-B8A9-0DC12FA253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662" y="5844975"/>
            <a:ext cx="1697687" cy="54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05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563DCB-D94A-4D66-B4CB-F75075185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Une stratégie Brevets en 3 dimensions</a:t>
            </a:r>
          </a:p>
        </p:txBody>
      </p:sp>
      <p:pic>
        <p:nvPicPr>
          <p:cNvPr id="5" name="Image 4" descr="Une image contenant texte, accessoire, boîtier&#10;&#10;Description générée automatiquement">
            <a:extLst>
              <a:ext uri="{FF2B5EF4-FFF2-40B4-BE49-F238E27FC236}">
                <a16:creationId xmlns:a16="http://schemas.microsoft.com/office/drawing/2014/main" id="{8589AC95-78AE-471C-B9B0-1AC405D69D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0" y="2352040"/>
            <a:ext cx="4119880" cy="3667760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F805D7E-1DC2-4C0F-B11B-86C8D38083A1}"/>
              </a:ext>
            </a:extLst>
          </p:cNvPr>
          <p:cNvCxnSpPr/>
          <p:nvPr/>
        </p:nvCxnSpPr>
        <p:spPr>
          <a:xfrm>
            <a:off x="5344160" y="5242560"/>
            <a:ext cx="1341120" cy="279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5FA2670-9EEB-4C40-A615-268071F677C0}"/>
              </a:ext>
            </a:extLst>
          </p:cNvPr>
          <p:cNvCxnSpPr>
            <a:cxnSpLocks/>
          </p:cNvCxnSpPr>
          <p:nvPr/>
        </p:nvCxnSpPr>
        <p:spPr>
          <a:xfrm>
            <a:off x="5344160" y="4301808"/>
            <a:ext cx="1275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4A59E5F-E847-4C84-85BC-00186FE6B532}"/>
              </a:ext>
            </a:extLst>
          </p:cNvPr>
          <p:cNvCxnSpPr>
            <a:cxnSpLocks/>
          </p:cNvCxnSpPr>
          <p:nvPr/>
        </p:nvCxnSpPr>
        <p:spPr>
          <a:xfrm flipV="1">
            <a:off x="5344160" y="2885440"/>
            <a:ext cx="1275080" cy="278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95C446A8-E18B-4BF5-B27A-CB6A1DC4927F}"/>
              </a:ext>
            </a:extLst>
          </p:cNvPr>
          <p:cNvSpPr txBox="1"/>
          <p:nvPr/>
        </p:nvSpPr>
        <p:spPr>
          <a:xfrm>
            <a:off x="2288148" y="5110480"/>
            <a:ext cx="208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Fond de portefeuille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F5674B7-2E86-4AF4-99AC-FBF98772A799}"/>
              </a:ext>
            </a:extLst>
          </p:cNvPr>
          <p:cNvSpPr txBox="1"/>
          <p:nvPr/>
        </p:nvSpPr>
        <p:spPr>
          <a:xfrm>
            <a:off x="2225664" y="4069636"/>
            <a:ext cx="2208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Milieu de portefeuille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4ED17D2-333B-4F90-A1A5-D668F0DD20C9}"/>
              </a:ext>
            </a:extLst>
          </p:cNvPr>
          <p:cNvSpPr txBox="1"/>
          <p:nvPr/>
        </p:nvSpPr>
        <p:spPr>
          <a:xfrm>
            <a:off x="2295394" y="3059668"/>
            <a:ext cx="20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Haut de portefeuille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5A3DF41-377A-4F41-8763-B26794226153}"/>
              </a:ext>
            </a:extLst>
          </p:cNvPr>
          <p:cNvSpPr txBox="1"/>
          <p:nvPr/>
        </p:nvSpPr>
        <p:spPr>
          <a:xfrm>
            <a:off x="6802122" y="2423775"/>
            <a:ext cx="5176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Qualitatif</a:t>
            </a:r>
            <a:r>
              <a:rPr lang="fr-FR" dirty="0">
                <a:solidFill>
                  <a:schemeClr val="bg1"/>
                </a:solidFill>
              </a:rPr>
              <a:t> - Brevets liés au cœur de métier de l’entreprise</a:t>
            </a:r>
          </a:p>
          <a:p>
            <a:r>
              <a:rPr lang="fr-FR" i="1" dirty="0">
                <a:solidFill>
                  <a:schemeClr val="bg1"/>
                </a:solidFill>
              </a:rPr>
              <a:t>Développer en interne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68BBDB6-5DA4-4D06-9532-3F0E1578C5A0}"/>
              </a:ext>
            </a:extLst>
          </p:cNvPr>
          <p:cNvSpPr txBox="1"/>
          <p:nvPr/>
        </p:nvSpPr>
        <p:spPr>
          <a:xfrm>
            <a:off x="6802122" y="3764518"/>
            <a:ext cx="5247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Qualitatif + Quantitatif </a:t>
            </a:r>
            <a:r>
              <a:rPr lang="fr-FR" dirty="0">
                <a:solidFill>
                  <a:schemeClr val="bg1"/>
                </a:solidFill>
              </a:rPr>
              <a:t>- Brevets liés à de relais de croissance en lien avec le cœur de métier </a:t>
            </a:r>
          </a:p>
          <a:p>
            <a:r>
              <a:rPr lang="fr-FR" i="1" dirty="0">
                <a:solidFill>
                  <a:schemeClr val="bg1"/>
                </a:solidFill>
              </a:rPr>
              <a:t>Développer en interne et/ou Licence Exclusive via un partenaire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4C4C5B6-BC0A-4681-91BB-7266F431E2A2}"/>
              </a:ext>
            </a:extLst>
          </p:cNvPr>
          <p:cNvSpPr txBox="1"/>
          <p:nvPr/>
        </p:nvSpPr>
        <p:spPr>
          <a:xfrm>
            <a:off x="6802122" y="5382260"/>
            <a:ext cx="5039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Quantitatif</a:t>
            </a:r>
            <a:r>
              <a:rPr lang="fr-FR" dirty="0">
                <a:solidFill>
                  <a:schemeClr val="bg1"/>
                </a:solidFill>
              </a:rPr>
              <a:t> - Brevets en lien avec l’activité de l’entreprise apportant de la profondeur</a:t>
            </a:r>
          </a:p>
          <a:p>
            <a:r>
              <a:rPr lang="fr-FR" i="1" dirty="0">
                <a:solidFill>
                  <a:schemeClr val="bg1"/>
                </a:solidFill>
              </a:rPr>
              <a:t>Licence Exclusive ou Non exclusive via un partenaire</a:t>
            </a:r>
          </a:p>
        </p:txBody>
      </p:sp>
    </p:spTree>
    <p:extLst>
      <p:ext uri="{BB962C8B-B14F-4D97-AF65-F5344CB8AC3E}">
        <p14:creationId xmlns:p14="http://schemas.microsoft.com/office/powerpoint/2010/main" val="638047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7938C49-805B-4543-A965-9DECD8B7E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64" y="1839117"/>
            <a:ext cx="4906570" cy="335081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Il faut rendre aussi simple pour un entrepreneur de se créer un fond de portefeuille de +100 brevets en licence non exclusive que de regarder une série sur Netflix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0923B2-578D-44D6-A66F-3E13D38629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734" y="2160985"/>
            <a:ext cx="5917401" cy="25360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25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43462F6-DDD1-41AC-BF01-EDB781A1F8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02" y="10"/>
            <a:ext cx="7908098" cy="68579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BA8C409-DE62-4FFD-A5B4-337885A0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115219"/>
            <a:ext cx="550544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3900" dirty="0">
                <a:solidFill>
                  <a:schemeClr val="bg1"/>
                </a:solidFill>
              </a:rPr>
              <a:t>On estime que seulement 20% des brevets déposés par un établissement de recherche sont licenciés.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25FA1208-6ED3-48DA-9DF6-C899ED987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830" y="5451754"/>
            <a:ext cx="957896" cy="96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F819A58-F67E-4C9A-8D45-9645B929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555" y="5286310"/>
            <a:ext cx="956727" cy="129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ADBFF33-5CCA-43F6-A3D6-7E582D27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7093" y="5286308"/>
            <a:ext cx="1006852" cy="12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24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A766426-DDE5-4E74-8B17-6467FA5C99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8" r="736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CDA78A-7BEB-4A01-B863-BEEFE59E76E8}"/>
              </a:ext>
            </a:extLst>
          </p:cNvPr>
          <p:cNvSpPr txBox="1"/>
          <p:nvPr/>
        </p:nvSpPr>
        <p:spPr>
          <a:xfrm rot="20420285">
            <a:off x="8539480" y="1361440"/>
            <a:ext cx="2566728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4800" b="1" dirty="0"/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1640090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D8CC51-D2E9-4CCA-8B62-275E689EE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62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lafond, intérieur, restaurant&#10;&#10;Description générée automatiquement">
            <a:extLst>
              <a:ext uri="{FF2B5EF4-FFF2-40B4-BE49-F238E27FC236}">
                <a16:creationId xmlns:a16="http://schemas.microsoft.com/office/drawing/2014/main" id="{A0F32E4A-2BD2-403C-AD03-0E08929F5F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5A96B89-A235-4E1C-A6C2-CEE2B077C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47375"/>
            <a:ext cx="12192000" cy="2376152"/>
          </a:xfrm>
          <a:solidFill>
            <a:schemeClr val="tx1">
              <a:alpha val="71000"/>
            </a:schemeClr>
          </a:solidFill>
        </p:spPr>
        <p:txBody>
          <a:bodyPr/>
          <a:lstStyle/>
          <a:p>
            <a:r>
              <a:rPr lang="fr-FR" i="1" dirty="0">
                <a:solidFill>
                  <a:schemeClr val="bg1"/>
                </a:solidFill>
              </a:rPr>
              <a:t>« Le savoir est la seule matière qui s’accroît quand on la partage. »                                                           </a:t>
            </a:r>
            <a:r>
              <a:rPr lang="fr-FR" sz="3600" dirty="0">
                <a:solidFill>
                  <a:schemeClr val="bg1"/>
                </a:solidFill>
              </a:rPr>
              <a:t>Socrate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3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moniteur, écran&#10;&#10;Description générée automatiquement">
            <a:extLst>
              <a:ext uri="{FF2B5EF4-FFF2-40B4-BE49-F238E27FC236}">
                <a16:creationId xmlns:a16="http://schemas.microsoft.com/office/drawing/2014/main" id="{E1D9DAB2-4217-4AD6-9BDB-C27C3F581F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82" b="57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4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A2822D-C9A6-4005-B794-AF2694FC32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17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EFF0582-FC3B-4A50-B796-95B4EFB5BF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149890-5844-45E0-B70E-ACC49AE514E9}"/>
              </a:ext>
            </a:extLst>
          </p:cNvPr>
          <p:cNvSpPr txBox="1"/>
          <p:nvPr/>
        </p:nvSpPr>
        <p:spPr>
          <a:xfrm>
            <a:off x="4551680" y="2138680"/>
            <a:ext cx="2959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www.lencify.org</a:t>
            </a:r>
          </a:p>
        </p:txBody>
      </p:sp>
    </p:spTree>
    <p:extLst>
      <p:ext uri="{BB962C8B-B14F-4D97-AF65-F5344CB8AC3E}">
        <p14:creationId xmlns:p14="http://schemas.microsoft.com/office/powerpoint/2010/main" val="1780532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4FB8858C-031E-4662-8890-DAD270150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968"/>
            <a:ext cx="12192000" cy="550606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CBA6AFF-EF8E-4E95-AE18-8EE4391CD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950" y="1772920"/>
            <a:ext cx="1315720" cy="131572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DDED5B8-7D52-4D90-8BCC-552EB501E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" y="5140960"/>
            <a:ext cx="944880" cy="944880"/>
          </a:xfrm>
          <a:prstGeom prst="rect">
            <a:avLst/>
          </a:prstGeom>
        </p:spPr>
      </p:pic>
      <p:sp>
        <p:nvSpPr>
          <p:cNvPr id="28" name="Horizontal Funnel Diagram AIDA">
            <a:extLst>
              <a:ext uri="{FF2B5EF4-FFF2-40B4-BE49-F238E27FC236}">
                <a16:creationId xmlns:a16="http://schemas.microsoft.com/office/drawing/2014/main" id="{A533BA87-096F-4564-A0EB-14684127B6AA}"/>
              </a:ext>
            </a:extLst>
          </p:cNvPr>
          <p:cNvSpPr txBox="1">
            <a:spLocks/>
          </p:cNvSpPr>
          <p:nvPr/>
        </p:nvSpPr>
        <p:spPr>
          <a:xfrm>
            <a:off x="10160" y="55879"/>
            <a:ext cx="12136120" cy="523241"/>
          </a:xfrm>
          <a:prstGeom prst="rect">
            <a:avLst/>
          </a:prstGeom>
        </p:spPr>
        <p:txBody>
          <a:bodyPr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465368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465368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465368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465368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465368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465368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465368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465368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465368"/>
                </a:solidFill>
                <a:uFillTx/>
                <a:latin typeface="+mn-lt"/>
                <a:ea typeface="+mn-ea"/>
                <a:cs typeface="+mn-cs"/>
                <a:sym typeface="Open Sans Light"/>
              </a:defRPr>
            </a:lvl9pPr>
          </a:lstStyle>
          <a:p>
            <a:pPr algn="ctr" hangingPunct="1"/>
            <a:r>
              <a:rPr lang="fr-FR" sz="3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Montserrat Bold"/>
                <a:ea typeface="Open Sans"/>
                <a:cs typeface="Open Sans"/>
                <a:sym typeface="Open Sans"/>
              </a:rPr>
              <a:t>Tyrannosaures VS Homo-sapiens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7EBBD07-FBCF-4E07-B765-4000087DCFF3}"/>
              </a:ext>
            </a:extLst>
          </p:cNvPr>
          <p:cNvSpPr/>
          <p:nvPr/>
        </p:nvSpPr>
        <p:spPr>
          <a:xfrm>
            <a:off x="9240520" y="889000"/>
            <a:ext cx="873760" cy="5435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1030314-5123-4903-BA71-E43B8D50D9F7}"/>
              </a:ext>
            </a:extLst>
          </p:cNvPr>
          <p:cNvSpPr/>
          <p:nvPr/>
        </p:nvSpPr>
        <p:spPr>
          <a:xfrm>
            <a:off x="9281160" y="4236720"/>
            <a:ext cx="873760" cy="5435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092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0B0E37D-D847-4034-9741-012AD48B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947" y="614122"/>
            <a:ext cx="7816106" cy="4855756"/>
          </a:xfrm>
          <a:prstGeom prst="rect">
            <a:avLst/>
          </a:prstGeom>
        </p:spPr>
      </p:pic>
      <p:sp>
        <p:nvSpPr>
          <p:cNvPr id="14" name="Sous-titre 2">
            <a:extLst>
              <a:ext uri="{FF2B5EF4-FFF2-40B4-BE49-F238E27FC236}">
                <a16:creationId xmlns:a16="http://schemas.microsoft.com/office/drawing/2014/main" id="{C683891D-E0A7-4FBE-AFCE-159027D95C7C}"/>
              </a:ext>
            </a:extLst>
          </p:cNvPr>
          <p:cNvSpPr txBox="1">
            <a:spLocks/>
          </p:cNvSpPr>
          <p:nvPr/>
        </p:nvSpPr>
        <p:spPr>
          <a:xfrm>
            <a:off x="0" y="6431280"/>
            <a:ext cx="12192000" cy="37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bg1"/>
                </a:solidFill>
              </a:rPr>
              <a:t>Suat TOPSU  -  suat@erganeo.com      |      30 rue de Gramont 75002 Paris      |       www.lencify.eu</a:t>
            </a:r>
          </a:p>
        </p:txBody>
      </p:sp>
    </p:spTree>
    <p:extLst>
      <p:ext uri="{BB962C8B-B14F-4D97-AF65-F5344CB8AC3E}">
        <p14:creationId xmlns:p14="http://schemas.microsoft.com/office/powerpoint/2010/main" val="57122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voiture, route, extérieur, rue&#10;&#10;Description générée automatiquement">
            <a:extLst>
              <a:ext uri="{FF2B5EF4-FFF2-40B4-BE49-F238E27FC236}">
                <a16:creationId xmlns:a16="http://schemas.microsoft.com/office/drawing/2014/main" id="{CA57AC5D-0FC4-4398-A5F5-E49BFD761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250" y="140603"/>
            <a:ext cx="9931400" cy="657679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2C06DD2-BC05-4E14-96E1-66B625B40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00"/>
            <a:ext cx="11303000" cy="13255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2007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B87D50A-EEF3-4463-8EBF-A03407725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3066734"/>
            <a:ext cx="1835150" cy="108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624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C06DD2-BC05-4E14-96E1-66B625B40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" y="63500"/>
            <a:ext cx="11296650" cy="13255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2010</a:t>
            </a:r>
          </a:p>
        </p:txBody>
      </p:sp>
      <p:pic>
        <p:nvPicPr>
          <p:cNvPr id="4" name="Image 3" descr="Une image contenant texte, intérieur, ordinateur, personne&#10;&#10;Description générée automatiquement">
            <a:extLst>
              <a:ext uri="{FF2B5EF4-FFF2-40B4-BE49-F238E27FC236}">
                <a16:creationId xmlns:a16="http://schemas.microsoft.com/office/drawing/2014/main" id="{83A9FA8E-9823-4D9C-A71F-473546A05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113"/>
            <a:ext cx="12192000" cy="4801773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DFE84BF-2904-4A19-9B81-A3C9593DC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1156654"/>
            <a:ext cx="1547805" cy="91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142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E27F2B-48BB-438B-ACCA-77598D5AC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60" y="2766218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De Chercheur à Entrepreneur…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775E90-1EFA-40DB-95E7-383ACBB86A3B}"/>
              </a:ext>
            </a:extLst>
          </p:cNvPr>
          <p:cNvSpPr txBox="1"/>
          <p:nvPr/>
        </p:nvSpPr>
        <p:spPr>
          <a:xfrm>
            <a:off x="889000" y="2058332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2012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373197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intérieur, plusieurs&#10;&#10;Description générée automatiquement">
            <a:extLst>
              <a:ext uri="{FF2B5EF4-FFF2-40B4-BE49-F238E27FC236}">
                <a16:creationId xmlns:a16="http://schemas.microsoft.com/office/drawing/2014/main" id="{B05C3CEF-0ABE-4274-BB72-05FECB74F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D6EF160-7990-49B8-A444-F0DB3DB5D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310" y="5688014"/>
            <a:ext cx="1835150" cy="108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736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73910F49-FC93-4874-8699-3C0FC31E1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86CD70B-EFFB-49B5-9B84-5F39E9234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5870" y="1212534"/>
            <a:ext cx="1029970" cy="6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616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, plafond, intérieur, plusieurs&#10;&#10;Description générée automatiquement">
            <a:extLst>
              <a:ext uri="{FF2B5EF4-FFF2-40B4-BE49-F238E27FC236}">
                <a16:creationId xmlns:a16="http://schemas.microsoft.com/office/drawing/2014/main" id="{FE692BFB-E236-4484-88E7-7B29C37F3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0B3C947-1BC4-40EC-9E5C-3662192D9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" y="5621974"/>
            <a:ext cx="1835150" cy="108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397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82A7B1-FE40-45F9-AB6D-A6839B6E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anchor="b">
            <a:normAutofit/>
          </a:bodyPr>
          <a:lstStyle/>
          <a:p>
            <a:r>
              <a:rPr lang="fr-FR" sz="3800" dirty="0">
                <a:solidFill>
                  <a:schemeClr val="bg1"/>
                </a:solidFill>
              </a:rPr>
              <a:t>Masque de plongée </a:t>
            </a:r>
            <a:r>
              <a:rPr lang="fr-FR" sz="3800" dirty="0" err="1">
                <a:solidFill>
                  <a:schemeClr val="bg1"/>
                </a:solidFill>
              </a:rPr>
              <a:t>LiFi</a:t>
            </a:r>
            <a:endParaRPr lang="fr-FR" sz="38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DAB76D-5681-4AF6-A9E2-61A3B5F6A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6" y="156302"/>
            <a:ext cx="5666547" cy="654539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DF635E-DBD0-4EA0-A908-9651AABDF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800" y="1909192"/>
            <a:ext cx="4713997" cy="3647710"/>
          </a:xfrm>
        </p:spPr>
        <p:txBody>
          <a:bodyPr>
            <a:normAutofit lnSpcReduction="10000"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Pour une communication sous marine plus naturelle</a:t>
            </a:r>
          </a:p>
          <a:p>
            <a:r>
              <a:rPr lang="fr-FR" sz="2000" dirty="0">
                <a:solidFill>
                  <a:schemeClr val="bg1"/>
                </a:solidFill>
              </a:rPr>
              <a:t>Le masque de plongée </a:t>
            </a:r>
            <a:r>
              <a:rPr lang="fr-FR" sz="2000" dirty="0" err="1">
                <a:solidFill>
                  <a:schemeClr val="bg1"/>
                </a:solidFill>
              </a:rPr>
              <a:t>LiFi</a:t>
            </a:r>
            <a:r>
              <a:rPr lang="fr-FR" sz="2000" dirty="0">
                <a:solidFill>
                  <a:schemeClr val="bg1"/>
                </a:solidFill>
              </a:rPr>
              <a:t> utilise la lumière pour transmettre la voix d'un plongeur à un autre. Pour cela, nous avons développé une LED de couleur vert menthe pour assurer une pénétration dans l'eau optimale.</a:t>
            </a:r>
          </a:p>
          <a:p>
            <a:r>
              <a:rPr lang="fr-FR" sz="2000" dirty="0">
                <a:solidFill>
                  <a:schemeClr val="bg1"/>
                </a:solidFill>
              </a:rPr>
              <a:t>Ainsi, vous pouvez parler au plongeur avec qui vous avez établi un contact visuel. Ce mode d’interaction fluide et intuitif ne nécessite donc aucune  action manuelle.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>
            <a:extLst>
              <a:ext uri="{FF2B5EF4-FFF2-40B4-BE49-F238E27FC236}">
                <a16:creationId xmlns:a16="http://schemas.microsoft.com/office/drawing/2014/main" id="{519FDB60-EE55-4810-9C6A-972CF170A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5471" y="5905918"/>
            <a:ext cx="1273810" cy="75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7185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3EF02F8069FA4780751525502B1ACD" ma:contentTypeVersion="13" ma:contentTypeDescription="Create a new document." ma:contentTypeScope="" ma:versionID="2b3dceaf1d0a29fe70259f6bb1ec0d23">
  <xsd:schema xmlns:xsd="http://www.w3.org/2001/XMLSchema" xmlns:xs="http://www.w3.org/2001/XMLSchema" xmlns:p="http://schemas.microsoft.com/office/2006/metadata/properties" xmlns:ns3="3afd2b50-fd7e-4c7e-a000-47af7a44d872" xmlns:ns4="b7174bba-0ad9-4750-8fd0-29812ccc36c1" targetNamespace="http://schemas.microsoft.com/office/2006/metadata/properties" ma:root="true" ma:fieldsID="68538d1168152867062c543657360cfe" ns3:_="" ns4:_="">
    <xsd:import namespace="3afd2b50-fd7e-4c7e-a000-47af7a44d872"/>
    <xsd:import namespace="b7174bba-0ad9-4750-8fd0-29812ccc36c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fd2b50-fd7e-4c7e-a000-47af7a44d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174bba-0ad9-4750-8fd0-29812ccc36c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18FE48-3B8F-4E4D-BB15-ADDFE003FA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C204EE-4E6C-410B-BEF9-F727FDBB5D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fd2b50-fd7e-4c7e-a000-47af7a44d872"/>
    <ds:schemaRef ds:uri="b7174bba-0ad9-4750-8fd0-29812ccc36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62B119-C9BF-4C24-86E2-915B37CAD164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b7174bba-0ad9-4750-8fd0-29812ccc36c1"/>
    <ds:schemaRef ds:uri="3afd2b50-fd7e-4c7e-a000-47af7a44d872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324</Words>
  <Application>Microsoft Office PowerPoint</Application>
  <PresentationFormat>Grand écran</PresentationFormat>
  <Paragraphs>37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Montserrat Bold</vt:lpstr>
      <vt:lpstr>Thème Office</vt:lpstr>
      <vt:lpstr>Du Laboratoire au Marché  La Propriété Intellectuelle vue par un chercheur</vt:lpstr>
      <vt:lpstr>« Le savoir est la seule matière qui s’accroît quand on la partage. »                                                           Socrate</vt:lpstr>
      <vt:lpstr>2007</vt:lpstr>
      <vt:lpstr>2010</vt:lpstr>
      <vt:lpstr>De Chercheur à Entrepreneur…</vt:lpstr>
      <vt:lpstr>Présentation PowerPoint</vt:lpstr>
      <vt:lpstr>Présentation PowerPoint</vt:lpstr>
      <vt:lpstr>Présentation PowerPoint</vt:lpstr>
      <vt:lpstr>Masque de plongée LiFi</vt:lpstr>
      <vt:lpstr>“Le savoir est la seule matière qui s’accroît quand on la partage.”</vt:lpstr>
      <vt:lpstr>A quoi m’a servi de déposer des brevets ?</vt:lpstr>
      <vt:lpstr>De Entrepreneur  à  Investisseur…</vt:lpstr>
      <vt:lpstr>Présentation PowerPoint</vt:lpstr>
      <vt:lpstr>Présentation PowerPoint</vt:lpstr>
      <vt:lpstr>Une stratégie Brevets en 3 dimensions</vt:lpstr>
      <vt:lpstr>Il faut rendre aussi simple pour un entrepreneur de se créer un fond de portefeuille de +100 brevets en licence non exclusive que de regarder une série sur Netflix !</vt:lpstr>
      <vt:lpstr>On estime que seulement 20% des brevets déposés par un établissement de recherche sont licenciés.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Laboratoire au Marché  La Propriété intellectuelle vue par un chercheur</dc:title>
  <dc:creator>Suat TOPSU</dc:creator>
  <cp:lastModifiedBy>amaury catrice</cp:lastModifiedBy>
  <cp:revision>6</cp:revision>
  <cp:lastPrinted>2021-11-29T11:32:58Z</cp:lastPrinted>
  <dcterms:created xsi:type="dcterms:W3CDTF">2021-11-28T15:36:53Z</dcterms:created>
  <dcterms:modified xsi:type="dcterms:W3CDTF">2021-11-29T11:37:54Z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0x010100113EF02F8069FA4780751525502B1ACD</vt:lpwstr>
  </property>
</Properties>
</file>