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a82ac8008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a82ac8008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a82ac80088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a82ac80088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a82ac80088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a82ac8008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a82ac80088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a82ac8008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a:ln cap="flat" cmpd="sng" w="9525">
            <a:solidFill>
              <a:schemeClr val="accent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accent1"/>
                </a:solidFill>
              </a:rPr>
              <a:t>Comité Public/Privé LES France</a:t>
            </a:r>
            <a:r>
              <a:rPr lang="en"/>
              <a:t> - </a:t>
            </a:r>
            <a:r>
              <a:rPr lang="en" sz="1800"/>
              <a:t>AG LES France 8 décembre</a:t>
            </a:r>
            <a:r>
              <a:rPr lang="en" sz="1688"/>
              <a:t> 2022</a:t>
            </a:r>
            <a:endParaRPr sz="1688"/>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lang="en" sz="1311">
                <a:solidFill>
                  <a:schemeClr val="dk1"/>
                </a:solidFill>
              </a:rPr>
              <a:t>Comité Privé-Public relancé en 2021 </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lang="en" sz="1311">
                <a:solidFill>
                  <a:schemeClr val="dk1"/>
                </a:solidFill>
              </a:rPr>
              <a:t>4 co-présidentes :</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0" lvl="0" marL="457200" rtl="0" algn="l">
              <a:lnSpc>
                <a:spcPct val="100000"/>
              </a:lnSpc>
              <a:spcBef>
                <a:spcPts val="0"/>
              </a:spcBef>
              <a:spcAft>
                <a:spcPts val="0"/>
              </a:spcAft>
              <a:buNone/>
            </a:pPr>
            <a:r>
              <a:rPr lang="en" sz="1311">
                <a:solidFill>
                  <a:schemeClr val="dk1"/>
                </a:solidFill>
              </a:rPr>
              <a:t>-</a:t>
            </a:r>
            <a:r>
              <a:rPr b="1" lang="en" sz="1311">
                <a:solidFill>
                  <a:schemeClr val="dk1"/>
                </a:solidFill>
              </a:rPr>
              <a:t> Frédérique Potin</a:t>
            </a:r>
            <a:r>
              <a:rPr lang="en" sz="1311">
                <a:solidFill>
                  <a:schemeClr val="dk1"/>
                </a:solidFill>
              </a:rPr>
              <a:t>, Avocate - Cabinet Simmons &amp; Simmons </a:t>
            </a:r>
            <a:endParaRPr sz="1311">
              <a:solidFill>
                <a:schemeClr val="dk1"/>
              </a:solidFill>
            </a:endParaRPr>
          </a:p>
          <a:p>
            <a:pPr indent="0" lvl="0" marL="457200" rtl="0" algn="l">
              <a:lnSpc>
                <a:spcPct val="100000"/>
              </a:lnSpc>
              <a:spcBef>
                <a:spcPts val="0"/>
              </a:spcBef>
              <a:spcAft>
                <a:spcPts val="0"/>
              </a:spcAft>
              <a:buNone/>
            </a:pPr>
            <a:r>
              <a:rPr lang="en" sz="1211">
                <a:solidFill>
                  <a:schemeClr val="dk1"/>
                </a:solidFill>
              </a:rPr>
              <a:t>(</a:t>
            </a:r>
            <a:r>
              <a:rPr i="1" lang="en" sz="1211">
                <a:solidFill>
                  <a:schemeClr val="dk1"/>
                </a:solidFill>
              </a:rPr>
              <a:t>en remplacement de Jean-Baptiste Sirand, Dassault Systems</a:t>
            </a:r>
            <a:r>
              <a:rPr lang="en" sz="1211">
                <a:solidFill>
                  <a:schemeClr val="dk1"/>
                </a:solidFill>
              </a:rPr>
              <a:t>))</a:t>
            </a:r>
            <a:endParaRPr sz="12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0" lvl="0" marL="457200" rtl="0" algn="l">
              <a:lnSpc>
                <a:spcPct val="100000"/>
              </a:lnSpc>
              <a:spcBef>
                <a:spcPts val="0"/>
              </a:spcBef>
              <a:spcAft>
                <a:spcPts val="0"/>
              </a:spcAft>
              <a:buNone/>
            </a:pPr>
            <a:r>
              <a:rPr lang="en" sz="1311">
                <a:solidFill>
                  <a:schemeClr val="dk1"/>
                </a:solidFill>
              </a:rPr>
              <a:t>- </a:t>
            </a:r>
            <a:r>
              <a:rPr b="1" lang="en" sz="1311">
                <a:solidFill>
                  <a:schemeClr val="dk1"/>
                </a:solidFill>
              </a:rPr>
              <a:t>Téodora Bolba, </a:t>
            </a:r>
            <a:r>
              <a:rPr lang="en" sz="1311">
                <a:solidFill>
                  <a:schemeClr val="dk1"/>
                </a:solidFill>
              </a:rPr>
              <a:t>Juriste Lead – Département Activités Juridiques R&amp;D &amp; GMPA)(Servier)</a:t>
            </a:r>
            <a:endParaRPr sz="1311">
              <a:solidFill>
                <a:schemeClr val="dk1"/>
              </a:solidFill>
            </a:endParaRPr>
          </a:p>
          <a:p>
            <a:pPr indent="0" lvl="0" marL="457200" rtl="0" algn="l">
              <a:lnSpc>
                <a:spcPct val="100000"/>
              </a:lnSpc>
              <a:spcBef>
                <a:spcPts val="0"/>
              </a:spcBef>
              <a:spcAft>
                <a:spcPts val="0"/>
              </a:spcAft>
              <a:buNone/>
            </a:pPr>
            <a:r>
              <a:rPr i="1" lang="en" sz="1211">
                <a:solidFill>
                  <a:schemeClr val="dk1"/>
                </a:solidFill>
              </a:rPr>
              <a:t>(en remplacement de Chloé Leprêtre (Servier))</a:t>
            </a:r>
            <a:endParaRPr i="1" sz="1211">
              <a:solidFill>
                <a:schemeClr val="dk1"/>
              </a:solidFill>
            </a:endParaRPr>
          </a:p>
          <a:p>
            <a:pPr indent="0" lvl="0" marL="457200" rtl="0" algn="l">
              <a:lnSpc>
                <a:spcPct val="100000"/>
              </a:lnSpc>
              <a:spcBef>
                <a:spcPts val="0"/>
              </a:spcBef>
              <a:spcAft>
                <a:spcPts val="0"/>
              </a:spcAft>
              <a:buNone/>
            </a:pPr>
            <a:r>
              <a:t/>
            </a:r>
            <a:endParaRPr i="1" sz="1211">
              <a:solidFill>
                <a:schemeClr val="dk1"/>
              </a:solidFill>
            </a:endParaRPr>
          </a:p>
          <a:p>
            <a:pPr indent="0" lvl="0" marL="457200" rtl="0" algn="l">
              <a:lnSpc>
                <a:spcPct val="100000"/>
              </a:lnSpc>
              <a:spcBef>
                <a:spcPts val="0"/>
              </a:spcBef>
              <a:spcAft>
                <a:spcPts val="0"/>
              </a:spcAft>
              <a:buNone/>
            </a:pPr>
            <a:r>
              <a:rPr lang="en" sz="1311">
                <a:solidFill>
                  <a:schemeClr val="dk1"/>
                </a:solidFill>
              </a:rPr>
              <a:t>- </a:t>
            </a:r>
            <a:r>
              <a:rPr b="1" lang="en" sz="1311">
                <a:solidFill>
                  <a:schemeClr val="dk1"/>
                </a:solidFill>
              </a:rPr>
              <a:t>Marie-Pierre de Lambilly</a:t>
            </a:r>
            <a:r>
              <a:rPr lang="en" sz="1311">
                <a:solidFill>
                  <a:schemeClr val="dk1"/>
                </a:solidFill>
              </a:rPr>
              <a:t>, Associée- Mandataire EP et FR (Cabinet Camus-Lebkiri).</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0" lvl="0" marL="457200" rtl="0" algn="l">
              <a:lnSpc>
                <a:spcPct val="100000"/>
              </a:lnSpc>
              <a:spcBef>
                <a:spcPts val="0"/>
              </a:spcBef>
              <a:spcAft>
                <a:spcPts val="0"/>
              </a:spcAft>
              <a:buNone/>
            </a:pPr>
            <a:r>
              <a:rPr lang="en" sz="1311">
                <a:solidFill>
                  <a:schemeClr val="dk1"/>
                </a:solidFill>
              </a:rPr>
              <a:t>- </a:t>
            </a:r>
            <a:r>
              <a:rPr b="1" lang="en" sz="1311">
                <a:solidFill>
                  <a:schemeClr val="dk1"/>
                </a:solidFill>
              </a:rPr>
              <a:t>Gwenaelle Bouma-Morio</a:t>
            </a:r>
            <a:r>
              <a:rPr lang="en" sz="1311">
                <a:solidFill>
                  <a:schemeClr val="dk1"/>
                </a:solidFill>
              </a:rPr>
              <a:t>, Directeur Juridique PI (Air Liquide) </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0" lvl="0" marL="0" rtl="0" algn="l">
              <a:spcBef>
                <a:spcPts val="0"/>
              </a:spcBef>
              <a:spcAft>
                <a:spcPts val="1200"/>
              </a:spcAft>
              <a:buNone/>
            </a:pPr>
            <a:r>
              <a:t/>
            </a:r>
            <a:endParaRPr/>
          </a:p>
        </p:txBody>
      </p:sp>
      <p:pic>
        <p:nvPicPr>
          <p:cNvPr id="56" name="Google Shape;56;p13"/>
          <p:cNvPicPr preferRelativeResize="0"/>
          <p:nvPr/>
        </p:nvPicPr>
        <p:blipFill>
          <a:blip r:embed="rId3">
            <a:alphaModFix/>
          </a:blip>
          <a:stretch>
            <a:fillRect/>
          </a:stretch>
        </p:blipFill>
        <p:spPr>
          <a:xfrm>
            <a:off x="5688400" y="1439800"/>
            <a:ext cx="987275" cy="912550"/>
          </a:xfrm>
          <a:prstGeom prst="rect">
            <a:avLst/>
          </a:prstGeom>
          <a:noFill/>
          <a:ln>
            <a:noFill/>
          </a:ln>
        </p:spPr>
      </p:pic>
      <p:pic>
        <p:nvPicPr>
          <p:cNvPr id="57" name="Google Shape;57;p13"/>
          <p:cNvPicPr preferRelativeResize="0"/>
          <p:nvPr/>
        </p:nvPicPr>
        <p:blipFill>
          <a:blip r:embed="rId4">
            <a:alphaModFix/>
          </a:blip>
          <a:stretch>
            <a:fillRect/>
          </a:stretch>
        </p:blipFill>
        <p:spPr>
          <a:xfrm>
            <a:off x="5325450" y="3839350"/>
            <a:ext cx="846750" cy="1048200"/>
          </a:xfrm>
          <a:prstGeom prst="rect">
            <a:avLst/>
          </a:prstGeom>
          <a:noFill/>
          <a:ln>
            <a:noFill/>
          </a:ln>
        </p:spPr>
      </p:pic>
      <p:pic>
        <p:nvPicPr>
          <p:cNvPr id="58" name="Google Shape;58;p13"/>
          <p:cNvPicPr preferRelativeResize="0"/>
          <p:nvPr/>
        </p:nvPicPr>
        <p:blipFill rotWithShape="1">
          <a:blip r:embed="rId5">
            <a:alphaModFix/>
          </a:blip>
          <a:srcRect b="32083" l="0" r="0" t="0"/>
          <a:stretch/>
        </p:blipFill>
        <p:spPr>
          <a:xfrm>
            <a:off x="6675675" y="3354325"/>
            <a:ext cx="1102987" cy="1048200"/>
          </a:xfrm>
          <a:prstGeom prst="rect">
            <a:avLst/>
          </a:prstGeom>
          <a:noFill/>
          <a:ln>
            <a:noFill/>
          </a:ln>
        </p:spPr>
      </p:pic>
      <p:pic>
        <p:nvPicPr>
          <p:cNvPr id="59" name="Google Shape;59;p13"/>
          <p:cNvPicPr preferRelativeResize="0"/>
          <p:nvPr/>
        </p:nvPicPr>
        <p:blipFill>
          <a:blip r:embed="rId6">
            <a:alphaModFix/>
          </a:blip>
          <a:stretch>
            <a:fillRect/>
          </a:stretch>
        </p:blipFill>
        <p:spPr>
          <a:xfrm>
            <a:off x="7709375" y="2183300"/>
            <a:ext cx="912550" cy="912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solidFill>
                  <a:schemeClr val="accent1"/>
                </a:solidFill>
              </a:rPr>
              <a:t>Comité Public/Privé LES France </a:t>
            </a:r>
            <a:endParaRPr>
              <a:solidFill>
                <a:schemeClr val="accent1"/>
              </a:solidFill>
            </a:endParaRPr>
          </a:p>
        </p:txBody>
      </p:sp>
      <p:sp>
        <p:nvSpPr>
          <p:cNvPr id="65" name="Google Shape;65;p14"/>
          <p:cNvSpPr txBox="1"/>
          <p:nvPr>
            <p:ph idx="1" type="body"/>
          </p:nvPr>
        </p:nvSpPr>
        <p:spPr>
          <a:xfrm>
            <a:off x="311700" y="1152475"/>
            <a:ext cx="8520600" cy="3704100"/>
          </a:xfrm>
          <a:prstGeom prst="rect">
            <a:avLst/>
          </a:prstGeom>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lang="en" sz="1311">
                <a:solidFill>
                  <a:schemeClr val="dk1"/>
                </a:solidFill>
              </a:rPr>
              <a:t>Organisation de :</a:t>
            </a:r>
            <a:endParaRPr sz="1311">
              <a:solidFill>
                <a:schemeClr val="dk1"/>
              </a:solidFill>
            </a:endParaRPr>
          </a:p>
          <a:p>
            <a:pPr indent="-311855" lvl="1" marL="914400" rtl="0" algn="l">
              <a:lnSpc>
                <a:spcPct val="100000"/>
              </a:lnSpc>
              <a:spcBef>
                <a:spcPts val="0"/>
              </a:spcBef>
              <a:spcAft>
                <a:spcPts val="0"/>
              </a:spcAft>
              <a:buClr>
                <a:schemeClr val="dk1"/>
              </a:buClr>
              <a:buSzPts val="1311"/>
              <a:buChar char="○"/>
            </a:pPr>
            <a:r>
              <a:rPr b="1" lang="en" sz="1311">
                <a:solidFill>
                  <a:schemeClr val="dk1"/>
                </a:solidFill>
              </a:rPr>
              <a:t>5 réunions</a:t>
            </a:r>
            <a:r>
              <a:rPr lang="en" sz="1311">
                <a:solidFill>
                  <a:schemeClr val="dk1"/>
                </a:solidFill>
              </a:rPr>
              <a:t> tenues avec le Comité composé d’une 20aine de personnes venant de différents horizons (industriels, académiques, SATT, avocats, CPI, etc.) dont une conférence annuelle organisée en présentiel et à distance début juin 2022 (réunissant une 60aine de personnes)</a:t>
            </a:r>
            <a:endParaRPr sz="1311">
              <a:solidFill>
                <a:schemeClr val="dk1"/>
              </a:solidFill>
            </a:endParaRPr>
          </a:p>
          <a:p>
            <a:pPr indent="0" lvl="0" marL="914400" rtl="0" algn="l">
              <a:lnSpc>
                <a:spcPct val="100000"/>
              </a:lnSpc>
              <a:spcBef>
                <a:spcPts val="0"/>
              </a:spcBef>
              <a:spcAft>
                <a:spcPts val="0"/>
              </a:spcAft>
              <a:buNone/>
            </a:pPr>
            <a:r>
              <a:rPr lang="en" sz="1311">
                <a:solidFill>
                  <a:schemeClr val="dk1"/>
                </a:solidFill>
              </a:rPr>
              <a:t> </a:t>
            </a:r>
            <a:endParaRPr sz="1311">
              <a:solidFill>
                <a:schemeClr val="dk1"/>
              </a:solidFill>
            </a:endParaRPr>
          </a:p>
          <a:p>
            <a:pPr indent="-311855" lvl="1" marL="914400" rtl="0" algn="l">
              <a:lnSpc>
                <a:spcPct val="100000"/>
              </a:lnSpc>
              <a:spcBef>
                <a:spcPts val="0"/>
              </a:spcBef>
              <a:spcAft>
                <a:spcPts val="0"/>
              </a:spcAft>
              <a:buClr>
                <a:schemeClr val="dk1"/>
              </a:buClr>
              <a:buSzPts val="1311"/>
              <a:buChar char="○"/>
            </a:pPr>
            <a:r>
              <a:rPr b="1" lang="en" sz="1311">
                <a:solidFill>
                  <a:schemeClr val="dk1"/>
                </a:solidFill>
              </a:rPr>
              <a:t>présentations et interventions d’invités experts </a:t>
            </a:r>
            <a:r>
              <a:rPr lang="en" sz="1311">
                <a:solidFill>
                  <a:schemeClr val="dk1"/>
                </a:solidFill>
              </a:rPr>
              <a:t>sur différentes thématiques au cours de l'année 2022, concernant les relations entre la recherche publique française et les entreprises privées.  </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lang="en" sz="1311">
                <a:solidFill>
                  <a:schemeClr val="dk1"/>
                </a:solidFill>
              </a:rPr>
              <a:t>De nombreux sujets de grand intérêt ont été abordés, parmi lesquels :</a:t>
            </a:r>
            <a:endParaRPr sz="1311">
              <a:solidFill>
                <a:schemeClr val="dk1"/>
              </a:solidFill>
            </a:endParaRPr>
          </a:p>
          <a:p>
            <a:pPr indent="0" lvl="0" marL="0" rtl="0" algn="ctr">
              <a:lnSpc>
                <a:spcPct val="100000"/>
              </a:lnSpc>
              <a:spcBef>
                <a:spcPts val="0"/>
              </a:spcBef>
              <a:spcAft>
                <a:spcPts val="0"/>
              </a:spcAft>
              <a:buNone/>
            </a:pPr>
            <a:r>
              <a:t/>
            </a:r>
            <a:endParaRPr sz="1311">
              <a:solidFill>
                <a:schemeClr val="dk1"/>
              </a:solidFill>
            </a:endParaRPr>
          </a:p>
          <a:p>
            <a:pPr indent="0" lvl="0" marL="0" rtl="0" algn="ctr">
              <a:lnSpc>
                <a:spcPct val="100000"/>
              </a:lnSpc>
              <a:spcBef>
                <a:spcPts val="0"/>
              </a:spcBef>
              <a:spcAft>
                <a:spcPts val="0"/>
              </a:spcAft>
              <a:buNone/>
            </a:pPr>
            <a:r>
              <a:t/>
            </a:r>
            <a:endParaRPr sz="1311">
              <a:solidFill>
                <a:schemeClr val="dk1"/>
              </a:solidFill>
            </a:endParaRPr>
          </a:p>
          <a:p>
            <a:pPr indent="0" lvl="0" marL="0" rtl="0" algn="l">
              <a:lnSpc>
                <a:spcPct val="100000"/>
              </a:lnSpc>
              <a:spcBef>
                <a:spcPts val="0"/>
              </a:spcBef>
              <a:spcAft>
                <a:spcPts val="0"/>
              </a:spcAft>
              <a:buNone/>
            </a:pPr>
            <a:r>
              <a:rPr lang="en" sz="1311">
                <a:solidFill>
                  <a:schemeClr val="dk1"/>
                </a:solidFill>
              </a:rPr>
              <a:t>1°) </a:t>
            </a:r>
            <a:r>
              <a:rPr b="1" lang="en" sz="1311">
                <a:solidFill>
                  <a:schemeClr val="dk1"/>
                </a:solidFill>
              </a:rPr>
              <a:t>Comment gérer la responsabilité, la confidentialité et la copropriété dans les conventions de transfert de technologie conclues avec les établissements publics?  </a:t>
            </a:r>
            <a:endParaRPr b="1" sz="1311">
              <a:solidFill>
                <a:schemeClr val="dk1"/>
              </a:solidFill>
            </a:endParaRPr>
          </a:p>
          <a:p>
            <a:pPr indent="0" lvl="0" marL="0" rtl="0" algn="l">
              <a:lnSpc>
                <a:spcPct val="100000"/>
              </a:lnSpc>
              <a:spcBef>
                <a:spcPts val="0"/>
              </a:spcBef>
              <a:spcAft>
                <a:spcPts val="0"/>
              </a:spcAft>
              <a:buNone/>
            </a:pPr>
            <a:r>
              <a:t/>
            </a:r>
            <a:endParaRPr sz="1311">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311">
                <a:solidFill>
                  <a:schemeClr val="dk1"/>
                </a:solidFill>
              </a:rPr>
              <a:t>=&gt; La structure particulière de la recherche publique française soulève des questions complexes pour les acteurs privés qui souhaitent conclure des accords de collaboration, de développement et/ou de licence avec des établissements publics.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solidFill>
                  <a:schemeClr val="accent1"/>
                </a:solidFill>
              </a:rPr>
              <a:t>Comité Public/Privé LES France </a:t>
            </a:r>
            <a:endParaRPr>
              <a:solidFill>
                <a:schemeClr val="accent1"/>
              </a:solidFill>
            </a:endParaRPr>
          </a:p>
          <a:p>
            <a:pPr indent="0" lvl="0" marL="0" rtl="0" algn="l">
              <a:spcBef>
                <a:spcPts val="0"/>
              </a:spcBef>
              <a:spcAft>
                <a:spcPts val="0"/>
              </a:spcAft>
              <a:buNone/>
            </a:pPr>
            <a:r>
              <a:t/>
            </a:r>
            <a:endParaRPr>
              <a:solidFill>
                <a:schemeClr val="accent1"/>
              </a:solidFill>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311">
                <a:solidFill>
                  <a:schemeClr val="dk1"/>
                </a:solidFill>
              </a:rPr>
              <a:t>2) </a:t>
            </a:r>
            <a:r>
              <a:rPr b="1" lang="en" sz="1311">
                <a:solidFill>
                  <a:schemeClr val="dk1"/>
                </a:solidFill>
              </a:rPr>
              <a:t>Les p</a:t>
            </a:r>
            <a:r>
              <a:rPr b="1" lang="en" sz="1311">
                <a:solidFill>
                  <a:schemeClr val="dk1"/>
                </a:solidFill>
              </a:rPr>
              <a:t>artenariats de recherche avec les SATT, entités privées dédiées à la valorisation et à l'exploitation des résultats de la recherche publique.  </a:t>
            </a:r>
            <a:endParaRPr b="1" sz="1311">
              <a:solidFill>
                <a:schemeClr val="dk1"/>
              </a:solidFill>
            </a:endParaRPr>
          </a:p>
          <a:p>
            <a:pPr indent="0" lvl="0" marL="0" rtl="0" algn="l">
              <a:lnSpc>
                <a:spcPct val="100000"/>
              </a:lnSpc>
              <a:spcBef>
                <a:spcPts val="0"/>
              </a:spcBef>
              <a:spcAft>
                <a:spcPts val="0"/>
              </a:spcAft>
              <a:buNone/>
            </a:pPr>
            <a:r>
              <a:t/>
            </a:r>
            <a:endParaRPr b="1" sz="1311">
              <a:solidFill>
                <a:schemeClr val="dk1"/>
              </a:solidFill>
            </a:endParaRPr>
          </a:p>
          <a:p>
            <a:pPr indent="0" lvl="0" marL="0" rtl="0" algn="l">
              <a:lnSpc>
                <a:spcPct val="100000"/>
              </a:lnSpc>
              <a:spcBef>
                <a:spcPts val="0"/>
              </a:spcBef>
              <a:spcAft>
                <a:spcPts val="0"/>
              </a:spcAft>
              <a:buNone/>
            </a:pPr>
            <a:r>
              <a:rPr lang="en" sz="1311">
                <a:solidFill>
                  <a:schemeClr val="dk1"/>
                </a:solidFill>
              </a:rPr>
              <a:t>=&gt; La présentation a guidé les participants sur le périmètre d’intervention des SATT et leurs pratiques de contractualisation.</a:t>
            </a:r>
            <a:endParaRPr sz="1311">
              <a:solidFill>
                <a:schemeClr val="dk1"/>
              </a:solidFill>
            </a:endParaRPr>
          </a:p>
          <a:p>
            <a:pPr indent="0" lvl="0" marL="0" rtl="0" algn="ctr">
              <a:lnSpc>
                <a:spcPct val="100000"/>
              </a:lnSpc>
              <a:spcBef>
                <a:spcPts val="0"/>
              </a:spcBef>
              <a:spcAft>
                <a:spcPts val="0"/>
              </a:spcAft>
              <a:buNone/>
            </a:pPr>
            <a:r>
              <a:t/>
            </a:r>
            <a:endParaRPr sz="1311">
              <a:solidFill>
                <a:schemeClr val="dk1"/>
              </a:solidFill>
            </a:endParaRPr>
          </a:p>
          <a:p>
            <a:pPr indent="0" lvl="0" marL="0" rtl="0" algn="ctr">
              <a:lnSpc>
                <a:spcPct val="100000"/>
              </a:lnSpc>
              <a:spcBef>
                <a:spcPts val="0"/>
              </a:spcBef>
              <a:spcAft>
                <a:spcPts val="0"/>
              </a:spcAft>
              <a:buClr>
                <a:schemeClr val="dk1"/>
              </a:buClr>
              <a:buSzPts val="1100"/>
              <a:buFont typeface="Arial"/>
              <a:buNone/>
            </a:pPr>
            <a:r>
              <a:t/>
            </a:r>
            <a:endParaRPr sz="1311">
              <a:solidFill>
                <a:schemeClr val="dk1"/>
              </a:solidFill>
            </a:endParaRPr>
          </a:p>
          <a:p>
            <a:pPr indent="0" lvl="0" marL="0" rtl="0" algn="l">
              <a:lnSpc>
                <a:spcPct val="100000"/>
              </a:lnSpc>
              <a:spcBef>
                <a:spcPts val="0"/>
              </a:spcBef>
              <a:spcAft>
                <a:spcPts val="0"/>
              </a:spcAft>
              <a:buNone/>
            </a:pPr>
            <a:r>
              <a:rPr lang="en" sz="1311">
                <a:solidFill>
                  <a:schemeClr val="dk1"/>
                </a:solidFill>
              </a:rPr>
              <a:t>3) </a:t>
            </a:r>
            <a:r>
              <a:rPr b="1" lang="en" sz="1311">
                <a:solidFill>
                  <a:schemeClr val="dk1"/>
                </a:solidFill>
              </a:rPr>
              <a:t>Le rôle du "mandataire unique" dans la recherche publique.  </a:t>
            </a:r>
            <a:endParaRPr b="1" sz="1311">
              <a:solidFill>
                <a:schemeClr val="dk1"/>
              </a:solidFill>
            </a:endParaRPr>
          </a:p>
          <a:p>
            <a:pPr indent="0" lvl="0" marL="0" rtl="0" algn="l">
              <a:lnSpc>
                <a:spcPct val="100000"/>
              </a:lnSpc>
              <a:spcBef>
                <a:spcPts val="0"/>
              </a:spcBef>
              <a:spcAft>
                <a:spcPts val="0"/>
              </a:spcAft>
              <a:buNone/>
            </a:pPr>
            <a:r>
              <a:t/>
            </a:r>
            <a:endParaRPr b="1" sz="1311">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sz="1311">
                <a:solidFill>
                  <a:schemeClr val="dk1"/>
                </a:solidFill>
              </a:rPr>
              <a:t>=&gt; Nous avons examiné comment les récentes dispositions légales françaises ont modifié le régime précédent et les conséquences pour les entreprises privées négociant avec la recherche publique française.</a:t>
            </a:r>
            <a:endParaRPr sz="1311">
              <a:solidFill>
                <a:schemeClr val="dk1"/>
              </a:solidFill>
            </a:endParaRPr>
          </a:p>
          <a:p>
            <a:pPr indent="0" lvl="0" marL="0" rtl="0" algn="ctr">
              <a:lnSpc>
                <a:spcPct val="100000"/>
              </a:lnSpc>
              <a:spcBef>
                <a:spcPts val="0"/>
              </a:spcBef>
              <a:spcAft>
                <a:spcPts val="0"/>
              </a:spcAft>
              <a:buClr>
                <a:schemeClr val="dk1"/>
              </a:buClr>
              <a:buSzPts val="1100"/>
              <a:buFont typeface="Arial"/>
              <a:buNone/>
            </a:pPr>
            <a:r>
              <a:rPr lang="en" sz="1311">
                <a:solidFill>
                  <a:schemeClr val="dk1"/>
                </a:solidFill>
              </a:rPr>
              <a:t> </a:t>
            </a:r>
            <a:endParaRPr sz="1311">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solidFill>
                  <a:schemeClr val="accent1"/>
                </a:solidFill>
              </a:rPr>
              <a:t>Comité Public/Privé LES France</a:t>
            </a:r>
            <a:endParaRPr/>
          </a:p>
        </p:txBody>
      </p:sp>
      <p:sp>
        <p:nvSpPr>
          <p:cNvPr id="77" name="Google Shape;77;p16"/>
          <p:cNvSpPr txBox="1"/>
          <p:nvPr>
            <p:ph idx="1" type="body"/>
          </p:nvPr>
        </p:nvSpPr>
        <p:spPr>
          <a:xfrm>
            <a:off x="409200" y="1128100"/>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b="1" lang="en" sz="1311">
                <a:solidFill>
                  <a:schemeClr val="dk1"/>
                </a:solidFill>
              </a:rPr>
              <a:t>La saison 2022-23</a:t>
            </a:r>
            <a:r>
              <a:rPr lang="en" sz="1311">
                <a:solidFill>
                  <a:schemeClr val="dk1"/>
                </a:solidFill>
              </a:rPr>
              <a:t> des réunions du Comité Public-Privé a déjà démarré :</a:t>
            </a:r>
            <a:endParaRPr sz="1311">
              <a:solidFill>
                <a:schemeClr val="dk1"/>
              </a:solidFill>
            </a:endParaRPr>
          </a:p>
          <a:p>
            <a:pPr indent="0" lvl="0" marL="457200" rtl="0" algn="ctr">
              <a:lnSpc>
                <a:spcPct val="100000"/>
              </a:lnSpc>
              <a:spcBef>
                <a:spcPts val="0"/>
              </a:spcBef>
              <a:spcAft>
                <a:spcPts val="0"/>
              </a:spcAft>
              <a:buNone/>
            </a:pPr>
            <a:r>
              <a:t/>
            </a:r>
            <a:endParaRPr sz="1311">
              <a:solidFill>
                <a:schemeClr val="dk1"/>
              </a:solidFill>
            </a:endParaRPr>
          </a:p>
          <a:p>
            <a:pPr indent="0" lvl="0" marL="457200" rtl="0" algn="ctr">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b="1" lang="en" sz="1311">
                <a:solidFill>
                  <a:schemeClr val="dk1"/>
                </a:solidFill>
              </a:rPr>
              <a:t>avec une première réunion </a:t>
            </a:r>
            <a:r>
              <a:rPr lang="en" sz="1311">
                <a:solidFill>
                  <a:schemeClr val="dk1"/>
                </a:solidFill>
              </a:rPr>
              <a:t>en septembre 2022 au cours de laquelle des présentations des Business développeurs de Biotech Développement Conseils (BDC) et de Danone ont fourni un aperçu sur la façon dont les biotechs et les grands acteurs industriels collaborent avec la recherche publique.  </a:t>
            </a:r>
            <a:endParaRPr sz="1311">
              <a:solidFill>
                <a:schemeClr val="dk1"/>
              </a:solidFill>
            </a:endParaRPr>
          </a:p>
          <a:p>
            <a:pPr indent="0" lvl="0" marL="457200" rtl="0" algn="l">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b="1" lang="en" sz="1311">
                <a:solidFill>
                  <a:schemeClr val="dk1"/>
                </a:solidFill>
              </a:rPr>
              <a:t>avec une seconde réunion </a:t>
            </a:r>
            <a:r>
              <a:rPr lang="en" sz="1311">
                <a:solidFill>
                  <a:schemeClr val="dk1"/>
                </a:solidFill>
              </a:rPr>
              <a:t>en novembre 2022 qui a permis au CNRS d’exposer sa politique partenariale, et aux membres du Comité Public/Privé d’avoir une intervention sur les impacts du « Paquet Brevet » sur les licences et accords de copropriété. </a:t>
            </a:r>
            <a:endParaRPr sz="1311">
              <a:solidFill>
                <a:schemeClr val="dk1"/>
              </a:solidFill>
            </a:endParaRPr>
          </a:p>
          <a:p>
            <a:pPr indent="0" lvl="0" marL="457200" rtl="0" algn="ctr">
              <a:lnSpc>
                <a:spcPct val="100000"/>
              </a:lnSpc>
              <a:spcBef>
                <a:spcPts val="0"/>
              </a:spcBef>
              <a:spcAft>
                <a:spcPts val="0"/>
              </a:spcAft>
              <a:buNone/>
            </a:pPr>
            <a:r>
              <a:t/>
            </a:r>
            <a:endParaRPr sz="1311">
              <a:solidFill>
                <a:schemeClr val="dk1"/>
              </a:solidFill>
            </a:endParaRPr>
          </a:p>
          <a:p>
            <a:pPr indent="-311855" lvl="0" marL="457200" rtl="0" algn="l">
              <a:lnSpc>
                <a:spcPct val="100000"/>
              </a:lnSpc>
              <a:spcBef>
                <a:spcPts val="0"/>
              </a:spcBef>
              <a:spcAft>
                <a:spcPts val="0"/>
              </a:spcAft>
              <a:buClr>
                <a:schemeClr val="dk1"/>
              </a:buClr>
              <a:buSzPts val="1311"/>
              <a:buChar char="❏"/>
            </a:pPr>
            <a:r>
              <a:rPr b="1" lang="en" sz="1311">
                <a:solidFill>
                  <a:schemeClr val="dk1"/>
                </a:solidFill>
              </a:rPr>
              <a:t>Les réunions à venir annoncent également des intervenants de grande valeur venant des secteurs de la recherche publique française et américaine !</a:t>
            </a:r>
            <a:endParaRPr b="1" sz="1311">
              <a:solidFill>
                <a:schemeClr val="dk1"/>
              </a:solidFill>
            </a:endParaRPr>
          </a:p>
          <a:p>
            <a:pPr indent="0" lvl="0" marL="457200" rtl="0" algn="l">
              <a:lnSpc>
                <a:spcPct val="100000"/>
              </a:lnSpc>
              <a:spcBef>
                <a:spcPts val="0"/>
              </a:spcBef>
              <a:spcAft>
                <a:spcPts val="0"/>
              </a:spcAft>
              <a:buNone/>
            </a:pPr>
            <a:r>
              <a:t/>
            </a:r>
            <a:endParaRPr b="1" sz="1311">
              <a:solidFill>
                <a:schemeClr val="dk1"/>
              </a:solidFill>
            </a:endParaRPr>
          </a:p>
          <a:p>
            <a:pPr indent="0" lvl="0" marL="457200" rtl="0" algn="l">
              <a:lnSpc>
                <a:spcPct val="100000"/>
              </a:lnSpc>
              <a:spcBef>
                <a:spcPts val="0"/>
              </a:spcBef>
              <a:spcAft>
                <a:spcPts val="0"/>
              </a:spcAft>
              <a:buNone/>
            </a:pPr>
            <a:r>
              <a:t/>
            </a:r>
            <a:endParaRPr b="1" sz="1311">
              <a:solidFill>
                <a:schemeClr val="dk1"/>
              </a:solidFill>
            </a:endParaRPr>
          </a:p>
          <a:p>
            <a:pPr indent="-311855" lvl="0" marL="457200" rtl="0" algn="l">
              <a:lnSpc>
                <a:spcPct val="100000"/>
              </a:lnSpc>
              <a:spcBef>
                <a:spcPts val="0"/>
              </a:spcBef>
              <a:spcAft>
                <a:spcPts val="0"/>
              </a:spcAft>
              <a:buClr>
                <a:schemeClr val="dk1"/>
              </a:buClr>
              <a:buSzPts val="1311"/>
              <a:buChar char="❏"/>
            </a:pPr>
            <a:r>
              <a:rPr b="1" lang="en" sz="1311">
                <a:solidFill>
                  <a:schemeClr val="dk1"/>
                </a:solidFill>
              </a:rPr>
              <a:t>Une conférence annuelle sur notamment la synthèse des travaux du Comité Public/Privé est prévue pour début juin 2023.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